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handoutMasterIdLst>
    <p:handoutMasterId r:id="rId31"/>
  </p:handoutMasterIdLst>
  <p:sldIdLst>
    <p:sldId id="338" r:id="rId2"/>
    <p:sldId id="354" r:id="rId3"/>
    <p:sldId id="348" r:id="rId4"/>
    <p:sldId id="358" r:id="rId5"/>
    <p:sldId id="347" r:id="rId6"/>
    <p:sldId id="311" r:id="rId7"/>
    <p:sldId id="284" r:id="rId8"/>
    <p:sldId id="363" r:id="rId9"/>
    <p:sldId id="282" r:id="rId10"/>
    <p:sldId id="285" r:id="rId11"/>
    <p:sldId id="291" r:id="rId12"/>
    <p:sldId id="313" r:id="rId13"/>
    <p:sldId id="330" r:id="rId14"/>
    <p:sldId id="359" r:id="rId15"/>
    <p:sldId id="360" r:id="rId16"/>
    <p:sldId id="294" r:id="rId17"/>
    <p:sldId id="295" r:id="rId18"/>
    <p:sldId id="301" r:id="rId19"/>
    <p:sldId id="296" r:id="rId20"/>
    <p:sldId id="297" r:id="rId21"/>
    <p:sldId id="343" r:id="rId22"/>
    <p:sldId id="353" r:id="rId23"/>
    <p:sldId id="300" r:id="rId24"/>
    <p:sldId id="361" r:id="rId25"/>
    <p:sldId id="362" r:id="rId26"/>
    <p:sldId id="345" r:id="rId27"/>
    <p:sldId id="346" r:id="rId28"/>
    <p:sldId id="279" r:id="rId29"/>
  </p:sldIdLst>
  <p:sldSz cx="12192000" cy="6858000"/>
  <p:notesSz cx="6858000" cy="9144000"/>
  <p:defaultTextStyle>
    <a:defPPr>
      <a:defRPr lang="en-US"/>
    </a:defPPr>
    <a:lvl1pPr marL="0" algn="l" defTabSz="914354" rtl="0" eaLnBrk="1" latinLnBrk="0" hangingPunct="1">
      <a:defRPr sz="1900" kern="1200">
        <a:solidFill>
          <a:schemeClr val="tx1"/>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001C"/>
    <a:srgbClr val="BA0C25"/>
    <a:srgbClr val="900011"/>
    <a:srgbClr val="9E0013"/>
    <a:srgbClr val="5E9C94"/>
    <a:srgbClr val="CBF5D5"/>
    <a:srgbClr val="C4FF89"/>
    <a:srgbClr val="445E8E"/>
    <a:srgbClr val="15B4FF"/>
    <a:srgbClr val="8BFF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02" autoAdjust="0"/>
    <p:restoredTop sz="62197" autoAdjust="0"/>
  </p:normalViewPr>
  <p:slideViewPr>
    <p:cSldViewPr snapToGrid="0">
      <p:cViewPr varScale="1">
        <p:scale>
          <a:sx n="75" d="100"/>
          <a:sy n="75" d="100"/>
        </p:scale>
        <p:origin x="1076" y="56"/>
      </p:cViewPr>
      <p:guideLst>
        <p:guide orient="horz" pos="2160"/>
        <p:guide pos="3840"/>
      </p:guideLst>
    </p:cSldViewPr>
  </p:slideViewPr>
  <p:outlineViewPr>
    <p:cViewPr>
      <p:scale>
        <a:sx n="33" d="100"/>
        <a:sy n="33" d="100"/>
      </p:scale>
      <p:origin x="0" y="-126"/>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201A756-853D-1E4F-9173-9FFB51F9BC5C}" type="datetimeFigureOut">
              <a:rPr lang="en-US" smtClean="0"/>
              <a:pPr/>
              <a:t>8/4/2016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5CD8BD0-F4E1-ED4A-BBE6-A0E570455C2A}" type="slidenum">
              <a:rPr lang="en-US" smtClean="0"/>
              <a:pPr/>
              <a:t>‹#›</a:t>
            </a:fld>
            <a:endParaRPr lang="en-US"/>
          </a:p>
        </p:txBody>
      </p:sp>
    </p:spTree>
    <p:extLst>
      <p:ext uri="{BB962C8B-B14F-4D97-AF65-F5344CB8AC3E}">
        <p14:creationId xmlns:p14="http://schemas.microsoft.com/office/powerpoint/2010/main" val="6257777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0C1578-88DA-4CBE-AAF2-2837F67AE896}" type="datetimeFigureOut">
              <a:rPr lang="en-GB" smtClean="0"/>
              <a:pPr/>
              <a:t>04/08/2016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625541-FA27-4729-B8A4-1B9701B2D989}" type="slidenum">
              <a:rPr lang="en-GB" smtClean="0"/>
              <a:pPr/>
              <a:t>‹#›</a:t>
            </a:fld>
            <a:endParaRPr lang="en-GB"/>
          </a:p>
        </p:txBody>
      </p:sp>
    </p:spTree>
    <p:extLst>
      <p:ext uri="{BB962C8B-B14F-4D97-AF65-F5344CB8AC3E}">
        <p14:creationId xmlns:p14="http://schemas.microsoft.com/office/powerpoint/2010/main" val="3753476889"/>
      </p:ext>
    </p:extLst>
  </p:cSld>
  <p:clrMap bg1="lt1" tx1="dk1" bg2="lt2" tx2="dk2" accent1="accent1" accent2="accent2" accent3="accent3" accent4="accent4" accent5="accent5" accent6="accent6" hlink="hlink" folHlink="folHlink"/>
  <p:hf hdr="0" ftr="0" dt="0"/>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1</a:t>
            </a:fld>
            <a:endParaRPr lang="en-GB"/>
          </a:p>
        </p:txBody>
      </p:sp>
    </p:spTree>
    <p:extLst>
      <p:ext uri="{BB962C8B-B14F-4D97-AF65-F5344CB8AC3E}">
        <p14:creationId xmlns:p14="http://schemas.microsoft.com/office/powerpoint/2010/main" val="354902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week journal covers the typically reported 90%+ of data requests being within a 2 week window</a:t>
            </a:r>
          </a:p>
        </p:txBody>
      </p:sp>
      <p:sp>
        <p:nvSpPr>
          <p:cNvPr id="4" name="Slide Number Placeholder 3"/>
          <p:cNvSpPr>
            <a:spLocks noGrp="1"/>
          </p:cNvSpPr>
          <p:nvPr>
            <p:ph type="sldNum" sz="quarter" idx="10"/>
          </p:nvPr>
        </p:nvSpPr>
        <p:spPr/>
        <p:txBody>
          <a:bodyPr/>
          <a:lstStyle/>
          <a:p>
            <a:fld id="{62625541-FA27-4729-B8A4-1B9701B2D989}" type="slidenum">
              <a:rPr lang="en-GB" smtClean="0"/>
              <a:pPr/>
              <a:t>15</a:t>
            </a:fld>
            <a:endParaRPr lang="en-GB" dirty="0"/>
          </a:p>
        </p:txBody>
      </p:sp>
    </p:spTree>
    <p:extLst>
      <p:ext uri="{BB962C8B-B14F-4D97-AF65-F5344CB8AC3E}">
        <p14:creationId xmlns:p14="http://schemas.microsoft.com/office/powerpoint/2010/main" val="2055442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18</a:t>
            </a:fld>
            <a:endParaRPr lang="en-GB"/>
          </a:p>
        </p:txBody>
      </p:sp>
    </p:spTree>
    <p:extLst>
      <p:ext uri="{BB962C8B-B14F-4D97-AF65-F5344CB8AC3E}">
        <p14:creationId xmlns:p14="http://schemas.microsoft.com/office/powerpoint/2010/main" val="30803361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Disaster</a:t>
            </a:r>
            <a:r>
              <a:rPr lang="en-US" baseline="0" dirty="0"/>
              <a:t> Avoidance strategy where they would migrate their applications from </a:t>
            </a:r>
            <a:r>
              <a:rPr lang="en-US" baseline="0" dirty="0" err="1"/>
              <a:t>houston</a:t>
            </a:r>
            <a:r>
              <a:rPr lang="en-US" baseline="0" dirty="0"/>
              <a:t> to Austin to avoid hurricane season. This migration would take 2 weekends of prep work and then one weekend to execute the migration.</a:t>
            </a:r>
          </a:p>
          <a:p>
            <a:endParaRPr lang="en-US" baseline="0" dirty="0"/>
          </a:p>
          <a:p>
            <a:r>
              <a:rPr lang="en-US" baseline="0" dirty="0"/>
              <a:t>With Zerto, they are able to complete this migration in 4 hours on Saturday morning.</a:t>
            </a:r>
            <a:endParaRPr lang="en-US" dirty="0"/>
          </a:p>
        </p:txBody>
      </p:sp>
      <p:sp>
        <p:nvSpPr>
          <p:cNvPr id="4" name="Slide Number Placeholder 3"/>
          <p:cNvSpPr>
            <a:spLocks noGrp="1"/>
          </p:cNvSpPr>
          <p:nvPr>
            <p:ph type="sldNum" sz="quarter" idx="10"/>
          </p:nvPr>
        </p:nvSpPr>
        <p:spPr/>
        <p:txBody>
          <a:bodyPr/>
          <a:lstStyle/>
          <a:p>
            <a:pPr>
              <a:defRPr/>
            </a:pPr>
            <a:fld id="{11AA4227-05D2-4406-8F8E-FA57D46CB56A}" type="slidenum">
              <a:rPr lang="en-US" smtClean="0"/>
              <a:pPr>
                <a:defRPr/>
              </a:pPr>
              <a:t>22</a:t>
            </a:fld>
            <a:endParaRPr lang="en-US" dirty="0"/>
          </a:p>
        </p:txBody>
      </p:sp>
    </p:spTree>
    <p:extLst>
      <p:ext uri="{BB962C8B-B14F-4D97-AF65-F5344CB8AC3E}">
        <p14:creationId xmlns:p14="http://schemas.microsoft.com/office/powerpoint/2010/main" val="3982132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54" rtl="0" eaLnBrk="1" fontAlgn="auto" latinLnBrk="0" hangingPunct="1">
              <a:lnSpc>
                <a:spcPct val="100000"/>
              </a:lnSpc>
              <a:spcBef>
                <a:spcPts val="0"/>
              </a:spcBef>
              <a:spcAft>
                <a:spcPts val="0"/>
              </a:spcAft>
              <a:buClrTx/>
              <a:buSzTx/>
              <a:buFontTx/>
              <a:buNone/>
              <a:tabLst/>
              <a:defRPr/>
            </a:pPr>
            <a:r>
              <a:rPr lang="en-US" dirty="0">
                <a:solidFill>
                  <a:schemeClr val="tx1">
                    <a:lumMod val="75000"/>
                    <a:lumOff val="25000"/>
                  </a:schemeClr>
                </a:solidFill>
              </a:rPr>
              <a:t>Oded – Also looking at:</a:t>
            </a:r>
          </a:p>
          <a:p>
            <a:pPr marL="457167" lvl="0" indent="-457167" defTabSz="609555">
              <a:spcBef>
                <a:spcPct val="20000"/>
              </a:spcBef>
              <a:buClr>
                <a:srgbClr val="A30015"/>
              </a:buClr>
              <a:buFont typeface="Arial"/>
              <a:buChar char="•"/>
            </a:pPr>
            <a:r>
              <a:rPr lang="en-US" sz="1200" dirty="0">
                <a:solidFill>
                  <a:srgbClr val="292526">
                    <a:lumMod val="90000"/>
                    <a:lumOff val="10000"/>
                  </a:srgbClr>
                </a:solidFill>
              </a:rPr>
              <a:t>KVM &amp; Openstack</a:t>
            </a:r>
          </a:p>
          <a:p>
            <a:pPr marL="457167" indent="-457167" defTabSz="609555">
              <a:spcBef>
                <a:spcPct val="20000"/>
              </a:spcBef>
              <a:buClr>
                <a:srgbClr val="A30015"/>
              </a:buClr>
              <a:buFont typeface="Arial"/>
              <a:buChar char="•"/>
            </a:pPr>
            <a:r>
              <a:rPr lang="en-US" sz="1200" dirty="0">
                <a:solidFill>
                  <a:srgbClr val="292526">
                    <a:lumMod val="90000"/>
                    <a:lumOff val="10000"/>
                  </a:srgbClr>
                </a:solidFill>
              </a:rPr>
              <a:t>SaaS protection</a:t>
            </a:r>
          </a:p>
          <a:p>
            <a:pPr marL="457167" lvl="0" indent="-457167" defTabSz="609555">
              <a:spcBef>
                <a:spcPct val="20000"/>
              </a:spcBef>
              <a:buClr>
                <a:srgbClr val="A30015"/>
              </a:buClr>
              <a:buFont typeface="Arial"/>
              <a:buChar char="•"/>
            </a:pPr>
            <a:r>
              <a:rPr lang="en-US" sz="1200" dirty="0">
                <a:solidFill>
                  <a:srgbClr val="292526">
                    <a:lumMod val="90000"/>
                    <a:lumOff val="10000"/>
                  </a:srgbClr>
                </a:solidFill>
              </a:rPr>
              <a:t>Containers &amp; Docker</a:t>
            </a:r>
          </a:p>
          <a:p>
            <a:endParaRPr lang="en-US"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24</a:t>
            </a:fld>
            <a:endParaRPr lang="en-GB"/>
          </a:p>
        </p:txBody>
      </p:sp>
    </p:spTree>
    <p:extLst>
      <p:ext uri="{BB962C8B-B14F-4D97-AF65-F5344CB8AC3E}">
        <p14:creationId xmlns:p14="http://schemas.microsoft.com/office/powerpoint/2010/main" val="764218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28</a:t>
            </a:fld>
            <a:endParaRPr lang="en-GB"/>
          </a:p>
        </p:txBody>
      </p:sp>
    </p:spTree>
    <p:extLst>
      <p:ext uri="{BB962C8B-B14F-4D97-AF65-F5344CB8AC3E}">
        <p14:creationId xmlns:p14="http://schemas.microsoft.com/office/powerpoint/2010/main" val="1224164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Discovery</a:t>
            </a:r>
            <a:r>
              <a:rPr lang="en-US" baseline="0" dirty="0"/>
              <a:t> slide. Why the new deck?</a:t>
            </a:r>
          </a:p>
          <a:p>
            <a:endParaRPr lang="en-US" baseline="0" dirty="0"/>
          </a:p>
          <a:p>
            <a:r>
              <a:rPr lang="en-US" dirty="0"/>
              <a:t>Updated for 4.0 features</a:t>
            </a:r>
          </a:p>
          <a:p>
            <a:r>
              <a:rPr lang="en-US" dirty="0"/>
              <a:t>All new graphics courtesy of our amazing new in-house designer Marie!</a:t>
            </a:r>
          </a:p>
          <a:p>
            <a:r>
              <a:rPr lang="en-US" dirty="0"/>
              <a:t>Explaining the Zerto story of revolutionizing BC/DR</a:t>
            </a:r>
          </a:p>
          <a:p>
            <a:r>
              <a:rPr lang="en-US" dirty="0"/>
              <a:t>Position Zerto as a complete BC/DR solution</a:t>
            </a:r>
          </a:p>
          <a:p>
            <a:r>
              <a:rPr lang="en-US" dirty="0"/>
              <a:t>Repositioning RPO of seconds to be for everything, not just Tier 1</a:t>
            </a:r>
          </a:p>
          <a:p>
            <a:r>
              <a:rPr lang="en-US" dirty="0"/>
              <a:t>Dedicated slides on CDP and how to recover from a disaster</a:t>
            </a:r>
          </a:p>
          <a:p>
            <a:r>
              <a:rPr lang="en-US" dirty="0"/>
              <a:t>Reposition of offsite backup to be a feature benefit</a:t>
            </a:r>
          </a:p>
          <a:p>
            <a:r>
              <a:rPr lang="en-US" dirty="0"/>
              <a:t>Additional slides for CSPs and AWS hidden at the back</a:t>
            </a:r>
          </a:p>
          <a:p>
            <a:endParaRPr lang="en-GB"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5</a:t>
            </a:fld>
            <a:endParaRPr lang="en-GB"/>
          </a:p>
        </p:txBody>
      </p:sp>
    </p:spTree>
    <p:extLst>
      <p:ext uri="{BB962C8B-B14F-4D97-AF65-F5344CB8AC3E}">
        <p14:creationId xmlns:p14="http://schemas.microsoft.com/office/powerpoint/2010/main" val="785218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dirty="0"/>
              <a:t>Back in 2011</a:t>
            </a:r>
            <a:r>
              <a:rPr lang="en-US" sz="1400" baseline="0" dirty="0"/>
              <a:t> replication in enterprise virtual environments was done at the storage layer, and at Zerto we saw this was in the wrong place as you were locked into replicating between 2 matching storage arrays. </a:t>
            </a:r>
          </a:p>
          <a:p>
            <a:pPr marL="171450" indent="-171450">
              <a:buFont typeface="Arial" panose="020B0604020202020204" pitchFamily="34" charset="0"/>
              <a:buChar char="•"/>
            </a:pPr>
            <a:r>
              <a:rPr lang="en-US" sz="1400" baseline="0" dirty="0"/>
              <a:t>This meant that first of all you were unable to mix and match your storage between your sites, you had the complexity of replicating per </a:t>
            </a:r>
            <a:r>
              <a:rPr lang="en-US" sz="1400" baseline="0" dirty="0" err="1"/>
              <a:t>lun</a:t>
            </a:r>
            <a:r>
              <a:rPr lang="en-US" sz="1400" baseline="0" dirty="0"/>
              <a:t>, it was so complicated it even required a separate mgmt software for VM integration and couldn’t fully realize all the benefits of virtualization because you were tied into the physical layer.</a:t>
            </a:r>
          </a:p>
          <a:p>
            <a:pPr marL="171450" indent="-171450">
              <a:buFont typeface="Arial" panose="020B0604020202020204" pitchFamily="34" charset="0"/>
              <a:buChar char="•"/>
            </a:pPr>
            <a:r>
              <a:rPr lang="en-US" sz="1400" baseline="0" dirty="0"/>
              <a:t>We revolutionized BC/DR by moving the replication into the hypervisor to make it software-defined and included all of the recovery automation, removing the need for a separate solution, and enabled the simplicity of protecting on a per VM basis.</a:t>
            </a:r>
          </a:p>
          <a:p>
            <a:pPr marL="171450" indent="-171450">
              <a:buFont typeface="Arial" panose="020B0604020202020204" pitchFamily="34" charset="0"/>
              <a:buChar char="•"/>
            </a:pPr>
            <a:r>
              <a:rPr lang="en-US" sz="1400" baseline="0" dirty="0"/>
              <a:t>And Zerto isn’t alone in this trend, everything from your security, networking and storage is now moving into the hypervisor to realize the benefits of being software defined.</a:t>
            </a:r>
          </a:p>
          <a:p>
            <a:pPr marL="171450" indent="-171450">
              <a:buFont typeface="Arial" panose="020B0604020202020204" pitchFamily="34" charset="0"/>
              <a:buChar char="•"/>
            </a:pPr>
            <a:endParaRPr lang="en-GB" sz="2000"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6</a:t>
            </a:fld>
            <a:endParaRPr lang="en-GB"/>
          </a:p>
        </p:txBody>
      </p:sp>
    </p:spTree>
    <p:extLst>
      <p:ext uri="{BB962C8B-B14F-4D97-AF65-F5344CB8AC3E}">
        <p14:creationId xmlns:p14="http://schemas.microsoft.com/office/powerpoint/2010/main" val="1303813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That its</a:t>
            </a:r>
            <a:r>
              <a:rPr lang="en-US" baseline="0" dirty="0"/>
              <a:t> completely virtual aware and integrated into the virtual environment</a:t>
            </a:r>
          </a:p>
          <a:p>
            <a:pPr marL="171450" indent="-171450">
              <a:buFont typeface="Arial" panose="020B0604020202020204" pitchFamily="34" charset="0"/>
              <a:buChar char="•"/>
            </a:pPr>
            <a:r>
              <a:rPr lang="en-US" baseline="0" dirty="0"/>
              <a:t>Enterprise class meaning it will never impact the performance of the protected VMs which makes it scalable to protecting environments from 10-15 VMs to many thousands</a:t>
            </a:r>
          </a:p>
          <a:p>
            <a:pPr marL="171450" indent="-171450">
              <a:buFont typeface="Arial" panose="020B0604020202020204" pitchFamily="34" charset="0"/>
              <a:buChar char="•"/>
            </a:pPr>
            <a:r>
              <a:rPr lang="en-US" baseline="0" dirty="0"/>
              <a:t>Software only making it simple to install, simple to manage.</a:t>
            </a:r>
          </a:p>
          <a:p>
            <a:pPr marL="171450" indent="-171450">
              <a:buFont typeface="Arial" panose="020B0604020202020204" pitchFamily="34" charset="0"/>
              <a:buChar char="•"/>
            </a:pPr>
            <a:r>
              <a:rPr lang="en-US" baseline="0" dirty="0"/>
              <a:t>And now with Zerto 4.0 it also means Zerto is not only storage agnostic, its hypervisor agnostic too. Which means….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7</a:t>
            </a:fld>
            <a:endParaRPr lang="en-GB"/>
          </a:p>
        </p:txBody>
      </p:sp>
    </p:spTree>
    <p:extLst>
      <p:ext uri="{BB962C8B-B14F-4D97-AF65-F5344CB8AC3E}">
        <p14:creationId xmlns:p14="http://schemas.microsoft.com/office/powerpoint/2010/main" val="2695889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Since then we have doubled</a:t>
            </a:r>
            <a:r>
              <a:rPr lang="en-US" baseline="0" dirty="0"/>
              <a:t> our customer base year on year</a:t>
            </a:r>
          </a:p>
          <a:p>
            <a:pPr marL="171450" indent="-171450">
              <a:buFont typeface="Arial" panose="020B0604020202020204" pitchFamily="34" charset="0"/>
              <a:buChar char="•"/>
            </a:pPr>
            <a:r>
              <a:rPr lang="en-US" baseline="0" dirty="0"/>
              <a:t>Added 200 cloud service providers utilizing Zerto for DRaaS</a:t>
            </a:r>
          </a:p>
          <a:p>
            <a:pPr marL="171450" indent="-171450">
              <a:buFont typeface="Arial" panose="020B0604020202020204" pitchFamily="34" charset="0"/>
              <a:buChar char="•"/>
            </a:pPr>
            <a:r>
              <a:rPr lang="en-US" baseline="0" dirty="0"/>
              <a:t>Signed 600 channel partners trained on the Zerto solution</a:t>
            </a:r>
          </a:p>
          <a:p>
            <a:pPr marL="171450" indent="-171450">
              <a:buFont typeface="Arial" panose="020B0604020202020204" pitchFamily="34" charset="0"/>
              <a:buChar char="•"/>
            </a:pPr>
            <a:r>
              <a:rPr lang="en-US" baseline="0" dirty="0"/>
              <a:t>The reason they have all standardized their BC/DR on Zerto is….</a:t>
            </a:r>
            <a:endParaRPr lang="en-GB"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9</a:t>
            </a:fld>
            <a:endParaRPr lang="en-GB"/>
          </a:p>
        </p:txBody>
      </p:sp>
    </p:spTree>
    <p:extLst>
      <p:ext uri="{BB962C8B-B14F-4D97-AF65-F5344CB8AC3E}">
        <p14:creationId xmlns:p14="http://schemas.microsoft.com/office/powerpoint/2010/main" val="371071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one strategic software solution using one interface, platform</a:t>
            </a:r>
            <a:r>
              <a:rPr lang="en-US" baseline="0" dirty="0"/>
              <a:t> and s</a:t>
            </a:r>
            <a:r>
              <a:rPr lang="en-US" dirty="0"/>
              <a:t>killset you can protect and recover VMs between your VMware vSphere</a:t>
            </a:r>
            <a:r>
              <a:rPr lang="en-US" baseline="0" dirty="0"/>
              <a:t> environments in a private cloud</a:t>
            </a:r>
          </a:p>
          <a:p>
            <a:pPr marL="171450" indent="-171450">
              <a:buFont typeface="Arial" panose="020B0604020202020204" pitchFamily="34" charset="0"/>
              <a:buChar char="•"/>
            </a:pPr>
            <a:r>
              <a:rPr lang="en-US" baseline="0" dirty="0"/>
              <a:t>Protect VMs from Microsoft Hyper-V to Hyper-V, delivering the first enterprise-class BC/DR solution for Hyper-V which in a recent Gartner study was the highlighted as the only major blocker for adoption of Hyper-V</a:t>
            </a:r>
          </a:p>
          <a:p>
            <a:pPr marL="171450" indent="-171450">
              <a:buFont typeface="Arial" panose="020B0604020202020204" pitchFamily="34" charset="0"/>
              <a:buChar char="•"/>
            </a:pPr>
            <a:r>
              <a:rPr lang="en-US" baseline="0" dirty="0"/>
              <a:t>You can even protect and recover VMs from VMware to Hyper-V in your DR site, allowing you to utilize your existing Hyper-V licenses in ways that simply weren’t possible before by giving you a cheaper option for your BC/DR site hypervisor</a:t>
            </a:r>
          </a:p>
          <a:p>
            <a:pPr marL="171450" indent="-171450">
              <a:buFont typeface="Arial" panose="020B0604020202020204" pitchFamily="34" charset="0"/>
              <a:buChar char="•"/>
            </a:pPr>
            <a:r>
              <a:rPr lang="en-US" baseline="0" dirty="0"/>
              <a:t>Even if you are not considering Hyper-V today, in 2-3 years time you might need to switch hypervisors due to the cost savings of Hyper-V or the feature benefits catching up on VMware</a:t>
            </a:r>
          </a:p>
          <a:p>
            <a:pPr marL="171450" indent="-171450">
              <a:buFont typeface="Arial" panose="020B0604020202020204" pitchFamily="34" charset="0"/>
              <a:buChar char="•"/>
            </a:pPr>
            <a:r>
              <a:rPr lang="en-US" baseline="0" dirty="0"/>
              <a:t>With Zerto you can migrate from VMware to Hyper-V then re-utilize the same license to protect the VMs between Hyper-V environments. If you were to use a competing BC/DR solution your investment is more than likely wasted in this scenario, but not with Zerto.</a:t>
            </a:r>
          </a:p>
          <a:p>
            <a:pPr marL="171450" indent="-171450">
              <a:buFont typeface="Arial" panose="020B0604020202020204" pitchFamily="34" charset="0"/>
              <a:buChar char="•"/>
            </a:pPr>
            <a:r>
              <a:rPr lang="en-US" baseline="0" dirty="0"/>
              <a:t>We support replicating from multiple satellite offices running Hyper-V or VMware into a centralized datacenter over any distance.</a:t>
            </a:r>
          </a:p>
          <a:p>
            <a:pPr marL="171450" indent="-171450">
              <a:buFont typeface="Arial" panose="020B0604020202020204" pitchFamily="34" charset="0"/>
              <a:buChar char="•"/>
            </a:pPr>
            <a:r>
              <a:rPr lang="en-US" baseline="0" dirty="0"/>
              <a:t>You can remove the requirement for managing your own BC/DR site altogether by replicating to one of our 200 Zerto Cloud Service Providers you can move to an OPEX model, have a managed service which is especially useful in the event of a disaster as you have someone to call to initiate and manage the failover process for you</a:t>
            </a:r>
          </a:p>
          <a:p>
            <a:pPr marL="171450" indent="-171450">
              <a:buFont typeface="Arial" panose="020B0604020202020204" pitchFamily="34" charset="0"/>
              <a:buChar char="•"/>
            </a:pPr>
            <a:r>
              <a:rPr lang="en-US" baseline="0" dirty="0"/>
              <a:t>In Zerto 4.0 we also now support replicating to public cloud, specifically AWS, bringing public cloud into your BC/DR strategy and allowing you to just pay for the storage used for replication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10</a:t>
            </a:fld>
            <a:endParaRPr lang="en-GB"/>
          </a:p>
        </p:txBody>
      </p:sp>
    </p:spTree>
    <p:extLst>
      <p:ext uri="{BB962C8B-B14F-4D97-AF65-F5344CB8AC3E}">
        <p14:creationId xmlns:p14="http://schemas.microsoft.com/office/powerpoint/2010/main" val="1673768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a:t>
            </a:r>
            <a:r>
              <a:rPr lang="en-US" baseline="0" dirty="0"/>
              <a:t> order to build a complete BC/DR solution to protect your virtual environment the first thing you need is</a:t>
            </a:r>
          </a:p>
          <a:p>
            <a:pPr marL="171450" indent="-171450">
              <a:buFont typeface="Arial" panose="020B0604020202020204" pitchFamily="34" charset="0"/>
              <a:buChar char="•"/>
            </a:pPr>
            <a:r>
              <a:rPr lang="en-US" baseline="0" dirty="0"/>
              <a:t>Enterprise class virtual replication to realize the benefits of being software defined</a:t>
            </a:r>
          </a:p>
          <a:p>
            <a:pPr marL="171450" indent="-171450">
              <a:buFont typeface="Arial" panose="020B0604020202020204" pitchFamily="34" charset="0"/>
              <a:buChar char="•"/>
            </a:pPr>
            <a:r>
              <a:rPr lang="en-US" baseline="0" dirty="0"/>
              <a:t>Continuous data protection giving you the ability to recover down to increments every few seconds to minimize data loss</a:t>
            </a:r>
          </a:p>
          <a:p>
            <a:pPr marL="171450" indent="-171450">
              <a:buFont typeface="Arial" panose="020B0604020202020204" pitchFamily="34" charset="0"/>
              <a:buChar char="•"/>
            </a:pPr>
            <a:r>
              <a:rPr lang="en-US" baseline="0" dirty="0"/>
              <a:t>The ability to click to test, click to failover and recover in minutes with disaster recovery automation</a:t>
            </a:r>
          </a:p>
          <a:p>
            <a:pPr marL="171450" indent="-171450">
              <a:buFont typeface="Arial" panose="020B0604020202020204" pitchFamily="34" charset="0"/>
              <a:buChar char="•"/>
            </a:pPr>
            <a:r>
              <a:rPr lang="en-US" baseline="0" dirty="0"/>
              <a:t>And finally an offsite backup of the data to ensure that you can always recover </a:t>
            </a:r>
          </a:p>
          <a:p>
            <a:pPr marL="171450" indent="-171450">
              <a:buFont typeface="Arial" panose="020B0604020202020204" pitchFamily="34" charset="0"/>
              <a:buChar char="•"/>
            </a:pPr>
            <a:r>
              <a:rPr lang="en-US" baseline="0" dirty="0"/>
              <a:t>You can install and manage multiple points solutions for all of these features today to give you complete BC/DR protection and if you do this one thing you wont have is simplicity</a:t>
            </a:r>
          </a:p>
          <a:p>
            <a:pPr marL="171450" indent="-171450">
              <a:buFont typeface="Arial" panose="020B0604020202020204" pitchFamily="34" charset="0"/>
              <a:buChar char="•"/>
            </a:pPr>
            <a:r>
              <a:rPr lang="en-US" baseline="0" dirty="0"/>
              <a:t>Zerto is the only software solution in the world today that gives you all the feature sets you need for a complete BC/DR solution is one simple to use and easy to manage interface</a:t>
            </a:r>
          </a:p>
          <a:p>
            <a:pPr marL="171450" indent="-171450">
              <a:buFont typeface="Arial" panose="020B0604020202020204" pitchFamily="34" charset="0"/>
              <a:buChar char="•"/>
            </a:pPr>
            <a:r>
              <a:rPr lang="en-US" baseline="0" dirty="0"/>
              <a:t>I’m now going to take you through how Zerto delivers all the feature sets you see here starting with Enterprise Class Virtual Replication…..</a:t>
            </a:r>
            <a:endParaRPr lang="en-GB"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11</a:t>
            </a:fld>
            <a:endParaRPr lang="en-GB"/>
          </a:p>
        </p:txBody>
      </p:sp>
    </p:spTree>
    <p:extLst>
      <p:ext uri="{BB962C8B-B14F-4D97-AF65-F5344CB8AC3E}">
        <p14:creationId xmlns:p14="http://schemas.microsoft.com/office/powerpoint/2010/main" val="11049695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Zerto protects</a:t>
            </a:r>
            <a:r>
              <a:rPr lang="en-US" baseline="0" dirty="0"/>
              <a:t> VMs with continuous block level replication of just the changes, which means a Recovery Point Objective of just seconds minimizing data loss.</a:t>
            </a:r>
          </a:p>
          <a:p>
            <a:pPr marL="171450" indent="-171450">
              <a:buFont typeface="Arial" panose="020B0604020202020204" pitchFamily="34" charset="0"/>
              <a:buChar char="•"/>
            </a:pPr>
            <a:r>
              <a:rPr lang="en-US" baseline="0" dirty="0"/>
              <a:t>An RPO of seconds is not just important for Tier 1 applications, its just as critical for tier 2 and tier 3 applications. If you take a tier 2 application and give an SLA to the business of 24 hours, then replicate it every 24 hours then you are always red lining your replication vs your SLA, giving you no headroom to cope with large amounts of data change.</a:t>
            </a:r>
          </a:p>
          <a:p>
            <a:pPr marL="171450" indent="-171450">
              <a:buFont typeface="Arial" panose="020B0604020202020204" pitchFamily="34" charset="0"/>
              <a:buChar char="•"/>
            </a:pPr>
            <a:r>
              <a:rPr lang="en-US" baseline="0" dirty="0"/>
              <a:t>With Zerto’s continuous replication you have the headroom to cope with large amounts of data change and always meet your SLAs.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The replication doesn’t use any form of snapshots, which is how it has no performance impact and why Zerto is enterprise in class and scalable to thousands of VMs.</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As Zerto replicates in the hypervisor using virtual replication appliances this is how it enables replication from any storage to any storage.</a:t>
            </a:r>
          </a:p>
          <a:p>
            <a:pPr marL="171450" indent="-171450">
              <a:buFont typeface="Arial" panose="020B0604020202020204" pitchFamily="34" charset="0"/>
              <a:buChar char="•"/>
            </a:pPr>
            <a:r>
              <a:rPr lang="en-US" baseline="0" dirty="0"/>
              <a:t>This means that you don’t have to match the storage model or vendor between sites allowing you to mix and match your storage based on performance, price and SLA, not what matches production.</a:t>
            </a:r>
          </a:p>
          <a:p>
            <a:pPr marL="171450" indent="-171450">
              <a:buFont typeface="Arial" panose="020B0604020202020204" pitchFamily="34" charset="0"/>
              <a:buChar char="•"/>
            </a:pPr>
            <a:r>
              <a:rPr lang="en-US" baseline="0" dirty="0"/>
              <a:t>Just as important is that Zerto also removes the complexity of having to configure replication in a separate interface on a per LUN basis which requires different skill sets for each storage vendor.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Zerto automatically converts VM disks and settings allowing replication between hypervisors which is not only great for disaster recovery, it can be used for migration too.</a:t>
            </a:r>
          </a:p>
          <a:p>
            <a:pPr marL="171450" indent="-171450">
              <a:buFont typeface="Arial" panose="020B0604020202020204" pitchFamily="34" charset="0"/>
              <a:buChar char="•"/>
            </a:pPr>
            <a:r>
              <a:rPr lang="en-US" baseline="0" dirty="0"/>
              <a:t>As you can appreciate converting VM settings between hypervisors is quite a complicated process, you can change the mappings that Zerto uses and we have a Cross hypervisor datasheet that shows you how all of the different VM settings are converted if you want to learn more.</a:t>
            </a:r>
            <a:endParaRPr lang="en-GB"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12</a:t>
            </a:fld>
            <a:endParaRPr lang="en-GB"/>
          </a:p>
        </p:txBody>
      </p:sp>
    </p:spTree>
    <p:extLst>
      <p:ext uri="{BB962C8B-B14F-4D97-AF65-F5344CB8AC3E}">
        <p14:creationId xmlns:p14="http://schemas.microsoft.com/office/powerpoint/2010/main" val="1829399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Enterprise</a:t>
            </a:r>
            <a:r>
              <a:rPr lang="en-US" baseline="0" dirty="0"/>
              <a:t> applications such as CRM, ERP, SharePoint, Exchange, SQL and Oracle typically consist of multiple VMs that all work together to provide the application.</a:t>
            </a:r>
          </a:p>
          <a:p>
            <a:pPr marL="171450" indent="-171450">
              <a:buFont typeface="Arial" panose="020B0604020202020204" pitchFamily="34" charset="0"/>
              <a:buChar char="•"/>
            </a:pPr>
            <a:r>
              <a:rPr lang="en-US" baseline="0" dirty="0"/>
              <a:t>In this example we have 3 applications each consisting of 5 VMs spread across multiple hosts and storage configurations.</a:t>
            </a:r>
          </a:p>
          <a:p>
            <a:pPr marL="171450" indent="-171450">
              <a:buFont typeface="Arial" panose="020B0604020202020204" pitchFamily="34" charset="0"/>
              <a:buChar char="•"/>
            </a:pPr>
            <a:r>
              <a:rPr lang="en-US" baseline="0" dirty="0"/>
              <a:t>Zerto has the concept of a Virtual Protection Group which enables complete application protection with consistent recovery of the multi-VM to the same point in time just a few seconds in the past.</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If you were to take 3 applications comprising of 15 VMs that you see here and protect them with a free replication engine, because it has no consistency grouping all of the VMs replicate on a random schedule meaning you don’t know when you can recover the application to.</a:t>
            </a:r>
          </a:p>
          <a:p>
            <a:pPr marL="171450" indent="-171450">
              <a:buFont typeface="Arial" panose="020B0604020202020204" pitchFamily="34" charset="0"/>
              <a:buChar char="•"/>
            </a:pPr>
            <a:r>
              <a:rPr lang="en-US" baseline="0" dirty="0"/>
              <a:t>With Zerto’s Virtual Protection Group you know you can recover all the VMs that form each application to the same point in time ensuring you can meet your application level SLAs.</a:t>
            </a:r>
          </a:p>
          <a:p>
            <a:pPr marL="171450" indent="-171450">
              <a:buFont typeface="Arial" panose="020B0604020202020204" pitchFamily="34" charset="0"/>
              <a:buChar char="•"/>
            </a:pPr>
            <a:r>
              <a:rPr lang="en-US" baseline="0" dirty="0"/>
              <a:t>Zerto also allows you prioritize the replication of each application so that if the bandwidth becomes constrained Zerto will automatically maintain a consistently low RPO on the high priority protection groups, and let the RPO on less important apps increase until the bandwidth becomes available.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62625541-FA27-4729-B8A4-1B9701B2D989}" type="slidenum">
              <a:rPr lang="en-GB" smtClean="0"/>
              <a:pPr/>
              <a:t>13</a:t>
            </a:fld>
            <a:endParaRPr lang="en-GB"/>
          </a:p>
        </p:txBody>
      </p:sp>
    </p:spTree>
    <p:extLst>
      <p:ext uri="{BB962C8B-B14F-4D97-AF65-F5344CB8AC3E}">
        <p14:creationId xmlns:p14="http://schemas.microsoft.com/office/powerpoint/2010/main" val="17358298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descr="Powerpoint_Graphics_2.png"/>
          <p:cNvPicPr>
            <a:picLocks noChangeAspect="1"/>
          </p:cNvPicPr>
          <p:nvPr userDrawn="1"/>
        </p:nvPicPr>
        <p:blipFill rotWithShape="1">
          <a:blip r:embed="rId2">
            <a:alphaModFix/>
            <a:extLst>
              <a:ext uri="{28A0092B-C50C-407E-A947-70E740481C1C}">
                <a14:useLocalDpi xmlns:a14="http://schemas.microsoft.com/office/drawing/2010/main" val="0"/>
              </a:ext>
            </a:extLst>
          </a:blip>
          <a:srcRect l="38148" t="38272" r="11898" b="16914"/>
          <a:stretch/>
        </p:blipFill>
        <p:spPr>
          <a:xfrm>
            <a:off x="4180416" y="2548466"/>
            <a:ext cx="8022167" cy="4318001"/>
          </a:xfrm>
          <a:prstGeom prst="rect">
            <a:avLst/>
          </a:prstGeom>
        </p:spPr>
      </p:pic>
      <p:sp>
        <p:nvSpPr>
          <p:cNvPr id="11" name="Subtitle 2"/>
          <p:cNvSpPr>
            <a:spLocks noGrp="1"/>
          </p:cNvSpPr>
          <p:nvPr>
            <p:ph type="subTitle" idx="1" hasCustomPrompt="1"/>
          </p:nvPr>
        </p:nvSpPr>
        <p:spPr>
          <a:xfrm>
            <a:off x="278583" y="2286745"/>
            <a:ext cx="11490087" cy="572920"/>
          </a:xfrm>
        </p:spPr>
        <p:txBody>
          <a:bodyPr>
            <a:noAutofit/>
          </a:bodyPr>
          <a:lstStyle>
            <a:lvl1pPr marL="0" indent="0" algn="l">
              <a:buNone/>
              <a:defRPr sz="3100">
                <a:solidFill>
                  <a:schemeClr val="accent6"/>
                </a:solidFill>
              </a:defRPr>
            </a:lvl1pPr>
            <a:lvl2pPr marL="609555" indent="0" algn="ctr">
              <a:buNone/>
              <a:defRPr>
                <a:solidFill>
                  <a:schemeClr val="tx1">
                    <a:tint val="75000"/>
                  </a:schemeClr>
                </a:solidFill>
              </a:defRPr>
            </a:lvl2pPr>
            <a:lvl3pPr marL="1219110"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7"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Click to Edit Master Subtitle Style: Initial Caps</a:t>
            </a:r>
          </a:p>
        </p:txBody>
      </p:sp>
      <p:pic>
        <p:nvPicPr>
          <p:cNvPr id="12" name="Picture 11"/>
          <p:cNvPicPr>
            <a:picLocks noChangeAspect="1"/>
          </p:cNvPicPr>
          <p:nvPr userDrawn="1"/>
        </p:nvPicPr>
        <p:blipFill>
          <a:blip r:embed="rId3"/>
          <a:stretch>
            <a:fillRect/>
          </a:stretch>
        </p:blipFill>
        <p:spPr>
          <a:xfrm>
            <a:off x="9638595" y="5527710"/>
            <a:ext cx="2159000" cy="600364"/>
          </a:xfrm>
          <a:prstGeom prst="rect">
            <a:avLst/>
          </a:prstGeom>
        </p:spPr>
      </p:pic>
      <p:sp>
        <p:nvSpPr>
          <p:cNvPr id="30" name="Title 1"/>
          <p:cNvSpPr>
            <a:spLocks noGrp="1"/>
          </p:cNvSpPr>
          <p:nvPr>
            <p:ph type="ctrTitle" hasCustomPrompt="1"/>
          </p:nvPr>
        </p:nvSpPr>
        <p:spPr>
          <a:xfrm>
            <a:off x="278583" y="1453668"/>
            <a:ext cx="11490087" cy="705555"/>
          </a:xfrm>
        </p:spPr>
        <p:txBody>
          <a:bodyPr>
            <a:noAutofit/>
          </a:bodyPr>
          <a:lstStyle>
            <a:lvl1pPr algn="l">
              <a:defRPr sz="6000" b="1"/>
            </a:lvl1pPr>
          </a:lstStyle>
          <a:p>
            <a:r>
              <a:rPr lang="en-US" dirty="0"/>
              <a:t>Click to Edit Master Title Slide</a:t>
            </a:r>
          </a:p>
        </p:txBody>
      </p:sp>
    </p:spTree>
    <p:extLst>
      <p:ext uri="{BB962C8B-B14F-4D97-AF65-F5344CB8AC3E}">
        <p14:creationId xmlns:p14="http://schemas.microsoft.com/office/powerpoint/2010/main" val="2406366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2"/>
          <p:cNvSpPr>
            <a:spLocks noGrp="1"/>
          </p:cNvSpPr>
          <p:nvPr>
            <p:ph idx="1" hasCustomPrompt="1"/>
          </p:nvPr>
        </p:nvSpPr>
        <p:spPr>
          <a:xfrm>
            <a:off x="278580" y="1031096"/>
            <a:ext cx="11544709" cy="5095069"/>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278580" y="274641"/>
            <a:ext cx="11544709" cy="547451"/>
          </a:xfrm>
          <a:prstGeom prst="rect">
            <a:avLst/>
          </a:prstGeom>
        </p:spPr>
        <p:txBody>
          <a:bodyPr vert="horz" lIns="91436" tIns="45718" rIns="91436" bIns="45718" rtlCol="0" anchor="t" anchorCtr="0">
            <a:normAutofit/>
          </a:bodyPr>
          <a:lstStyle/>
          <a:p>
            <a:r>
              <a:rPr lang="en-US" dirty="0"/>
              <a:t>Click to Edit Master Text Styles: Initial Caps</a:t>
            </a:r>
          </a:p>
        </p:txBody>
      </p:sp>
      <p:sp>
        <p:nvSpPr>
          <p:cNvPr id="6" name="Slide Number Placeholder 2"/>
          <p:cNvSpPr>
            <a:spLocks noGrp="1"/>
          </p:cNvSpPr>
          <p:nvPr>
            <p:ph type="sldNum" sz="quarter" idx="4"/>
          </p:nvPr>
        </p:nvSpPr>
        <p:spPr>
          <a:xfrm>
            <a:off x="11404602" y="6474889"/>
            <a:ext cx="630759" cy="366183"/>
          </a:xfrm>
          <a:prstGeom prst="rect">
            <a:avLst/>
          </a:prstGeom>
        </p:spPr>
        <p:txBody>
          <a:bodyPr anchor="ctr" anchorCtr="0"/>
          <a:lstStyle>
            <a:lvl1pPr algn="ctr">
              <a:defRPr sz="1200">
                <a:solidFill>
                  <a:schemeClr val="bg1">
                    <a:lumMod val="65000"/>
                  </a:schemeClr>
                </a:solidFill>
              </a:defRPr>
            </a:lvl1pPr>
          </a:lstStyle>
          <a:p>
            <a:fld id="{7EB88CEF-8B9E-CE47-8F32-B5CF733A233F}" type="slidenum">
              <a:rPr lang="en-US" smtClean="0"/>
              <a:pPr/>
              <a:t>‹#›</a:t>
            </a:fld>
            <a:endParaRPr lang="en-US" dirty="0"/>
          </a:p>
        </p:txBody>
      </p:sp>
    </p:spTree>
    <p:extLst>
      <p:ext uri="{BB962C8B-B14F-4D97-AF65-F5344CB8AC3E}">
        <p14:creationId xmlns:p14="http://schemas.microsoft.com/office/powerpoint/2010/main" val="668624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2" name="Picture 1" descr="Powerpoint_Graphics_red3.png"/>
          <p:cNvPicPr>
            <a:picLocks noChangeAspect="1"/>
          </p:cNvPicPr>
          <p:nvPr userDrawn="1"/>
        </p:nvPicPr>
        <p:blipFill rotWithShape="1">
          <a:blip r:embed="rId2">
            <a:alphaModFix/>
            <a:extLst>
              <a:ext uri="{28A0092B-C50C-407E-A947-70E740481C1C}">
                <a14:useLocalDpi xmlns:a14="http://schemas.microsoft.com/office/drawing/2010/main" val="0"/>
              </a:ext>
            </a:extLst>
          </a:blip>
          <a:srcRect l="10768" t="11458" r="11345" b="15573"/>
          <a:stretch/>
        </p:blipFill>
        <p:spPr>
          <a:xfrm>
            <a:off x="-74085" y="0"/>
            <a:ext cx="12350751" cy="6942667"/>
          </a:xfrm>
          <a:prstGeom prst="rect">
            <a:avLst/>
          </a:prstGeom>
        </p:spPr>
      </p:pic>
      <p:sp>
        <p:nvSpPr>
          <p:cNvPr id="15" name="Title 1"/>
          <p:cNvSpPr>
            <a:spLocks noGrp="1"/>
          </p:cNvSpPr>
          <p:nvPr>
            <p:ph type="ctrTitle" hasCustomPrompt="1"/>
          </p:nvPr>
        </p:nvSpPr>
        <p:spPr>
          <a:xfrm>
            <a:off x="278583" y="1453668"/>
            <a:ext cx="11490087" cy="705555"/>
          </a:xfrm>
        </p:spPr>
        <p:txBody>
          <a:bodyPr>
            <a:noAutofit/>
          </a:bodyPr>
          <a:lstStyle>
            <a:lvl1pPr algn="l">
              <a:defRPr sz="4300" b="0">
                <a:solidFill>
                  <a:schemeClr val="bg1"/>
                </a:solidFill>
              </a:defRPr>
            </a:lvl1pPr>
          </a:lstStyle>
          <a:p>
            <a:r>
              <a:rPr lang="en-US" dirty="0"/>
              <a:t>Click to Edit Master Title Slide</a:t>
            </a:r>
          </a:p>
        </p:txBody>
      </p:sp>
      <p:sp>
        <p:nvSpPr>
          <p:cNvPr id="14" name="TextBox 13"/>
          <p:cNvSpPr txBox="1"/>
          <p:nvPr userDrawn="1"/>
        </p:nvSpPr>
        <p:spPr>
          <a:xfrm>
            <a:off x="8415869" y="6531172"/>
            <a:ext cx="2980267" cy="261611"/>
          </a:xfrm>
          <a:prstGeom prst="rect">
            <a:avLst/>
          </a:prstGeom>
          <a:noFill/>
        </p:spPr>
        <p:txBody>
          <a:bodyPr wrap="square" lIns="91436" tIns="45718" rIns="91436" bIns="45718" rtlCol="0">
            <a:spAutoFit/>
          </a:bodyPr>
          <a:lstStyle/>
          <a:p>
            <a:pPr algn="r"/>
            <a:r>
              <a:rPr lang="en-US" sz="1100" cap="all" dirty="0">
                <a:solidFill>
                  <a:schemeClr val="bg1"/>
                </a:solidFill>
              </a:rPr>
              <a:t>Private and confidential</a:t>
            </a:r>
          </a:p>
        </p:txBody>
      </p:sp>
      <p:sp>
        <p:nvSpPr>
          <p:cNvPr id="16" name="Slide Number Placeholder 2"/>
          <p:cNvSpPr>
            <a:spLocks noGrp="1"/>
          </p:cNvSpPr>
          <p:nvPr>
            <p:ph type="sldNum" sz="quarter" idx="4"/>
          </p:nvPr>
        </p:nvSpPr>
        <p:spPr>
          <a:xfrm>
            <a:off x="11404602" y="6474889"/>
            <a:ext cx="630759" cy="366183"/>
          </a:xfrm>
          <a:prstGeom prst="rect">
            <a:avLst/>
          </a:prstGeom>
        </p:spPr>
        <p:txBody>
          <a:bodyPr anchor="ctr" anchorCtr="0"/>
          <a:lstStyle>
            <a:lvl1pPr algn="ctr">
              <a:defRPr sz="1200">
                <a:solidFill>
                  <a:schemeClr val="bg1"/>
                </a:solidFill>
              </a:defRPr>
            </a:lvl1pPr>
          </a:lstStyle>
          <a:p>
            <a:fld id="{7EB88CEF-8B9E-CE47-8F32-B5CF733A233F}" type="slidenum">
              <a:rPr lang="en-US" smtClean="0"/>
              <a:pPr/>
              <a:t>‹#›</a:t>
            </a:fld>
            <a:endParaRPr lang="en-US" dirty="0"/>
          </a:p>
        </p:txBody>
      </p:sp>
      <p:cxnSp>
        <p:nvCxnSpPr>
          <p:cNvPr id="17" name="Straight Connector 16"/>
          <p:cNvCxnSpPr/>
          <p:nvPr userDrawn="1"/>
        </p:nvCxnSpPr>
        <p:spPr>
          <a:xfrm>
            <a:off x="11971864" y="6544736"/>
            <a:ext cx="0" cy="245533"/>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11472336" y="6544736"/>
            <a:ext cx="0" cy="245533"/>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6482" y="6504195"/>
            <a:ext cx="698706" cy="218346"/>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11" name="Content Placeholder 2"/>
          <p:cNvSpPr>
            <a:spLocks noGrp="1"/>
          </p:cNvSpPr>
          <p:nvPr>
            <p:ph sz="half" idx="1" hasCustomPrompt="1"/>
          </p:nvPr>
        </p:nvSpPr>
        <p:spPr>
          <a:xfrm>
            <a:off x="281859" y="1038063"/>
            <a:ext cx="5384800" cy="2222143"/>
          </a:xfrm>
        </p:spPr>
        <p:txBody>
          <a:bodyPr/>
          <a:lstStyle>
            <a:lvl1pPr>
              <a:defRPr sz="2800"/>
            </a:lvl1pPr>
            <a:lvl2pPr>
              <a:defRPr sz="2600"/>
            </a:lvl2pPr>
            <a:lvl3pPr>
              <a:defRPr sz="2600"/>
            </a:lvl3pPr>
            <a:lvl4pPr>
              <a:defRPr sz="2000"/>
            </a:lvl4pPr>
            <a:lvl5pPr>
              <a:defRPr sz="20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hasCustomPrompt="1"/>
          </p:nvPr>
        </p:nvSpPr>
        <p:spPr>
          <a:xfrm>
            <a:off x="6435212" y="1038063"/>
            <a:ext cx="5384800" cy="2222143"/>
          </a:xfrm>
        </p:spPr>
        <p:txBody>
          <a:bodyPr/>
          <a:lstStyle>
            <a:lvl1pPr>
              <a:defRPr sz="2800"/>
            </a:lvl1pPr>
            <a:lvl2pPr>
              <a:defRPr sz="2600"/>
            </a:lvl2pPr>
            <a:lvl3pPr>
              <a:defRPr sz="2600"/>
            </a:lvl3pPr>
            <a:lvl4pPr>
              <a:defRPr sz="2000"/>
            </a:lvl4pPr>
            <a:lvl5pPr>
              <a:defRPr sz="20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Slide Number Placeholder 2"/>
          <p:cNvSpPr>
            <a:spLocks noGrp="1"/>
          </p:cNvSpPr>
          <p:nvPr>
            <p:ph type="sldNum" sz="quarter" idx="4"/>
          </p:nvPr>
        </p:nvSpPr>
        <p:spPr>
          <a:xfrm>
            <a:off x="11404602" y="6474889"/>
            <a:ext cx="630759" cy="366183"/>
          </a:xfrm>
          <a:prstGeom prst="rect">
            <a:avLst/>
          </a:prstGeom>
        </p:spPr>
        <p:txBody>
          <a:bodyPr anchor="ctr" anchorCtr="0"/>
          <a:lstStyle>
            <a:lvl1pPr algn="ctr">
              <a:defRPr sz="1200">
                <a:solidFill>
                  <a:schemeClr val="bg1">
                    <a:lumMod val="65000"/>
                  </a:schemeClr>
                </a:solidFill>
              </a:defRPr>
            </a:lvl1pPr>
          </a:lstStyle>
          <a:p>
            <a:fld id="{7EB88CEF-8B9E-CE47-8F32-B5CF733A233F}" type="slidenum">
              <a:rPr lang="en-US" smtClean="0"/>
              <a:pPr/>
              <a:t>‹#›</a:t>
            </a:fld>
            <a:endParaRPr lang="en-US" dirty="0"/>
          </a:p>
        </p:txBody>
      </p:sp>
      <p:sp>
        <p:nvSpPr>
          <p:cNvPr id="6" name="Title Placeholder 1"/>
          <p:cNvSpPr>
            <a:spLocks noGrp="1"/>
          </p:cNvSpPr>
          <p:nvPr>
            <p:ph type="title"/>
          </p:nvPr>
        </p:nvSpPr>
        <p:spPr>
          <a:xfrm>
            <a:off x="278580" y="274641"/>
            <a:ext cx="11544709" cy="547451"/>
          </a:xfrm>
          <a:prstGeom prst="rect">
            <a:avLst/>
          </a:prstGeom>
        </p:spPr>
        <p:txBody>
          <a:bodyPr vert="horz" lIns="91436" tIns="45718" rIns="91436" bIns="45718" rtlCol="0" anchor="t" anchorCtr="0">
            <a:normAutofit/>
          </a:bodyPr>
          <a:lstStyle/>
          <a:p>
            <a:r>
              <a:rPr lang="en-US" dirty="0"/>
              <a:t>Click to Edit Master Text Styles: Initial Caps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_Blank">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11404602" y="6474889"/>
            <a:ext cx="630759" cy="366183"/>
          </a:xfrm>
          <a:prstGeom prst="rect">
            <a:avLst/>
          </a:prstGeom>
        </p:spPr>
        <p:txBody>
          <a:bodyPr anchor="ctr" anchorCtr="0"/>
          <a:lstStyle>
            <a:lvl1pPr algn="ctr">
              <a:defRPr sz="1200">
                <a:solidFill>
                  <a:schemeClr val="bg1">
                    <a:lumMod val="65000"/>
                  </a:schemeClr>
                </a:solidFill>
              </a:defRPr>
            </a:lvl1pPr>
          </a:lstStyle>
          <a:p>
            <a:fld id="{7EB88CEF-8B9E-CE47-8F32-B5CF733A233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81858" y="1038062"/>
            <a:ext cx="5384800" cy="4866028"/>
          </a:xfrm>
        </p:spPr>
        <p:txBody>
          <a:bodyPr/>
          <a:lstStyle>
            <a:lvl1pPr>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435212" y="1038062"/>
            <a:ext cx="5384800" cy="4866028"/>
          </a:xfrm>
        </p:spPr>
        <p:txBody>
          <a:bodyPr/>
          <a:lstStyle>
            <a:lvl1pPr>
              <a:defRPr sz="32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1"/>
          <p:cNvSpPr>
            <a:spLocks noGrp="1"/>
          </p:cNvSpPr>
          <p:nvPr>
            <p:ph type="title" hasCustomPrompt="1"/>
          </p:nvPr>
        </p:nvSpPr>
        <p:spPr>
          <a:xfrm>
            <a:off x="278580" y="274639"/>
            <a:ext cx="11544709" cy="547451"/>
          </a:xfrm>
          <a:prstGeom prst="rect">
            <a:avLst/>
          </a:prstGeom>
        </p:spPr>
        <p:txBody>
          <a:bodyPr vert="horz" lIns="91440" tIns="45720" rIns="91440" bIns="45720" rtlCol="0" anchor="ctr">
            <a:normAutofit/>
          </a:bodyPr>
          <a:lstStyle/>
          <a:p>
            <a:r>
              <a:rPr lang="en-US" dirty="0"/>
              <a:t>Click to Edit Master Text Styles</a:t>
            </a:r>
          </a:p>
        </p:txBody>
      </p:sp>
      <p:sp>
        <p:nvSpPr>
          <p:cNvPr id="18" name="Slide Number Placeholder 2"/>
          <p:cNvSpPr>
            <a:spLocks noGrp="1"/>
          </p:cNvSpPr>
          <p:nvPr>
            <p:ph type="sldNum" sz="quarter" idx="4"/>
          </p:nvPr>
        </p:nvSpPr>
        <p:spPr>
          <a:xfrm>
            <a:off x="10971718" y="6466419"/>
            <a:ext cx="1131382" cy="366183"/>
          </a:xfrm>
          <a:prstGeom prst="rect">
            <a:avLst/>
          </a:prstGeom>
        </p:spPr>
        <p:txBody>
          <a:bodyPr/>
          <a:lstStyle>
            <a:lvl1pPr>
              <a:defRPr sz="1200">
                <a:solidFill>
                  <a:schemeClr val="bg1">
                    <a:lumMod val="65000"/>
                  </a:schemeClr>
                </a:solidFill>
              </a:defRPr>
            </a:lvl1pPr>
          </a:lstStyle>
          <a:p>
            <a:pPr algn="r"/>
            <a:fld id="{7EB88CEF-8B9E-CE47-8F32-B5CF733A233F}" type="slidenum">
              <a:rPr lang="en-US" smtClean="0"/>
              <a:pPr algn="r"/>
              <a:t>‹#›</a:t>
            </a:fld>
            <a:endParaRPr lang="en-US" dirty="0"/>
          </a:p>
        </p:txBody>
      </p:sp>
    </p:spTree>
    <p:extLst>
      <p:ext uri="{BB962C8B-B14F-4D97-AF65-F5344CB8AC3E}">
        <p14:creationId xmlns:p14="http://schemas.microsoft.com/office/powerpoint/2010/main" val="271851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8737600" y="6425757"/>
            <a:ext cx="2397253" cy="227371"/>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16A48C7-AAFF-40A3-9A79-D3719364CAFE}" type="slidenum">
              <a:rPr lang="en-US" smtClean="0"/>
              <a:t>‹#›</a:t>
            </a:fld>
            <a:endParaRPr lang="en-US"/>
          </a:p>
        </p:txBody>
      </p:sp>
    </p:spTree>
    <p:extLst>
      <p:ext uri="{BB962C8B-B14F-4D97-AF65-F5344CB8AC3E}">
        <p14:creationId xmlns:p14="http://schemas.microsoft.com/office/powerpoint/2010/main" val="655738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Powerpoint_Graphics.png"/>
          <p:cNvPicPr>
            <a:picLocks noChangeAspect="1"/>
          </p:cNvPicPr>
          <p:nvPr userDrawn="1"/>
        </p:nvPicPr>
        <p:blipFill>
          <a:blip r:embed="rId9" cstate="print">
            <a:alphaModFix/>
            <a:extLst>
              <a:ext uri="{28A0092B-C50C-407E-A947-70E740481C1C}">
                <a14:useLocalDpi xmlns:a14="http://schemas.microsoft.com/office/drawing/2010/main" val="0"/>
              </a:ext>
            </a:extLst>
          </a:blip>
          <a:stretch>
            <a:fillRect/>
          </a:stretch>
        </p:blipFill>
        <p:spPr>
          <a:xfrm>
            <a:off x="0" y="4128347"/>
            <a:ext cx="5867400" cy="2738120"/>
          </a:xfrm>
          <a:prstGeom prst="rect">
            <a:avLst/>
          </a:prstGeom>
        </p:spPr>
      </p:pic>
      <p:sp>
        <p:nvSpPr>
          <p:cNvPr id="2" name="Title Placeholder 1"/>
          <p:cNvSpPr>
            <a:spLocks noGrp="1"/>
          </p:cNvSpPr>
          <p:nvPr userDrawn="1">
            <p:ph type="title"/>
          </p:nvPr>
        </p:nvSpPr>
        <p:spPr>
          <a:xfrm>
            <a:off x="278580" y="274641"/>
            <a:ext cx="11544709" cy="547451"/>
          </a:xfrm>
          <a:prstGeom prst="rect">
            <a:avLst/>
          </a:prstGeom>
        </p:spPr>
        <p:txBody>
          <a:bodyPr vert="horz" lIns="91436" tIns="45718" rIns="91436" bIns="45718" rtlCol="0" anchor="t" anchorCtr="0">
            <a:noAutofit/>
          </a:bodyPr>
          <a:lstStyle/>
          <a:p>
            <a:r>
              <a:rPr lang="en-US" dirty="0"/>
              <a:t>Click to Edit Master Text Styles: Initial Caps</a:t>
            </a:r>
          </a:p>
        </p:txBody>
      </p:sp>
      <p:sp>
        <p:nvSpPr>
          <p:cNvPr id="3" name="Text Placeholder 2"/>
          <p:cNvSpPr>
            <a:spLocks noGrp="1"/>
          </p:cNvSpPr>
          <p:nvPr userDrawn="1">
            <p:ph type="body" idx="1"/>
          </p:nvPr>
        </p:nvSpPr>
        <p:spPr>
          <a:xfrm>
            <a:off x="277284" y="1031096"/>
            <a:ext cx="11544709" cy="2277543"/>
          </a:xfrm>
          <a:prstGeom prst="rect">
            <a:avLst/>
          </a:prstGeom>
        </p:spPr>
        <p:txBody>
          <a:bodyPr vert="horz" lIns="91436" tIns="45718" rIns="91436" bIns="45718"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Box 19"/>
          <p:cNvSpPr txBox="1"/>
          <p:nvPr userDrawn="1"/>
        </p:nvSpPr>
        <p:spPr>
          <a:xfrm>
            <a:off x="8415869" y="6531172"/>
            <a:ext cx="2980267" cy="261611"/>
          </a:xfrm>
          <a:prstGeom prst="rect">
            <a:avLst/>
          </a:prstGeom>
          <a:noFill/>
        </p:spPr>
        <p:txBody>
          <a:bodyPr wrap="square" lIns="91436" tIns="45718" rIns="91436" bIns="45718" rtlCol="0">
            <a:spAutoFit/>
          </a:bodyPr>
          <a:lstStyle/>
          <a:p>
            <a:pPr algn="r"/>
            <a:r>
              <a:rPr lang="en-US" sz="1100" cap="all" dirty="0">
                <a:solidFill>
                  <a:schemeClr val="bg1">
                    <a:lumMod val="65000"/>
                  </a:schemeClr>
                </a:solidFill>
              </a:rPr>
              <a:t>Private and confidential</a:t>
            </a:r>
          </a:p>
        </p:txBody>
      </p:sp>
      <p:sp>
        <p:nvSpPr>
          <p:cNvPr id="21" name="Slide Number Placeholder 2"/>
          <p:cNvSpPr>
            <a:spLocks noGrp="1"/>
          </p:cNvSpPr>
          <p:nvPr userDrawn="1">
            <p:ph type="sldNum" sz="quarter" idx="4"/>
          </p:nvPr>
        </p:nvSpPr>
        <p:spPr>
          <a:xfrm>
            <a:off x="11404602" y="6474889"/>
            <a:ext cx="630759" cy="366183"/>
          </a:xfrm>
          <a:prstGeom prst="rect">
            <a:avLst/>
          </a:prstGeom>
        </p:spPr>
        <p:txBody>
          <a:bodyPr lIns="91436" tIns="45718" rIns="91436" bIns="45718" anchor="ctr" anchorCtr="0"/>
          <a:lstStyle>
            <a:lvl1pPr algn="ctr">
              <a:defRPr sz="1200">
                <a:solidFill>
                  <a:schemeClr val="bg1">
                    <a:lumMod val="65000"/>
                  </a:schemeClr>
                </a:solidFill>
              </a:defRPr>
            </a:lvl1pPr>
          </a:lstStyle>
          <a:p>
            <a:fld id="{7EB88CEF-8B9E-CE47-8F32-B5CF733A233F}" type="slidenum">
              <a:rPr lang="en-US" smtClean="0"/>
              <a:pPr/>
              <a:t>‹#›</a:t>
            </a:fld>
            <a:endParaRPr lang="en-US" dirty="0"/>
          </a:p>
        </p:txBody>
      </p:sp>
      <p:cxnSp>
        <p:nvCxnSpPr>
          <p:cNvPr id="8" name="Straight Connector 7"/>
          <p:cNvCxnSpPr/>
          <p:nvPr userDrawn="1"/>
        </p:nvCxnSpPr>
        <p:spPr>
          <a:xfrm>
            <a:off x="11971864" y="6544736"/>
            <a:ext cx="0" cy="245533"/>
          </a:xfrm>
          <a:prstGeom prst="line">
            <a:avLst/>
          </a:prstGeom>
          <a:ln w="19050" cmpd="sng">
            <a:solidFill>
              <a:srgbClr val="A30015"/>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11472336" y="6544736"/>
            <a:ext cx="0" cy="245533"/>
          </a:xfrm>
          <a:prstGeom prst="line">
            <a:avLst/>
          </a:prstGeom>
          <a:ln w="19050" cmpd="sng">
            <a:solidFill>
              <a:srgbClr val="A30015"/>
            </a:solidFill>
          </a:ln>
          <a:effectLst/>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96482" y="6504195"/>
            <a:ext cx="698706" cy="218346"/>
          </a:xfrm>
          <a:prstGeom prst="rect">
            <a:avLst/>
          </a:prstGeom>
        </p:spPr>
      </p:pic>
    </p:spTree>
    <p:extLst>
      <p:ext uri="{BB962C8B-B14F-4D97-AF65-F5344CB8AC3E}">
        <p14:creationId xmlns:p14="http://schemas.microsoft.com/office/powerpoint/2010/main" val="29943285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 id="2147483669" r:id="rId6"/>
    <p:sldLayoutId id="2147483670" r:id="rId7"/>
  </p:sldLayoutIdLst>
  <p:hf hdr="0" ftr="0" dt="0"/>
  <p:txStyles>
    <p:titleStyle>
      <a:lvl1pPr algn="l" defTabSz="609555" rtl="0" eaLnBrk="1" latinLnBrk="0" hangingPunct="1">
        <a:spcBef>
          <a:spcPct val="0"/>
        </a:spcBef>
        <a:buNone/>
        <a:defRPr sz="3800" b="1" i="0" kern="1200" baseline="0">
          <a:solidFill>
            <a:schemeClr val="tx1">
              <a:lumMod val="75000"/>
              <a:lumOff val="25000"/>
            </a:schemeClr>
          </a:solidFill>
          <a:latin typeface="+mj-lt"/>
          <a:ea typeface="+mj-ea"/>
          <a:cs typeface="Calibri Light"/>
        </a:defRPr>
      </a:lvl1pPr>
    </p:titleStyle>
    <p:bodyStyle>
      <a:lvl1pPr marL="457167" indent="-457167" algn="l" defTabSz="609555" rtl="0" eaLnBrk="1" latinLnBrk="0" hangingPunct="1">
        <a:spcBef>
          <a:spcPct val="20000"/>
        </a:spcBef>
        <a:buClr>
          <a:srgbClr val="AA001C"/>
        </a:buClr>
        <a:buFont typeface="Arial"/>
        <a:buChar char="•"/>
        <a:defRPr sz="2800" b="0" i="0" kern="1200">
          <a:solidFill>
            <a:schemeClr val="tx1">
              <a:lumMod val="90000"/>
              <a:lumOff val="10000"/>
            </a:schemeClr>
          </a:solidFill>
          <a:latin typeface="+mj-lt"/>
          <a:ea typeface="+mn-ea"/>
          <a:cs typeface="Calibri"/>
        </a:defRPr>
      </a:lvl1pPr>
      <a:lvl2pPr marL="990526" indent="-380972" algn="l" defTabSz="609555" rtl="0" eaLnBrk="1" latinLnBrk="0" hangingPunct="1">
        <a:spcBef>
          <a:spcPct val="20000"/>
        </a:spcBef>
        <a:buClr>
          <a:srgbClr val="AA001C"/>
        </a:buClr>
        <a:buFont typeface="Arial"/>
        <a:buChar char="–"/>
        <a:defRPr sz="26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2pPr>
      <a:lvl3pPr marL="1523887" indent="-304776" algn="l" defTabSz="609555" rtl="0" eaLnBrk="1" latinLnBrk="0" hangingPunct="1">
        <a:spcBef>
          <a:spcPct val="20000"/>
        </a:spcBef>
        <a:buClr>
          <a:srgbClr val="AA001C"/>
        </a:buClr>
        <a:buFont typeface="Arial"/>
        <a:buChar char="•"/>
        <a:defRPr sz="2600" b="0" i="0" kern="1200">
          <a:solidFill>
            <a:schemeClr val="tx1">
              <a:lumMod val="90000"/>
              <a:lumOff val="10000"/>
            </a:schemeClr>
          </a:solidFill>
          <a:latin typeface="Calibri Light" panose="020F0302020204030204" pitchFamily="34" charset="0"/>
          <a:ea typeface="+mn-ea"/>
          <a:cs typeface="Calibri Light" panose="020F0302020204030204" pitchFamily="34" charset="0"/>
        </a:defRPr>
      </a:lvl3pPr>
      <a:lvl4pPr marL="2133440" indent="-304776" algn="l" defTabSz="609555" rtl="0" eaLnBrk="1" latinLnBrk="0" hangingPunct="1">
        <a:spcBef>
          <a:spcPct val="20000"/>
        </a:spcBef>
        <a:buClr>
          <a:srgbClr val="AA001C"/>
        </a:buClr>
        <a:buFont typeface="Arial"/>
        <a:buChar char="–"/>
        <a:defRPr sz="2000" b="0" i="1" kern="1200">
          <a:solidFill>
            <a:schemeClr val="tx1">
              <a:lumMod val="90000"/>
              <a:lumOff val="10000"/>
            </a:schemeClr>
          </a:solidFill>
          <a:latin typeface="Calibri Light" panose="020F0302020204030204" pitchFamily="34" charset="0"/>
          <a:ea typeface="+mn-ea"/>
          <a:cs typeface="Calibri Light" panose="020F0302020204030204" pitchFamily="34" charset="0"/>
        </a:defRPr>
      </a:lvl4pPr>
      <a:lvl5pPr marL="2742994" indent="-304776" algn="l" defTabSz="609555" rtl="0" eaLnBrk="1" latinLnBrk="0" hangingPunct="1">
        <a:spcBef>
          <a:spcPct val="20000"/>
        </a:spcBef>
        <a:buClr>
          <a:srgbClr val="AA001C"/>
        </a:buClr>
        <a:buFont typeface="Arial"/>
        <a:buChar char="»"/>
        <a:defRPr sz="2000" b="0" i="1" kern="1200">
          <a:solidFill>
            <a:schemeClr val="tx1">
              <a:lumMod val="90000"/>
              <a:lumOff val="10000"/>
            </a:schemeClr>
          </a:solidFill>
          <a:latin typeface="Calibri Light" panose="020F0302020204030204" pitchFamily="34" charset="0"/>
          <a:ea typeface="+mn-ea"/>
          <a:cs typeface="Calibri Light" panose="020F03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11.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76.emf"/><Relationship Id="rId7" Type="http://schemas.openxmlformats.org/officeDocument/2006/relationships/image" Target="../media/image80.emf"/><Relationship Id="rId12" Type="http://schemas.openxmlformats.org/officeDocument/2006/relationships/image" Target="../media/image85.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9.emf"/><Relationship Id="rId11" Type="http://schemas.openxmlformats.org/officeDocument/2006/relationships/image" Target="../media/image84.emf"/><Relationship Id="rId5" Type="http://schemas.openxmlformats.org/officeDocument/2006/relationships/image" Target="../media/image78.emf"/><Relationship Id="rId10" Type="http://schemas.openxmlformats.org/officeDocument/2006/relationships/image" Target="../media/image83.emf"/><Relationship Id="rId4" Type="http://schemas.openxmlformats.org/officeDocument/2006/relationships/image" Target="../media/image77.emf"/><Relationship Id="rId9" Type="http://schemas.openxmlformats.org/officeDocument/2006/relationships/image" Target="../media/image82.emf"/></Relationships>
</file>

<file path=ppt/slides/_rels/slide1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8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93.png"/><Relationship Id="rId5" Type="http://schemas.openxmlformats.org/officeDocument/2006/relationships/image" Target="../media/image88.emf"/><Relationship Id="rId10" Type="http://schemas.openxmlformats.org/officeDocument/2006/relationships/image" Target="../media/image92.emf"/><Relationship Id="rId4" Type="http://schemas.openxmlformats.org/officeDocument/2006/relationships/image" Target="../media/image87.png"/><Relationship Id="rId9" Type="http://schemas.openxmlformats.org/officeDocument/2006/relationships/image" Target="../media/image91.pn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88.emf"/></Relationships>
</file>

<file path=ppt/slides/_rels/slide1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15.xml.rels><?xml version="1.0" encoding="UTF-8" standalone="yes"?>
<Relationships xmlns="http://schemas.openxmlformats.org/package/2006/relationships"><Relationship Id="rId8" Type="http://schemas.openxmlformats.org/officeDocument/2006/relationships/image" Target="../media/image106.png"/><Relationship Id="rId13" Type="http://schemas.microsoft.com/office/2007/relationships/hdphoto" Target="../media/hdphoto1.wdp"/><Relationship Id="rId3" Type="http://schemas.openxmlformats.org/officeDocument/2006/relationships/image" Target="../media/image100.png"/><Relationship Id="rId7" Type="http://schemas.openxmlformats.org/officeDocument/2006/relationships/image" Target="../media/image105.png"/><Relationship Id="rId12" Type="http://schemas.openxmlformats.org/officeDocument/2006/relationships/image" Target="../media/image10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8.png"/><Relationship Id="rId5" Type="http://schemas.openxmlformats.org/officeDocument/2006/relationships/image" Target="../media/image103.png"/><Relationship Id="rId10" Type="http://schemas.openxmlformats.org/officeDocument/2006/relationships/image" Target="../media/image101.png"/><Relationship Id="rId4" Type="http://schemas.openxmlformats.org/officeDocument/2006/relationships/image" Target="../media/image102.png"/><Relationship Id="rId9" Type="http://schemas.openxmlformats.org/officeDocument/2006/relationships/image" Target="../media/image107.png"/></Relationships>
</file>

<file path=ppt/slides/_rels/slide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6.png"/><Relationship Id="rId7" Type="http://schemas.openxmlformats.org/officeDocument/2006/relationships/image" Target="../media/image92.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88.emf"/><Relationship Id="rId4" Type="http://schemas.openxmlformats.org/officeDocument/2006/relationships/image" Target="../media/image87.png"/></Relationships>
</file>

<file path=ppt/slides/_rels/slide1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75.png"/><Relationship Id="rId7" Type="http://schemas.openxmlformats.org/officeDocument/2006/relationships/image" Target="../media/image118.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2.emf"/><Relationship Id="rId5" Type="http://schemas.openxmlformats.org/officeDocument/2006/relationships/image" Target="../media/image88.emf"/><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7.png"/><Relationship Id="rId7" Type="http://schemas.openxmlformats.org/officeDocument/2006/relationships/image" Target="../media/image126.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88.emf"/></Relationships>
</file>

<file path=ppt/slides/_rels/slide24.xml.rels><?xml version="1.0" encoding="UTF-8" standalone="yes"?>
<Relationships xmlns="http://schemas.openxmlformats.org/package/2006/relationships"><Relationship Id="rId8" Type="http://schemas.openxmlformats.org/officeDocument/2006/relationships/image" Target="../media/image133.emf"/><Relationship Id="rId13" Type="http://schemas.openxmlformats.org/officeDocument/2006/relationships/image" Target="../media/image138.png"/><Relationship Id="rId18" Type="http://schemas.openxmlformats.org/officeDocument/2006/relationships/image" Target="../media/image143.png"/><Relationship Id="rId3" Type="http://schemas.openxmlformats.org/officeDocument/2006/relationships/image" Target="../media/image128.png"/><Relationship Id="rId21" Type="http://schemas.openxmlformats.org/officeDocument/2006/relationships/image" Target="../media/image108.png"/><Relationship Id="rId7" Type="http://schemas.openxmlformats.org/officeDocument/2006/relationships/image" Target="../media/image132.emf"/><Relationship Id="rId12" Type="http://schemas.openxmlformats.org/officeDocument/2006/relationships/image" Target="../media/image137.png"/><Relationship Id="rId17" Type="http://schemas.openxmlformats.org/officeDocument/2006/relationships/image" Target="../media/image142.png"/><Relationship Id="rId2" Type="http://schemas.openxmlformats.org/officeDocument/2006/relationships/notesSlide" Target="../notesSlides/notesSlide13.xml"/><Relationship Id="rId16" Type="http://schemas.openxmlformats.org/officeDocument/2006/relationships/image" Target="../media/image141.emf"/><Relationship Id="rId20" Type="http://schemas.openxmlformats.org/officeDocument/2006/relationships/image" Target="../media/image145.jpeg"/><Relationship Id="rId1" Type="http://schemas.openxmlformats.org/officeDocument/2006/relationships/slideLayout" Target="../slideLayouts/slideLayout7.xml"/><Relationship Id="rId6" Type="http://schemas.openxmlformats.org/officeDocument/2006/relationships/image" Target="../media/image131.emf"/><Relationship Id="rId11" Type="http://schemas.openxmlformats.org/officeDocument/2006/relationships/image" Target="../media/image136.jpeg"/><Relationship Id="rId5" Type="http://schemas.openxmlformats.org/officeDocument/2006/relationships/image" Target="../media/image130.png"/><Relationship Id="rId15" Type="http://schemas.openxmlformats.org/officeDocument/2006/relationships/image" Target="../media/image140.png"/><Relationship Id="rId23" Type="http://schemas.microsoft.com/office/2007/relationships/hdphoto" Target="../media/hdphoto2.wdp"/><Relationship Id="rId10" Type="http://schemas.openxmlformats.org/officeDocument/2006/relationships/image" Target="../media/image135.png"/><Relationship Id="rId19" Type="http://schemas.openxmlformats.org/officeDocument/2006/relationships/image" Target="../media/image144.png"/><Relationship Id="rId4" Type="http://schemas.openxmlformats.org/officeDocument/2006/relationships/image" Target="../media/image129.png"/><Relationship Id="rId9" Type="http://schemas.openxmlformats.org/officeDocument/2006/relationships/image" Target="../media/image134.png"/><Relationship Id="rId14" Type="http://schemas.openxmlformats.org/officeDocument/2006/relationships/image" Target="../media/image139.png"/><Relationship Id="rId22" Type="http://schemas.openxmlformats.org/officeDocument/2006/relationships/image" Target="../media/image109.png"/></Relationships>
</file>

<file path=ppt/slides/_rels/slide25.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emf"/><Relationship Id="rId7" Type="http://schemas.openxmlformats.org/officeDocument/2006/relationships/image" Target="../media/image151.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 Id="rId9" Type="http://schemas.openxmlformats.org/officeDocument/2006/relationships/image" Target="../media/image1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 Type="http://schemas.openxmlformats.org/officeDocument/2006/relationships/image" Target="../media/image15.jpe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gif"/><Relationship Id="rId19" Type="http://schemas.openxmlformats.org/officeDocument/2006/relationships/image" Target="../media/image3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 Type="http://schemas.openxmlformats.org/officeDocument/2006/relationships/image" Target="../media/image34.jpeg"/><Relationship Id="rId21" Type="http://schemas.openxmlformats.org/officeDocument/2006/relationships/image" Target="../media/image52.png"/><Relationship Id="rId34" Type="http://schemas.openxmlformats.org/officeDocument/2006/relationships/image" Target="../media/image65.png"/><Relationship Id="rId7" Type="http://schemas.openxmlformats.org/officeDocument/2006/relationships/image" Target="../media/image38.png"/><Relationship Id="rId12" Type="http://schemas.openxmlformats.org/officeDocument/2006/relationships/image" Target="../media/image43.jpeg"/><Relationship Id="rId17" Type="http://schemas.openxmlformats.org/officeDocument/2006/relationships/image" Target="../media/image48.png"/><Relationship Id="rId25" Type="http://schemas.openxmlformats.org/officeDocument/2006/relationships/image" Target="../media/image56.png"/><Relationship Id="rId33" Type="http://schemas.openxmlformats.org/officeDocument/2006/relationships/image" Target="../media/image64.jpeg"/><Relationship Id="rId2" Type="http://schemas.openxmlformats.org/officeDocument/2006/relationships/notesSlide" Target="../notesSlides/notesSlide5.xml"/><Relationship Id="rId16" Type="http://schemas.openxmlformats.org/officeDocument/2006/relationships/image" Target="../media/image47.png"/><Relationship Id="rId20" Type="http://schemas.openxmlformats.org/officeDocument/2006/relationships/image" Target="../media/image51.jpeg"/><Relationship Id="rId29"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png"/><Relationship Id="rId37" Type="http://schemas.openxmlformats.org/officeDocument/2006/relationships/image" Target="../media/image68.png"/><Relationship Id="rId5" Type="http://schemas.openxmlformats.org/officeDocument/2006/relationships/image" Target="../media/image36.png"/><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1.png"/><Relationship Id="rId19" Type="http://schemas.openxmlformats.org/officeDocument/2006/relationships/image" Target="../media/image50.jpeg"/><Relationship Id="rId31" Type="http://schemas.openxmlformats.org/officeDocument/2006/relationships/image" Target="../media/image62.jpeg"/><Relationship Id="rId4" Type="http://schemas.openxmlformats.org/officeDocument/2006/relationships/image" Target="../media/image35.png"/><Relationship Id="rId9" Type="http://schemas.openxmlformats.org/officeDocument/2006/relationships/image" Target="../media/image40.jpeg"/><Relationship Id="rId14" Type="http://schemas.openxmlformats.org/officeDocument/2006/relationships/image" Target="../media/image45.jpe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78583" y="2286744"/>
            <a:ext cx="11490087" cy="4201141"/>
          </a:xfrm>
        </p:spPr>
        <p:txBody>
          <a:bodyPr/>
          <a:lstStyle/>
          <a:p>
            <a:r>
              <a:rPr lang="en-US" dirty="0"/>
              <a:t>The Standard for Disaster Recovery</a:t>
            </a:r>
          </a:p>
          <a:p>
            <a:endParaRPr lang="en-US" dirty="0"/>
          </a:p>
        </p:txBody>
      </p:sp>
      <p:sp>
        <p:nvSpPr>
          <p:cNvPr id="3" name="Title 2"/>
          <p:cNvSpPr>
            <a:spLocks noGrp="1"/>
          </p:cNvSpPr>
          <p:nvPr>
            <p:ph type="ctrTitle"/>
          </p:nvPr>
        </p:nvSpPr>
        <p:spPr/>
        <p:txBody>
          <a:bodyPr>
            <a:normAutofit fontScale="90000"/>
          </a:bodyPr>
          <a:lstStyle/>
          <a:p>
            <a:r>
              <a:rPr lang="en-US" dirty="0"/>
              <a:t>Zerto 4.5</a:t>
            </a:r>
          </a:p>
        </p:txBody>
      </p:sp>
    </p:spTree>
    <p:extLst>
      <p:ext uri="{BB962C8B-B14F-4D97-AF65-F5344CB8AC3E}">
        <p14:creationId xmlns:p14="http://schemas.microsoft.com/office/powerpoint/2010/main" val="28142207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8580" y="274641"/>
            <a:ext cx="7891753" cy="547451"/>
          </a:xfrm>
        </p:spPr>
        <p:txBody>
          <a:bodyPr>
            <a:normAutofit fontScale="90000"/>
          </a:bodyPr>
          <a:lstStyle/>
          <a:p>
            <a:r>
              <a:rPr lang="en-US" dirty="0"/>
              <a:t>One Strategic Software Solution</a:t>
            </a:r>
          </a:p>
        </p:txBody>
      </p:sp>
      <p:sp>
        <p:nvSpPr>
          <p:cNvPr id="4" name="Slide Number Placeholder 3"/>
          <p:cNvSpPr>
            <a:spLocks noGrp="1"/>
          </p:cNvSpPr>
          <p:nvPr>
            <p:ph type="sldNum" sz="quarter" idx="4"/>
          </p:nvPr>
        </p:nvSpPr>
        <p:spPr/>
        <p:txBody>
          <a:bodyPr/>
          <a:lstStyle/>
          <a:p>
            <a:fld id="{7EB88CEF-8B9E-CE47-8F32-B5CF733A233F}" type="slidenum">
              <a:rPr lang="en-US" smtClean="0"/>
              <a:pPr/>
              <a:t>10</a:t>
            </a:fld>
            <a:endParaRPr lang="en-US" dirty="0"/>
          </a:p>
        </p:txBody>
      </p:sp>
      <p:cxnSp>
        <p:nvCxnSpPr>
          <p:cNvPr id="44" name="Straight Connector 43"/>
          <p:cNvCxnSpPr/>
          <p:nvPr/>
        </p:nvCxnSpPr>
        <p:spPr>
          <a:xfrm flipH="1">
            <a:off x="2555581" y="4976448"/>
            <a:ext cx="1585173" cy="0"/>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159328" y="1423240"/>
            <a:ext cx="351068" cy="344445"/>
          </a:xfrm>
          <a:prstGeom prst="ellipse">
            <a:avLst/>
          </a:prstGeom>
          <a:solidFill>
            <a:srgbClr val="A30D1C"/>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endParaRPr lang="en-US" sz="1400" b="1" dirty="0">
              <a:latin typeface="Arial" panose="020B0604020202020204" pitchFamily="34" charset="0"/>
              <a:cs typeface="Arial" panose="020B0604020202020204" pitchFamily="34" charset="0"/>
            </a:endParaRPr>
          </a:p>
        </p:txBody>
      </p:sp>
      <p:sp>
        <p:nvSpPr>
          <p:cNvPr id="46" name="TextBox 45"/>
          <p:cNvSpPr txBox="1"/>
          <p:nvPr/>
        </p:nvSpPr>
        <p:spPr>
          <a:xfrm>
            <a:off x="6159327" y="1418547"/>
            <a:ext cx="351068" cy="338555"/>
          </a:xfrm>
          <a:prstGeom prst="rect">
            <a:avLst/>
          </a:prstGeom>
          <a:noFill/>
        </p:spPr>
        <p:txBody>
          <a:bodyPr wrap="square" rtlCol="0">
            <a:spAutoFit/>
          </a:bodyPr>
          <a:lstStyle/>
          <a:p>
            <a:pPr algn="ctr"/>
            <a:r>
              <a:rPr lang="en-US" sz="1400" b="1" dirty="0">
                <a:solidFill>
                  <a:schemeClr val="bg1"/>
                </a:solidFill>
                <a:latin typeface="Calibri"/>
                <a:cs typeface="Calibri"/>
              </a:rPr>
              <a:t>3</a:t>
            </a:r>
          </a:p>
        </p:txBody>
      </p:sp>
      <p:sp>
        <p:nvSpPr>
          <p:cNvPr id="47" name="Rectangular Callout 46"/>
          <p:cNvSpPr/>
          <p:nvPr/>
        </p:nvSpPr>
        <p:spPr bwMode="auto">
          <a:xfrm>
            <a:off x="1245827" y="1326232"/>
            <a:ext cx="4612164" cy="532570"/>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2000" dirty="0">
                <a:solidFill>
                  <a:srgbClr val="B01115"/>
                </a:solidFill>
                <a:cs typeface="Calibri Light"/>
              </a:rPr>
              <a:t>Private Cloud – </a:t>
            </a:r>
            <a:r>
              <a:rPr lang="en-US" sz="1800" dirty="0">
                <a:solidFill>
                  <a:srgbClr val="40393B"/>
                </a:solidFill>
                <a:cs typeface="Arial" pitchFamily="34" charset="0"/>
              </a:rPr>
              <a:t>Any </a:t>
            </a:r>
            <a:r>
              <a:rPr lang="en-US" sz="1800" dirty="0">
                <a:solidFill>
                  <a:srgbClr val="40393B"/>
                </a:solidFill>
                <a:cs typeface="Calibri"/>
              </a:rPr>
              <a:t>Storage</a:t>
            </a:r>
            <a:r>
              <a:rPr lang="en-US" sz="1800" dirty="0">
                <a:solidFill>
                  <a:srgbClr val="40393B"/>
                </a:solidFill>
                <a:cs typeface="Arial" pitchFamily="34" charset="0"/>
              </a:rPr>
              <a:t> Multi-Hypervisor</a:t>
            </a:r>
          </a:p>
        </p:txBody>
      </p:sp>
      <p:sp>
        <p:nvSpPr>
          <p:cNvPr id="48" name="Oval 47"/>
          <p:cNvSpPr/>
          <p:nvPr/>
        </p:nvSpPr>
        <p:spPr>
          <a:xfrm>
            <a:off x="833887" y="1422053"/>
            <a:ext cx="351068" cy="344445"/>
          </a:xfrm>
          <a:prstGeom prst="ellipse">
            <a:avLst/>
          </a:prstGeom>
          <a:solidFill>
            <a:srgbClr val="A30D1C"/>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endParaRPr lang="en-US" sz="1400" b="1" dirty="0">
              <a:latin typeface="Arial" panose="020B0604020202020204" pitchFamily="34" charset="0"/>
              <a:cs typeface="Arial" panose="020B0604020202020204" pitchFamily="34" charset="0"/>
            </a:endParaRPr>
          </a:p>
        </p:txBody>
      </p:sp>
      <p:sp>
        <p:nvSpPr>
          <p:cNvPr id="50" name="Oval 49"/>
          <p:cNvSpPr/>
          <p:nvPr/>
        </p:nvSpPr>
        <p:spPr>
          <a:xfrm>
            <a:off x="836705" y="3819832"/>
            <a:ext cx="351068" cy="344445"/>
          </a:xfrm>
          <a:prstGeom prst="ellipse">
            <a:avLst/>
          </a:prstGeom>
          <a:solidFill>
            <a:srgbClr val="A30D1C"/>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endParaRPr lang="en-US" sz="1350" b="1" dirty="0">
              <a:latin typeface="Arial" panose="020B0604020202020204" pitchFamily="34" charset="0"/>
              <a:cs typeface="Arial" panose="020B0604020202020204" pitchFamily="34" charset="0"/>
            </a:endParaRPr>
          </a:p>
        </p:txBody>
      </p:sp>
      <p:sp>
        <p:nvSpPr>
          <p:cNvPr id="51" name="TextBox 50"/>
          <p:cNvSpPr txBox="1"/>
          <p:nvPr/>
        </p:nvSpPr>
        <p:spPr>
          <a:xfrm>
            <a:off x="833886" y="3829208"/>
            <a:ext cx="351068" cy="338555"/>
          </a:xfrm>
          <a:prstGeom prst="rect">
            <a:avLst/>
          </a:prstGeom>
          <a:noFill/>
        </p:spPr>
        <p:txBody>
          <a:bodyPr wrap="square" rtlCol="0">
            <a:spAutoFit/>
          </a:bodyPr>
          <a:lstStyle/>
          <a:p>
            <a:pPr algn="ctr"/>
            <a:r>
              <a:rPr lang="en-US" sz="1400" b="1" dirty="0">
                <a:solidFill>
                  <a:schemeClr val="bg1"/>
                </a:solidFill>
                <a:latin typeface="Calibri"/>
                <a:cs typeface="Calibri"/>
              </a:rPr>
              <a:t>2</a:t>
            </a:r>
          </a:p>
        </p:txBody>
      </p:sp>
      <p:sp>
        <p:nvSpPr>
          <p:cNvPr id="53" name="TextBox 52"/>
          <p:cNvSpPr txBox="1"/>
          <p:nvPr/>
        </p:nvSpPr>
        <p:spPr>
          <a:xfrm>
            <a:off x="833886" y="1418547"/>
            <a:ext cx="351068" cy="338555"/>
          </a:xfrm>
          <a:prstGeom prst="rect">
            <a:avLst/>
          </a:prstGeom>
          <a:noFill/>
        </p:spPr>
        <p:txBody>
          <a:bodyPr wrap="square" rtlCol="0">
            <a:spAutoFit/>
          </a:bodyPr>
          <a:lstStyle/>
          <a:p>
            <a:pPr algn="ctr"/>
            <a:r>
              <a:rPr lang="en-US" sz="1400" b="1" dirty="0">
                <a:solidFill>
                  <a:schemeClr val="bg1"/>
                </a:solidFill>
                <a:latin typeface="Calibri"/>
                <a:cs typeface="Calibri"/>
              </a:rPr>
              <a:t>1</a:t>
            </a:r>
          </a:p>
        </p:txBody>
      </p:sp>
      <p:pic>
        <p:nvPicPr>
          <p:cNvPr id="54" name="Picture 2" descr="Displaying symbol_0002s_0001_Vector-Smart-Obje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5261" y="1964697"/>
            <a:ext cx="730643" cy="1246594"/>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2" descr="Displaying symbol_0002s_0001_Vector-Smart-Obje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9673" y="1964697"/>
            <a:ext cx="730643" cy="1246594"/>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2" descr="Displaying symbol_0002s_0001_Vector-Smart-Obje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940" y="4338756"/>
            <a:ext cx="730643" cy="1246594"/>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2" descr="Displaying symbol_0002s_0001_Vector-Smart-Objec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426" y="4354616"/>
            <a:ext cx="341653" cy="582916"/>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2" descr="Displaying symbol_0002s_0001_Vector-Smart-Objec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36426" y="5048243"/>
            <a:ext cx="341653" cy="582916"/>
          </a:xfrm>
          <a:prstGeom prst="rect">
            <a:avLst/>
          </a:prstGeom>
          <a:noFill/>
          <a:extLst>
            <a:ext uri="{909E8E84-426E-40dd-AFC4-6F175D3DCCD1}">
              <a14:hiddenFill xmlns="" xmlns:a14="http://schemas.microsoft.com/office/drawing/2010/main">
                <a:solidFill>
                  <a:srgbClr val="FFFFFF"/>
                </a:solidFill>
              </a14:hiddenFill>
            </a:ext>
          </a:extLst>
        </p:spPr>
      </p:pic>
      <p:pic>
        <p:nvPicPr>
          <p:cNvPr id="59" name="Picture 2" descr="Displaying symbol_0002s_0001_Vector-Smart-Objec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13003" y="4684289"/>
            <a:ext cx="341653" cy="582916"/>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2" descr="Displaying symbol_0002s_0001_Vector-Smart-Obje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6869" y="1981782"/>
            <a:ext cx="730643" cy="1246594"/>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2" descr="Displaying symbol_0002s_0001_Vector-Smart-Obje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159" y="4315645"/>
            <a:ext cx="730643" cy="1246594"/>
          </a:xfrm>
          <a:prstGeom prst="rect">
            <a:avLst/>
          </a:prstGeom>
          <a:noFill/>
          <a:extLst>
            <a:ext uri="{909E8E84-426E-40dd-AFC4-6F175D3DCCD1}">
              <a14:hiddenFill xmlns="" xmlns:a14="http://schemas.microsoft.com/office/drawing/2010/main">
                <a:solidFill>
                  <a:srgbClr val="FFFFFF"/>
                </a:solidFill>
              </a14:hiddenFill>
            </a:ext>
          </a:extLst>
        </p:spPr>
      </p:pic>
      <p:sp>
        <p:nvSpPr>
          <p:cNvPr id="63" name="Oval 62"/>
          <p:cNvSpPr/>
          <p:nvPr/>
        </p:nvSpPr>
        <p:spPr>
          <a:xfrm>
            <a:off x="6159328" y="3829208"/>
            <a:ext cx="351068" cy="344445"/>
          </a:xfrm>
          <a:prstGeom prst="ellipse">
            <a:avLst/>
          </a:prstGeom>
          <a:solidFill>
            <a:srgbClr val="A30D1C"/>
          </a:soli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endParaRPr lang="en-US" sz="1400" b="1" dirty="0">
              <a:latin typeface="Arial" panose="020B0604020202020204" pitchFamily="34" charset="0"/>
              <a:cs typeface="Arial" panose="020B0604020202020204" pitchFamily="34" charset="0"/>
            </a:endParaRPr>
          </a:p>
        </p:txBody>
      </p:sp>
      <p:sp>
        <p:nvSpPr>
          <p:cNvPr id="64" name="TextBox 63"/>
          <p:cNvSpPr txBox="1"/>
          <p:nvPr/>
        </p:nvSpPr>
        <p:spPr>
          <a:xfrm>
            <a:off x="6159327" y="3829208"/>
            <a:ext cx="351068" cy="338555"/>
          </a:xfrm>
          <a:prstGeom prst="rect">
            <a:avLst/>
          </a:prstGeom>
          <a:noFill/>
        </p:spPr>
        <p:txBody>
          <a:bodyPr wrap="square" rtlCol="0">
            <a:spAutoFit/>
          </a:bodyPr>
          <a:lstStyle/>
          <a:p>
            <a:pPr algn="ctr"/>
            <a:r>
              <a:rPr lang="en-US" sz="1400" b="1" dirty="0">
                <a:solidFill>
                  <a:schemeClr val="bg1"/>
                </a:solidFill>
                <a:latin typeface="Calibri"/>
                <a:cs typeface="Calibri"/>
              </a:rPr>
              <a:t>4</a:t>
            </a:r>
          </a:p>
        </p:txBody>
      </p:sp>
      <p:pic>
        <p:nvPicPr>
          <p:cNvPr id="65" name="Picture 4" descr="Displaying symbol_0000s_0008_Vector-Smart-Objec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44777" y="1870372"/>
            <a:ext cx="1787468" cy="1787468"/>
          </a:xfrm>
          <a:prstGeom prst="rect">
            <a:avLst/>
          </a:prstGeom>
          <a:noFill/>
          <a:extLst>
            <a:ext uri="{909E8E84-426E-40dd-AFC4-6F175D3DCCD1}">
              <a14:hiddenFill xmlns="" xmlns:a14="http://schemas.microsoft.com/office/drawing/2010/main">
                <a:solidFill>
                  <a:srgbClr val="FFFFFF"/>
                </a:solidFill>
              </a14:hiddenFill>
            </a:ext>
          </a:extLst>
        </p:spPr>
      </p:pic>
      <p:sp>
        <p:nvSpPr>
          <p:cNvPr id="66" name="Rounded Rectangle 65"/>
          <p:cNvSpPr/>
          <p:nvPr/>
        </p:nvSpPr>
        <p:spPr bwMode="auto">
          <a:xfrm>
            <a:off x="9804708" y="2070515"/>
            <a:ext cx="1019616" cy="427748"/>
          </a:xfrm>
          <a:prstGeom prst="roundRect">
            <a:avLst/>
          </a:prstGeom>
          <a:noFill/>
          <a:ln>
            <a:noFil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buClr>
                <a:schemeClr val="tx2"/>
              </a:buClr>
              <a:defRPr/>
            </a:pPr>
            <a:r>
              <a:rPr lang="en-US" sz="1400" b="1" dirty="0">
                <a:solidFill>
                  <a:schemeClr val="bg1"/>
                </a:solidFill>
                <a:latin typeface="Calibri Light"/>
                <a:cs typeface="Calibri Light"/>
              </a:rPr>
              <a:t>+200</a:t>
            </a:r>
          </a:p>
        </p:txBody>
      </p:sp>
      <p:pic>
        <p:nvPicPr>
          <p:cNvPr id="67" name="Picture 66"/>
          <p:cNvPicPr>
            <a:picLocks noChangeAspect="1"/>
          </p:cNvPicPr>
          <p:nvPr/>
        </p:nvPicPr>
        <p:blipFill>
          <a:blip r:embed="rId6"/>
          <a:stretch>
            <a:fillRect/>
          </a:stretch>
        </p:blipFill>
        <p:spPr>
          <a:xfrm>
            <a:off x="9347719" y="4197636"/>
            <a:ext cx="1753571" cy="1753571"/>
          </a:xfrm>
          <a:prstGeom prst="rect">
            <a:avLst/>
          </a:prstGeom>
        </p:spPr>
      </p:pic>
      <p:sp>
        <p:nvSpPr>
          <p:cNvPr id="68" name="Rounded Rectangle 67"/>
          <p:cNvSpPr/>
          <p:nvPr/>
        </p:nvSpPr>
        <p:spPr>
          <a:xfrm>
            <a:off x="2960399" y="4792646"/>
            <a:ext cx="775536" cy="353327"/>
          </a:xfrm>
          <a:prstGeom prst="roundRect">
            <a:avLst>
              <a:gd name="adj" fmla="val 6511"/>
            </a:avLst>
          </a:prstGeom>
          <a:solidFill>
            <a:srgbClr val="A30D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9" name="Picture 68"/>
          <p:cNvPicPr>
            <a:picLocks noChangeAspect="1"/>
          </p:cNvPicPr>
          <p:nvPr/>
        </p:nvPicPr>
        <p:blipFill>
          <a:blip r:embed="rId7"/>
          <a:stretch>
            <a:fillRect/>
          </a:stretch>
        </p:blipFill>
        <p:spPr>
          <a:xfrm>
            <a:off x="3038513" y="4877654"/>
            <a:ext cx="627145" cy="180617"/>
          </a:xfrm>
          <a:prstGeom prst="rect">
            <a:avLst/>
          </a:prstGeom>
        </p:spPr>
      </p:pic>
      <p:cxnSp>
        <p:nvCxnSpPr>
          <p:cNvPr id="70" name="Straight Connector 69"/>
          <p:cNvCxnSpPr/>
          <p:nvPr/>
        </p:nvCxnSpPr>
        <p:spPr>
          <a:xfrm flipH="1">
            <a:off x="2476938" y="2550436"/>
            <a:ext cx="1585173" cy="0"/>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1" name="Rounded Rectangle 70"/>
          <p:cNvSpPr/>
          <p:nvPr/>
        </p:nvSpPr>
        <p:spPr>
          <a:xfrm>
            <a:off x="2881756" y="2366634"/>
            <a:ext cx="775536" cy="353327"/>
          </a:xfrm>
          <a:prstGeom prst="roundRect">
            <a:avLst>
              <a:gd name="adj" fmla="val 6511"/>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6"/>
              </a:solidFill>
            </a:endParaRPr>
          </a:p>
        </p:txBody>
      </p:sp>
      <p:pic>
        <p:nvPicPr>
          <p:cNvPr id="72" name="Picture 71"/>
          <p:cNvPicPr>
            <a:picLocks noChangeAspect="1"/>
          </p:cNvPicPr>
          <p:nvPr/>
        </p:nvPicPr>
        <p:blipFill>
          <a:blip r:embed="rId7"/>
          <a:stretch>
            <a:fillRect/>
          </a:stretch>
        </p:blipFill>
        <p:spPr>
          <a:xfrm>
            <a:off x="2959870" y="2451642"/>
            <a:ext cx="627145" cy="180617"/>
          </a:xfrm>
          <a:prstGeom prst="rect">
            <a:avLst/>
          </a:prstGeom>
        </p:spPr>
      </p:pic>
      <p:cxnSp>
        <p:nvCxnSpPr>
          <p:cNvPr id="73" name="Straight Connector 72"/>
          <p:cNvCxnSpPr/>
          <p:nvPr/>
        </p:nvCxnSpPr>
        <p:spPr>
          <a:xfrm flipH="1">
            <a:off x="7590373" y="2577614"/>
            <a:ext cx="1585173" cy="0"/>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4" name="Rounded Rectangle 73"/>
          <p:cNvSpPr/>
          <p:nvPr/>
        </p:nvSpPr>
        <p:spPr>
          <a:xfrm>
            <a:off x="8004716" y="2393812"/>
            <a:ext cx="775536" cy="353327"/>
          </a:xfrm>
          <a:prstGeom prst="roundRect">
            <a:avLst>
              <a:gd name="adj" fmla="val 6511"/>
            </a:avLst>
          </a:prstGeom>
          <a:solidFill>
            <a:srgbClr val="A30D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A30D1C"/>
              </a:solidFill>
            </a:endParaRPr>
          </a:p>
        </p:txBody>
      </p:sp>
      <p:pic>
        <p:nvPicPr>
          <p:cNvPr id="75" name="Picture 74"/>
          <p:cNvPicPr>
            <a:picLocks noChangeAspect="1"/>
          </p:cNvPicPr>
          <p:nvPr/>
        </p:nvPicPr>
        <p:blipFill>
          <a:blip r:embed="rId7"/>
          <a:stretch>
            <a:fillRect/>
          </a:stretch>
        </p:blipFill>
        <p:spPr>
          <a:xfrm>
            <a:off x="8082830" y="2478820"/>
            <a:ext cx="627145" cy="180617"/>
          </a:xfrm>
          <a:prstGeom prst="rect">
            <a:avLst/>
          </a:prstGeom>
        </p:spPr>
      </p:pic>
      <p:cxnSp>
        <p:nvCxnSpPr>
          <p:cNvPr id="76" name="Straight Connector 75"/>
          <p:cNvCxnSpPr/>
          <p:nvPr/>
        </p:nvCxnSpPr>
        <p:spPr>
          <a:xfrm flipH="1">
            <a:off x="7590373" y="4932864"/>
            <a:ext cx="1585173" cy="0"/>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77" name="Rounded Rectangle 76"/>
          <p:cNvSpPr/>
          <p:nvPr/>
        </p:nvSpPr>
        <p:spPr>
          <a:xfrm>
            <a:off x="8004716" y="4749062"/>
            <a:ext cx="775536" cy="353327"/>
          </a:xfrm>
          <a:prstGeom prst="roundRect">
            <a:avLst>
              <a:gd name="adj" fmla="val 6511"/>
            </a:avLst>
          </a:prstGeom>
          <a:solidFill>
            <a:srgbClr val="A30D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8" name="Picture 77"/>
          <p:cNvPicPr>
            <a:picLocks noChangeAspect="1"/>
          </p:cNvPicPr>
          <p:nvPr/>
        </p:nvPicPr>
        <p:blipFill>
          <a:blip r:embed="rId7"/>
          <a:stretch>
            <a:fillRect/>
          </a:stretch>
        </p:blipFill>
        <p:spPr>
          <a:xfrm>
            <a:off x="8082830" y="4834070"/>
            <a:ext cx="627145" cy="180617"/>
          </a:xfrm>
          <a:prstGeom prst="rect">
            <a:avLst/>
          </a:prstGeom>
        </p:spPr>
      </p:pic>
      <p:pic>
        <p:nvPicPr>
          <p:cNvPr id="41" name="Picture 40" descr="symbol_0000s_0002_Vector-Smart-Object.png"/>
          <p:cNvPicPr>
            <a:picLocks noChangeAspect="1"/>
          </p:cNvPicPr>
          <p:nvPr/>
        </p:nvPicPr>
        <p:blipFill rotWithShape="1">
          <a:blip r:embed="rId8" cstate="print">
            <a:extLst>
              <a:ext uri="{28A0092B-C50C-407E-A947-70E740481C1C}">
                <a14:useLocalDpi xmlns:a14="http://schemas.microsoft.com/office/drawing/2010/main" val="0"/>
              </a:ext>
            </a:extLst>
          </a:blip>
          <a:srcRect l="13958" t="12127" r="14438" b="14008"/>
          <a:stretch/>
        </p:blipFill>
        <p:spPr>
          <a:xfrm>
            <a:off x="4808507" y="5403480"/>
            <a:ext cx="343347" cy="354189"/>
          </a:xfrm>
          <a:prstGeom prst="rect">
            <a:avLst/>
          </a:prstGeom>
        </p:spPr>
      </p:pic>
      <p:pic>
        <p:nvPicPr>
          <p:cNvPr id="81" name="Picture 80" descr="symbol_0000s_0001_Vector-Smart-Objec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19161" y="5160148"/>
            <a:ext cx="243332" cy="243332"/>
          </a:xfrm>
          <a:prstGeom prst="rect">
            <a:avLst/>
          </a:prstGeom>
        </p:spPr>
      </p:pic>
      <p:pic>
        <p:nvPicPr>
          <p:cNvPr id="80" name="Picture 79" descr="symbol_0000s_0001_Vector-Smart-Objec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1372" y="4840694"/>
            <a:ext cx="243332" cy="243332"/>
          </a:xfrm>
          <a:prstGeom prst="rect">
            <a:avLst/>
          </a:prstGeom>
        </p:spPr>
      </p:pic>
      <p:pic>
        <p:nvPicPr>
          <p:cNvPr id="83" name="Picture 82" descr="symbol_0000s_0002_Vector-Smart-Object.png"/>
          <p:cNvPicPr>
            <a:picLocks noChangeAspect="1"/>
          </p:cNvPicPr>
          <p:nvPr/>
        </p:nvPicPr>
        <p:blipFill rotWithShape="1">
          <a:blip r:embed="rId8" cstate="print">
            <a:extLst>
              <a:ext uri="{28A0092B-C50C-407E-A947-70E740481C1C}">
                <a14:useLocalDpi xmlns:a14="http://schemas.microsoft.com/office/drawing/2010/main" val="0"/>
              </a:ext>
            </a:extLst>
          </a:blip>
          <a:srcRect l="13958" t="12127" r="14438" b="14008"/>
          <a:stretch/>
        </p:blipFill>
        <p:spPr>
          <a:xfrm>
            <a:off x="4755239" y="3047958"/>
            <a:ext cx="343347" cy="354189"/>
          </a:xfrm>
          <a:prstGeom prst="rect">
            <a:avLst/>
          </a:prstGeom>
        </p:spPr>
      </p:pic>
      <p:pic>
        <p:nvPicPr>
          <p:cNvPr id="84" name="Picture 83" descr="symbol_0000s_0001_Vector-Smart-Objec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49579" y="2990598"/>
            <a:ext cx="475556" cy="475556"/>
          </a:xfrm>
          <a:prstGeom prst="rect">
            <a:avLst/>
          </a:prstGeom>
        </p:spPr>
      </p:pic>
      <p:pic>
        <p:nvPicPr>
          <p:cNvPr id="85" name="Picture 84" descr="symbol_0000s_0002_Vector-Smart-Object.png"/>
          <p:cNvPicPr>
            <a:picLocks noChangeAspect="1"/>
          </p:cNvPicPr>
          <p:nvPr/>
        </p:nvPicPr>
        <p:blipFill rotWithShape="1">
          <a:blip r:embed="rId8" cstate="print">
            <a:extLst>
              <a:ext uri="{28A0092B-C50C-407E-A947-70E740481C1C}">
                <a14:useLocalDpi xmlns:a14="http://schemas.microsoft.com/office/drawing/2010/main" val="0"/>
              </a:ext>
            </a:extLst>
          </a:blip>
          <a:srcRect l="13958" t="12127" r="14438" b="14008"/>
          <a:stretch/>
        </p:blipFill>
        <p:spPr>
          <a:xfrm>
            <a:off x="1767852" y="5550556"/>
            <a:ext cx="177689" cy="183300"/>
          </a:xfrm>
          <a:prstGeom prst="rect">
            <a:avLst/>
          </a:prstGeom>
        </p:spPr>
      </p:pic>
      <p:pic>
        <p:nvPicPr>
          <p:cNvPr id="39" name="Picture 38" descr="symbol_0000s_0001_Vector-Smart-Objec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91089" y="2990598"/>
            <a:ext cx="475556" cy="475556"/>
          </a:xfrm>
          <a:prstGeom prst="rect">
            <a:avLst/>
          </a:prstGeom>
        </p:spPr>
      </p:pic>
      <p:sp>
        <p:nvSpPr>
          <p:cNvPr id="79" name="Rectangular Callout 78"/>
          <p:cNvSpPr/>
          <p:nvPr/>
        </p:nvSpPr>
        <p:spPr bwMode="auto">
          <a:xfrm>
            <a:off x="6541181" y="1320160"/>
            <a:ext cx="5245535" cy="532570"/>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2000" dirty="0">
                <a:solidFill>
                  <a:srgbClr val="B01115"/>
                </a:solidFill>
                <a:cs typeface="Calibri Light"/>
              </a:rPr>
              <a:t>Hybrid Cloud – </a:t>
            </a:r>
            <a:r>
              <a:rPr lang="en-US" sz="1800" dirty="0">
                <a:solidFill>
                  <a:srgbClr val="40393B"/>
                </a:solidFill>
                <a:cs typeface="Arial" pitchFamily="34" charset="0"/>
              </a:rPr>
              <a:t>DRaaS, Intra-Cloud &amp; Reverse DRaaS</a:t>
            </a:r>
          </a:p>
        </p:txBody>
      </p:sp>
      <p:sp>
        <p:nvSpPr>
          <p:cNvPr id="82" name="Rectangular Callout 81"/>
          <p:cNvSpPr/>
          <p:nvPr/>
        </p:nvSpPr>
        <p:spPr bwMode="auto">
          <a:xfrm>
            <a:off x="6560395" y="3722978"/>
            <a:ext cx="3126216" cy="532570"/>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2000" dirty="0">
                <a:solidFill>
                  <a:srgbClr val="B01115"/>
                </a:solidFill>
                <a:cs typeface="Calibri Light"/>
              </a:rPr>
              <a:t>Public Cloud – </a:t>
            </a:r>
            <a:r>
              <a:rPr lang="en-US" sz="1800" dirty="0">
                <a:solidFill>
                  <a:srgbClr val="40393B"/>
                </a:solidFill>
                <a:cs typeface="Arial" pitchFamily="34" charset="0"/>
              </a:rPr>
              <a:t>DRaaS to AWS</a:t>
            </a:r>
          </a:p>
        </p:txBody>
      </p:sp>
      <p:sp>
        <p:nvSpPr>
          <p:cNvPr id="86" name="Rectangular Callout 85"/>
          <p:cNvSpPr/>
          <p:nvPr/>
        </p:nvSpPr>
        <p:spPr bwMode="auto">
          <a:xfrm>
            <a:off x="1234953" y="3713446"/>
            <a:ext cx="4673414" cy="532570"/>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2000" dirty="0">
                <a:solidFill>
                  <a:srgbClr val="B01115"/>
                </a:solidFill>
                <a:cs typeface="Calibri Light"/>
              </a:rPr>
              <a:t>Satellite Offices – </a:t>
            </a:r>
            <a:r>
              <a:rPr lang="en-US" sz="1800" dirty="0">
                <a:solidFill>
                  <a:srgbClr val="40393B"/>
                </a:solidFill>
                <a:cs typeface="Arial" pitchFamily="34" charset="0"/>
              </a:rPr>
              <a:t>Any Distance</a:t>
            </a:r>
          </a:p>
        </p:txBody>
      </p:sp>
      <p:pic>
        <p:nvPicPr>
          <p:cNvPr id="40" name="Picture 39" descr="symbol_0000s_0002_Vector-Smart-Object.png"/>
          <p:cNvPicPr>
            <a:picLocks noChangeAspect="1"/>
          </p:cNvPicPr>
          <p:nvPr/>
        </p:nvPicPr>
        <p:blipFill rotWithShape="1">
          <a:blip r:embed="rId8" cstate="print">
            <a:extLst>
              <a:ext uri="{28A0092B-C50C-407E-A947-70E740481C1C}">
                <a14:useLocalDpi xmlns:a14="http://schemas.microsoft.com/office/drawing/2010/main" val="0"/>
              </a:ext>
            </a:extLst>
          </a:blip>
          <a:srcRect l="13958" t="12127" r="14438" b="14008"/>
          <a:stretch/>
        </p:blipFill>
        <p:spPr>
          <a:xfrm>
            <a:off x="2008039" y="3048000"/>
            <a:ext cx="343347" cy="354189"/>
          </a:xfrm>
          <a:prstGeom prst="rect">
            <a:avLst/>
          </a:prstGeom>
        </p:spPr>
      </p:pic>
    </p:spTree>
    <p:extLst>
      <p:ext uri="{BB962C8B-B14F-4D97-AF65-F5344CB8AC3E}">
        <p14:creationId xmlns:p14="http://schemas.microsoft.com/office/powerpoint/2010/main" val="190797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1000"/>
                                        <p:tgtEl>
                                          <p:spTgt spid="4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wipe(up)">
                                      <p:cBhvr>
                                        <p:cTn id="10" dur="1000"/>
                                        <p:tgtEl>
                                          <p:spTgt spid="48"/>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wipe(up)">
                                      <p:cBhvr>
                                        <p:cTn id="13" dur="1000"/>
                                        <p:tgtEl>
                                          <p:spTgt spid="53"/>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wipe(up)">
                                      <p:cBhvr>
                                        <p:cTn id="17" dur="1000"/>
                                        <p:tgtEl>
                                          <p:spTgt spid="54"/>
                                        </p:tgtEl>
                                      </p:cBhvr>
                                    </p:animEffect>
                                  </p:childTnLst>
                                </p:cTn>
                              </p:par>
                              <p:par>
                                <p:cTn id="18" presetID="22" presetClass="entr" presetSubtype="1"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wipe(up)">
                                      <p:cBhvr>
                                        <p:cTn id="20" dur="1000"/>
                                        <p:tgtEl>
                                          <p:spTgt spid="55"/>
                                        </p:tgtEl>
                                      </p:cBhvr>
                                    </p:animEffect>
                                  </p:childTnLst>
                                </p:cTn>
                              </p:par>
                              <p:par>
                                <p:cTn id="21" presetID="22" presetClass="entr" presetSubtype="1" fill="hold" nodeType="withEffect">
                                  <p:stCondLst>
                                    <p:cond delay="0"/>
                                  </p:stCondLst>
                                  <p:childTnLst>
                                    <p:set>
                                      <p:cBhvr>
                                        <p:cTn id="22" dur="1" fill="hold">
                                          <p:stCondLst>
                                            <p:cond delay="0"/>
                                          </p:stCondLst>
                                        </p:cTn>
                                        <p:tgtEl>
                                          <p:spTgt spid="70"/>
                                        </p:tgtEl>
                                        <p:attrNameLst>
                                          <p:attrName>style.visibility</p:attrName>
                                        </p:attrNameLst>
                                      </p:cBhvr>
                                      <p:to>
                                        <p:strVal val="visible"/>
                                      </p:to>
                                    </p:set>
                                    <p:animEffect transition="in" filter="wipe(up)">
                                      <p:cBhvr>
                                        <p:cTn id="23" dur="1000"/>
                                        <p:tgtEl>
                                          <p:spTgt spid="7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wipe(up)">
                                      <p:cBhvr>
                                        <p:cTn id="26" dur="1000"/>
                                        <p:tgtEl>
                                          <p:spTgt spid="71"/>
                                        </p:tgtEl>
                                      </p:cBhvr>
                                    </p:animEffect>
                                  </p:childTnLst>
                                </p:cTn>
                              </p:par>
                              <p:par>
                                <p:cTn id="27" presetID="22" presetClass="entr" presetSubtype="1" fill="hold" nodeType="with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wipe(up)">
                                      <p:cBhvr>
                                        <p:cTn id="29" dur="1000"/>
                                        <p:tgtEl>
                                          <p:spTgt spid="72"/>
                                        </p:tgtEl>
                                      </p:cBhvr>
                                    </p:animEffect>
                                  </p:childTnLst>
                                </p:cTn>
                              </p:par>
                              <p:par>
                                <p:cTn id="30" presetID="22" presetClass="entr" presetSubtype="1" fill="hold"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wipe(up)">
                                      <p:cBhvr>
                                        <p:cTn id="32" dur="1000"/>
                                        <p:tgtEl>
                                          <p:spTgt spid="40"/>
                                        </p:tgtEl>
                                      </p:cBhvr>
                                    </p:animEffect>
                                  </p:childTnLst>
                                </p:cTn>
                              </p:par>
                              <p:par>
                                <p:cTn id="33" presetID="22" presetClass="entr" presetSubtype="1"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animEffect transition="in" filter="wipe(up)">
                                      <p:cBhvr>
                                        <p:cTn id="35" dur="1000"/>
                                        <p:tgtEl>
                                          <p:spTgt spid="83"/>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84"/>
                                        </p:tgtEl>
                                        <p:attrNameLst>
                                          <p:attrName>style.visibility</p:attrName>
                                        </p:attrNameLst>
                                      </p:cBhvr>
                                      <p:to>
                                        <p:strVal val="visible"/>
                                      </p:to>
                                    </p:set>
                                    <p:anim calcmode="lin" valueType="num">
                                      <p:cBhvr>
                                        <p:cTn id="40" dur="1000" fill="hold"/>
                                        <p:tgtEl>
                                          <p:spTgt spid="84"/>
                                        </p:tgtEl>
                                        <p:attrNameLst>
                                          <p:attrName>ppt_w</p:attrName>
                                        </p:attrNameLst>
                                      </p:cBhvr>
                                      <p:tavLst>
                                        <p:tav tm="0">
                                          <p:val>
                                            <p:fltVal val="0"/>
                                          </p:val>
                                        </p:tav>
                                        <p:tav tm="100000">
                                          <p:val>
                                            <p:strVal val="#ppt_w"/>
                                          </p:val>
                                        </p:tav>
                                      </p:tavLst>
                                    </p:anim>
                                    <p:anim calcmode="lin" valueType="num">
                                      <p:cBhvr>
                                        <p:cTn id="41" dur="1000" fill="hold"/>
                                        <p:tgtEl>
                                          <p:spTgt spid="84"/>
                                        </p:tgtEl>
                                        <p:attrNameLst>
                                          <p:attrName>ppt_h</p:attrName>
                                        </p:attrNameLst>
                                      </p:cBhvr>
                                      <p:tavLst>
                                        <p:tav tm="0">
                                          <p:val>
                                            <p:fltVal val="0"/>
                                          </p:val>
                                        </p:tav>
                                        <p:tav tm="100000">
                                          <p:val>
                                            <p:strVal val="#ppt_h"/>
                                          </p:val>
                                        </p:tav>
                                      </p:tavLst>
                                    </p:anim>
                                    <p:anim calcmode="lin" valueType="num">
                                      <p:cBhvr>
                                        <p:cTn id="42" dur="1000" fill="hold"/>
                                        <p:tgtEl>
                                          <p:spTgt spid="84"/>
                                        </p:tgtEl>
                                        <p:attrNameLst>
                                          <p:attrName>style.rotation</p:attrName>
                                        </p:attrNameLst>
                                      </p:cBhvr>
                                      <p:tavLst>
                                        <p:tav tm="0">
                                          <p:val>
                                            <p:fltVal val="90"/>
                                          </p:val>
                                        </p:tav>
                                        <p:tav tm="100000">
                                          <p:val>
                                            <p:fltVal val="0"/>
                                          </p:val>
                                        </p:tav>
                                      </p:tavLst>
                                    </p:anim>
                                    <p:animEffect transition="in" filter="fade">
                                      <p:cBhvr>
                                        <p:cTn id="43" dur="1000"/>
                                        <p:tgtEl>
                                          <p:spTgt spid="84"/>
                                        </p:tgtEl>
                                      </p:cBhvr>
                                    </p:animEffect>
                                  </p:childTnLst>
                                </p:cTn>
                              </p:par>
                              <p:par>
                                <p:cTn id="44" presetID="1" presetClass="exit" presetSubtype="0" fill="hold" nodeType="withEffect">
                                  <p:stCondLst>
                                    <p:cond delay="0"/>
                                  </p:stCondLst>
                                  <p:childTnLst>
                                    <p:set>
                                      <p:cBhvr>
                                        <p:cTn id="45" dur="1" fill="hold">
                                          <p:stCondLst>
                                            <p:cond delay="0"/>
                                          </p:stCondLst>
                                        </p:cTn>
                                        <p:tgtEl>
                                          <p:spTgt spid="40"/>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83"/>
                                        </p:tgtEl>
                                        <p:attrNameLst>
                                          <p:attrName>style.visibility</p:attrName>
                                        </p:attrNameLst>
                                      </p:cBhvr>
                                      <p:to>
                                        <p:strVal val="hidden"/>
                                      </p:to>
                                    </p:set>
                                  </p:childTnLst>
                                </p:cTn>
                              </p:par>
                              <p:par>
                                <p:cTn id="48" presetID="31" presetClass="entr" presetSubtype="0" fill="hold" nodeType="withEffect">
                                  <p:stCondLst>
                                    <p:cond delay="0"/>
                                  </p:stCondLst>
                                  <p:childTnLst>
                                    <p:set>
                                      <p:cBhvr>
                                        <p:cTn id="49" dur="1" fill="hold">
                                          <p:stCondLst>
                                            <p:cond delay="0"/>
                                          </p:stCondLst>
                                        </p:cTn>
                                        <p:tgtEl>
                                          <p:spTgt spid="39"/>
                                        </p:tgtEl>
                                        <p:attrNameLst>
                                          <p:attrName>style.visibility</p:attrName>
                                        </p:attrNameLst>
                                      </p:cBhvr>
                                      <p:to>
                                        <p:strVal val="visible"/>
                                      </p:to>
                                    </p:set>
                                    <p:anim calcmode="lin" valueType="num">
                                      <p:cBhvr>
                                        <p:cTn id="50" dur="1000" fill="hold"/>
                                        <p:tgtEl>
                                          <p:spTgt spid="39"/>
                                        </p:tgtEl>
                                        <p:attrNameLst>
                                          <p:attrName>ppt_w</p:attrName>
                                        </p:attrNameLst>
                                      </p:cBhvr>
                                      <p:tavLst>
                                        <p:tav tm="0">
                                          <p:val>
                                            <p:fltVal val="0"/>
                                          </p:val>
                                        </p:tav>
                                        <p:tav tm="100000">
                                          <p:val>
                                            <p:strVal val="#ppt_w"/>
                                          </p:val>
                                        </p:tav>
                                      </p:tavLst>
                                    </p:anim>
                                    <p:anim calcmode="lin" valueType="num">
                                      <p:cBhvr>
                                        <p:cTn id="51" dur="1000" fill="hold"/>
                                        <p:tgtEl>
                                          <p:spTgt spid="39"/>
                                        </p:tgtEl>
                                        <p:attrNameLst>
                                          <p:attrName>ppt_h</p:attrName>
                                        </p:attrNameLst>
                                      </p:cBhvr>
                                      <p:tavLst>
                                        <p:tav tm="0">
                                          <p:val>
                                            <p:fltVal val="0"/>
                                          </p:val>
                                        </p:tav>
                                        <p:tav tm="100000">
                                          <p:val>
                                            <p:strVal val="#ppt_h"/>
                                          </p:val>
                                        </p:tav>
                                      </p:tavLst>
                                    </p:anim>
                                    <p:anim calcmode="lin" valueType="num">
                                      <p:cBhvr>
                                        <p:cTn id="52" dur="1000" fill="hold"/>
                                        <p:tgtEl>
                                          <p:spTgt spid="39"/>
                                        </p:tgtEl>
                                        <p:attrNameLst>
                                          <p:attrName>style.rotation</p:attrName>
                                        </p:attrNameLst>
                                      </p:cBhvr>
                                      <p:tavLst>
                                        <p:tav tm="0">
                                          <p:val>
                                            <p:fltVal val="90"/>
                                          </p:val>
                                        </p:tav>
                                        <p:tav tm="100000">
                                          <p:val>
                                            <p:fltVal val="0"/>
                                          </p:val>
                                        </p:tav>
                                      </p:tavLst>
                                    </p:anim>
                                    <p:animEffect transition="in" filter="fade">
                                      <p:cBhvr>
                                        <p:cTn id="53" dur="10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childTnLst>
                                </p:cTn>
                              </p:par>
                              <p:par>
                                <p:cTn id="58" presetID="1" presetClass="exit" presetSubtype="0" fill="hold" nodeType="withEffect">
                                  <p:stCondLst>
                                    <p:cond delay="0"/>
                                  </p:stCondLst>
                                  <p:childTnLst>
                                    <p:set>
                                      <p:cBhvr>
                                        <p:cTn id="59" dur="1" fill="hold">
                                          <p:stCondLst>
                                            <p:cond delay="0"/>
                                          </p:stCondLst>
                                        </p:cTn>
                                        <p:tgtEl>
                                          <p:spTgt spid="84"/>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86"/>
                                        </p:tgtEl>
                                        <p:attrNameLst>
                                          <p:attrName>style.visibility</p:attrName>
                                        </p:attrNameLst>
                                      </p:cBhvr>
                                      <p:to>
                                        <p:strVal val="visible"/>
                                      </p:to>
                                    </p:set>
                                    <p:animEffect transition="in" filter="wipe(up)">
                                      <p:cBhvr>
                                        <p:cTn id="64" dur="1000"/>
                                        <p:tgtEl>
                                          <p:spTgt spid="86"/>
                                        </p:tgtEl>
                                      </p:cBhvr>
                                    </p:animEffect>
                                  </p:childTnLst>
                                </p:cTn>
                              </p:par>
                              <p:par>
                                <p:cTn id="65" presetID="22" presetClass="entr" presetSubtype="1"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wipe(up)">
                                      <p:cBhvr>
                                        <p:cTn id="67" dur="1000"/>
                                        <p:tgtEl>
                                          <p:spTgt spid="50"/>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wipe(up)">
                                      <p:cBhvr>
                                        <p:cTn id="70" dur="1000"/>
                                        <p:tgtEl>
                                          <p:spTgt spid="51"/>
                                        </p:tgtEl>
                                      </p:cBhvr>
                                    </p:animEffect>
                                  </p:childTnLst>
                                </p:cTn>
                              </p:par>
                            </p:childTnLst>
                          </p:cTn>
                        </p:par>
                        <p:par>
                          <p:cTn id="71" fill="hold">
                            <p:stCondLst>
                              <p:cond delay="1000"/>
                            </p:stCondLst>
                            <p:childTnLst>
                              <p:par>
                                <p:cTn id="72" presetID="22" presetClass="entr" presetSubtype="1" fill="hold" nodeType="afterEffect">
                                  <p:stCondLst>
                                    <p:cond delay="0"/>
                                  </p:stCondLst>
                                  <p:childTnLst>
                                    <p:set>
                                      <p:cBhvr>
                                        <p:cTn id="73" dur="1" fill="hold">
                                          <p:stCondLst>
                                            <p:cond delay="0"/>
                                          </p:stCondLst>
                                        </p:cTn>
                                        <p:tgtEl>
                                          <p:spTgt spid="44"/>
                                        </p:tgtEl>
                                        <p:attrNameLst>
                                          <p:attrName>style.visibility</p:attrName>
                                        </p:attrNameLst>
                                      </p:cBhvr>
                                      <p:to>
                                        <p:strVal val="visible"/>
                                      </p:to>
                                    </p:set>
                                    <p:animEffect transition="in" filter="wipe(up)">
                                      <p:cBhvr>
                                        <p:cTn id="74" dur="1000"/>
                                        <p:tgtEl>
                                          <p:spTgt spid="44"/>
                                        </p:tgtEl>
                                      </p:cBhvr>
                                    </p:animEffect>
                                  </p:childTnLst>
                                </p:cTn>
                              </p:par>
                              <p:par>
                                <p:cTn id="75" presetID="22" presetClass="entr" presetSubtype="1" fill="hold" nodeType="withEffect">
                                  <p:stCondLst>
                                    <p:cond delay="0"/>
                                  </p:stCondLst>
                                  <p:childTnLst>
                                    <p:set>
                                      <p:cBhvr>
                                        <p:cTn id="76" dur="1" fill="hold">
                                          <p:stCondLst>
                                            <p:cond delay="0"/>
                                          </p:stCondLst>
                                        </p:cTn>
                                        <p:tgtEl>
                                          <p:spTgt spid="56"/>
                                        </p:tgtEl>
                                        <p:attrNameLst>
                                          <p:attrName>style.visibility</p:attrName>
                                        </p:attrNameLst>
                                      </p:cBhvr>
                                      <p:to>
                                        <p:strVal val="visible"/>
                                      </p:to>
                                    </p:set>
                                    <p:animEffect transition="in" filter="wipe(up)">
                                      <p:cBhvr>
                                        <p:cTn id="77" dur="1000"/>
                                        <p:tgtEl>
                                          <p:spTgt spid="56"/>
                                        </p:tgtEl>
                                      </p:cBhvr>
                                    </p:animEffect>
                                  </p:childTnLst>
                                </p:cTn>
                              </p:par>
                              <p:par>
                                <p:cTn id="78" presetID="22" presetClass="entr" presetSubtype="1" fill="hold" nodeType="withEffect">
                                  <p:stCondLst>
                                    <p:cond delay="0"/>
                                  </p:stCondLst>
                                  <p:childTnLst>
                                    <p:set>
                                      <p:cBhvr>
                                        <p:cTn id="79" dur="1" fill="hold">
                                          <p:stCondLst>
                                            <p:cond delay="0"/>
                                          </p:stCondLst>
                                        </p:cTn>
                                        <p:tgtEl>
                                          <p:spTgt spid="57"/>
                                        </p:tgtEl>
                                        <p:attrNameLst>
                                          <p:attrName>style.visibility</p:attrName>
                                        </p:attrNameLst>
                                      </p:cBhvr>
                                      <p:to>
                                        <p:strVal val="visible"/>
                                      </p:to>
                                    </p:set>
                                    <p:animEffect transition="in" filter="wipe(up)">
                                      <p:cBhvr>
                                        <p:cTn id="80" dur="1000"/>
                                        <p:tgtEl>
                                          <p:spTgt spid="57"/>
                                        </p:tgtEl>
                                      </p:cBhvr>
                                    </p:animEffect>
                                  </p:childTnLst>
                                </p:cTn>
                              </p:par>
                              <p:par>
                                <p:cTn id="81" presetID="22" presetClass="entr" presetSubtype="1"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wipe(up)">
                                      <p:cBhvr>
                                        <p:cTn id="83" dur="1000"/>
                                        <p:tgtEl>
                                          <p:spTgt spid="58"/>
                                        </p:tgtEl>
                                      </p:cBhvr>
                                    </p:animEffect>
                                  </p:childTnLst>
                                </p:cTn>
                              </p:par>
                              <p:par>
                                <p:cTn id="84" presetID="22" presetClass="entr" presetSubtype="1" fill="hold" nodeType="withEffect">
                                  <p:stCondLst>
                                    <p:cond delay="0"/>
                                  </p:stCondLst>
                                  <p:childTnLst>
                                    <p:set>
                                      <p:cBhvr>
                                        <p:cTn id="85" dur="1" fill="hold">
                                          <p:stCondLst>
                                            <p:cond delay="0"/>
                                          </p:stCondLst>
                                        </p:cTn>
                                        <p:tgtEl>
                                          <p:spTgt spid="59"/>
                                        </p:tgtEl>
                                        <p:attrNameLst>
                                          <p:attrName>style.visibility</p:attrName>
                                        </p:attrNameLst>
                                      </p:cBhvr>
                                      <p:to>
                                        <p:strVal val="visible"/>
                                      </p:to>
                                    </p:set>
                                    <p:animEffect transition="in" filter="wipe(up)">
                                      <p:cBhvr>
                                        <p:cTn id="86" dur="1000"/>
                                        <p:tgtEl>
                                          <p:spTgt spid="59"/>
                                        </p:tgtEl>
                                      </p:cBhvr>
                                    </p:animEffect>
                                  </p:childTnLst>
                                </p:cTn>
                              </p:par>
                              <p:par>
                                <p:cTn id="87" presetID="22" presetClass="entr" presetSubtype="1" fill="hold" grpId="0" nodeType="withEffect">
                                  <p:stCondLst>
                                    <p:cond delay="0"/>
                                  </p:stCondLst>
                                  <p:childTnLst>
                                    <p:set>
                                      <p:cBhvr>
                                        <p:cTn id="88" dur="1" fill="hold">
                                          <p:stCondLst>
                                            <p:cond delay="0"/>
                                          </p:stCondLst>
                                        </p:cTn>
                                        <p:tgtEl>
                                          <p:spTgt spid="68"/>
                                        </p:tgtEl>
                                        <p:attrNameLst>
                                          <p:attrName>style.visibility</p:attrName>
                                        </p:attrNameLst>
                                      </p:cBhvr>
                                      <p:to>
                                        <p:strVal val="visible"/>
                                      </p:to>
                                    </p:set>
                                    <p:animEffect transition="in" filter="wipe(up)">
                                      <p:cBhvr>
                                        <p:cTn id="89" dur="1000"/>
                                        <p:tgtEl>
                                          <p:spTgt spid="68"/>
                                        </p:tgtEl>
                                      </p:cBhvr>
                                    </p:animEffect>
                                  </p:childTnLst>
                                </p:cTn>
                              </p:par>
                              <p:par>
                                <p:cTn id="90" presetID="22" presetClass="entr" presetSubtype="1" fill="hold"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wipe(up)">
                                      <p:cBhvr>
                                        <p:cTn id="92" dur="1000"/>
                                        <p:tgtEl>
                                          <p:spTgt spid="69"/>
                                        </p:tgtEl>
                                      </p:cBhvr>
                                    </p:animEffect>
                                  </p:childTnLst>
                                </p:cTn>
                              </p:par>
                              <p:par>
                                <p:cTn id="93" presetID="22" presetClass="entr" presetSubtype="1" fill="hold" nodeType="with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wipe(up)">
                                      <p:cBhvr>
                                        <p:cTn id="95" dur="1000"/>
                                        <p:tgtEl>
                                          <p:spTgt spid="41"/>
                                        </p:tgtEl>
                                      </p:cBhvr>
                                    </p:animEffect>
                                  </p:childTnLst>
                                </p:cTn>
                              </p:par>
                              <p:par>
                                <p:cTn id="96" presetID="22" presetClass="entr" presetSubtype="1" fill="hold" nodeType="withEffect">
                                  <p:stCondLst>
                                    <p:cond delay="0"/>
                                  </p:stCondLst>
                                  <p:childTnLst>
                                    <p:set>
                                      <p:cBhvr>
                                        <p:cTn id="97" dur="1" fill="hold">
                                          <p:stCondLst>
                                            <p:cond delay="0"/>
                                          </p:stCondLst>
                                        </p:cTn>
                                        <p:tgtEl>
                                          <p:spTgt spid="80"/>
                                        </p:tgtEl>
                                        <p:attrNameLst>
                                          <p:attrName>style.visibility</p:attrName>
                                        </p:attrNameLst>
                                      </p:cBhvr>
                                      <p:to>
                                        <p:strVal val="visible"/>
                                      </p:to>
                                    </p:set>
                                    <p:animEffect transition="in" filter="wipe(up)">
                                      <p:cBhvr>
                                        <p:cTn id="98" dur="1000"/>
                                        <p:tgtEl>
                                          <p:spTgt spid="80"/>
                                        </p:tgtEl>
                                      </p:cBhvr>
                                    </p:animEffect>
                                  </p:childTnLst>
                                </p:cTn>
                              </p:par>
                              <p:par>
                                <p:cTn id="99" presetID="22" presetClass="entr" presetSubtype="1" fill="hold" nodeType="withEffect">
                                  <p:stCondLst>
                                    <p:cond delay="0"/>
                                  </p:stCondLst>
                                  <p:childTnLst>
                                    <p:set>
                                      <p:cBhvr>
                                        <p:cTn id="100" dur="1" fill="hold">
                                          <p:stCondLst>
                                            <p:cond delay="0"/>
                                          </p:stCondLst>
                                        </p:cTn>
                                        <p:tgtEl>
                                          <p:spTgt spid="81"/>
                                        </p:tgtEl>
                                        <p:attrNameLst>
                                          <p:attrName>style.visibility</p:attrName>
                                        </p:attrNameLst>
                                      </p:cBhvr>
                                      <p:to>
                                        <p:strVal val="visible"/>
                                      </p:to>
                                    </p:set>
                                    <p:animEffect transition="in" filter="wipe(up)">
                                      <p:cBhvr>
                                        <p:cTn id="101" dur="1000"/>
                                        <p:tgtEl>
                                          <p:spTgt spid="81"/>
                                        </p:tgtEl>
                                      </p:cBhvr>
                                    </p:animEffect>
                                  </p:childTnLst>
                                </p:cTn>
                              </p:par>
                              <p:par>
                                <p:cTn id="102" presetID="22" presetClass="entr" presetSubtype="1" fill="hold" nodeType="withEffect">
                                  <p:stCondLst>
                                    <p:cond delay="0"/>
                                  </p:stCondLst>
                                  <p:childTnLst>
                                    <p:set>
                                      <p:cBhvr>
                                        <p:cTn id="103" dur="1" fill="hold">
                                          <p:stCondLst>
                                            <p:cond delay="0"/>
                                          </p:stCondLst>
                                        </p:cTn>
                                        <p:tgtEl>
                                          <p:spTgt spid="85"/>
                                        </p:tgtEl>
                                        <p:attrNameLst>
                                          <p:attrName>style.visibility</p:attrName>
                                        </p:attrNameLst>
                                      </p:cBhvr>
                                      <p:to>
                                        <p:strVal val="visible"/>
                                      </p:to>
                                    </p:set>
                                    <p:animEffect transition="in" filter="wipe(up)">
                                      <p:cBhvr>
                                        <p:cTn id="104" dur="1000"/>
                                        <p:tgtEl>
                                          <p:spTgt spid="85"/>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grpId="0" nodeType="clickEffect">
                                  <p:stCondLst>
                                    <p:cond delay="0"/>
                                  </p:stCondLst>
                                  <p:childTnLst>
                                    <p:set>
                                      <p:cBhvr>
                                        <p:cTn id="108" dur="1" fill="hold">
                                          <p:stCondLst>
                                            <p:cond delay="0"/>
                                          </p:stCondLst>
                                        </p:cTn>
                                        <p:tgtEl>
                                          <p:spTgt spid="45"/>
                                        </p:tgtEl>
                                        <p:attrNameLst>
                                          <p:attrName>style.visibility</p:attrName>
                                        </p:attrNameLst>
                                      </p:cBhvr>
                                      <p:to>
                                        <p:strVal val="visible"/>
                                      </p:to>
                                    </p:set>
                                    <p:animEffect transition="in" filter="wipe(up)">
                                      <p:cBhvr>
                                        <p:cTn id="109" dur="1000"/>
                                        <p:tgtEl>
                                          <p:spTgt spid="45"/>
                                        </p:tgtEl>
                                      </p:cBhvr>
                                    </p:animEffect>
                                  </p:childTnLst>
                                </p:cTn>
                              </p:par>
                              <p:par>
                                <p:cTn id="110" presetID="22" presetClass="entr" presetSubtype="1" fill="hold" grpId="0" nodeType="withEffect">
                                  <p:stCondLst>
                                    <p:cond delay="0"/>
                                  </p:stCondLst>
                                  <p:childTnLst>
                                    <p:set>
                                      <p:cBhvr>
                                        <p:cTn id="111" dur="1" fill="hold">
                                          <p:stCondLst>
                                            <p:cond delay="0"/>
                                          </p:stCondLst>
                                        </p:cTn>
                                        <p:tgtEl>
                                          <p:spTgt spid="79"/>
                                        </p:tgtEl>
                                        <p:attrNameLst>
                                          <p:attrName>style.visibility</p:attrName>
                                        </p:attrNameLst>
                                      </p:cBhvr>
                                      <p:to>
                                        <p:strVal val="visible"/>
                                      </p:to>
                                    </p:set>
                                    <p:animEffect transition="in" filter="wipe(up)">
                                      <p:cBhvr>
                                        <p:cTn id="112" dur="1000"/>
                                        <p:tgtEl>
                                          <p:spTgt spid="79"/>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46"/>
                                        </p:tgtEl>
                                        <p:attrNameLst>
                                          <p:attrName>style.visibility</p:attrName>
                                        </p:attrNameLst>
                                      </p:cBhvr>
                                      <p:to>
                                        <p:strVal val="visible"/>
                                      </p:to>
                                    </p:set>
                                    <p:animEffect transition="in" filter="wipe(up)">
                                      <p:cBhvr>
                                        <p:cTn id="115" dur="1000"/>
                                        <p:tgtEl>
                                          <p:spTgt spid="46"/>
                                        </p:tgtEl>
                                      </p:cBhvr>
                                    </p:animEffect>
                                  </p:childTnLst>
                                </p:cTn>
                              </p:par>
                            </p:childTnLst>
                          </p:cTn>
                        </p:par>
                        <p:par>
                          <p:cTn id="116" fill="hold">
                            <p:stCondLst>
                              <p:cond delay="1000"/>
                            </p:stCondLst>
                            <p:childTnLst>
                              <p:par>
                                <p:cTn id="117" presetID="22" presetClass="entr" presetSubtype="1" fill="hold" nodeType="afterEffect">
                                  <p:stCondLst>
                                    <p:cond delay="0"/>
                                  </p:stCondLst>
                                  <p:childTnLst>
                                    <p:set>
                                      <p:cBhvr>
                                        <p:cTn id="118" dur="1" fill="hold">
                                          <p:stCondLst>
                                            <p:cond delay="0"/>
                                          </p:stCondLst>
                                        </p:cTn>
                                        <p:tgtEl>
                                          <p:spTgt spid="60"/>
                                        </p:tgtEl>
                                        <p:attrNameLst>
                                          <p:attrName>style.visibility</p:attrName>
                                        </p:attrNameLst>
                                      </p:cBhvr>
                                      <p:to>
                                        <p:strVal val="visible"/>
                                      </p:to>
                                    </p:set>
                                    <p:animEffect transition="in" filter="wipe(up)">
                                      <p:cBhvr>
                                        <p:cTn id="119" dur="1000"/>
                                        <p:tgtEl>
                                          <p:spTgt spid="60"/>
                                        </p:tgtEl>
                                      </p:cBhvr>
                                    </p:animEffect>
                                  </p:childTnLst>
                                </p:cTn>
                              </p:par>
                              <p:par>
                                <p:cTn id="120" presetID="22" presetClass="entr" presetSubtype="1" fill="hold" nodeType="withEffect">
                                  <p:stCondLst>
                                    <p:cond delay="0"/>
                                  </p:stCondLst>
                                  <p:childTnLst>
                                    <p:set>
                                      <p:cBhvr>
                                        <p:cTn id="121" dur="1" fill="hold">
                                          <p:stCondLst>
                                            <p:cond delay="0"/>
                                          </p:stCondLst>
                                        </p:cTn>
                                        <p:tgtEl>
                                          <p:spTgt spid="65"/>
                                        </p:tgtEl>
                                        <p:attrNameLst>
                                          <p:attrName>style.visibility</p:attrName>
                                        </p:attrNameLst>
                                      </p:cBhvr>
                                      <p:to>
                                        <p:strVal val="visible"/>
                                      </p:to>
                                    </p:set>
                                    <p:animEffect transition="in" filter="wipe(up)">
                                      <p:cBhvr>
                                        <p:cTn id="122" dur="1000"/>
                                        <p:tgtEl>
                                          <p:spTgt spid="65"/>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66"/>
                                        </p:tgtEl>
                                        <p:attrNameLst>
                                          <p:attrName>style.visibility</p:attrName>
                                        </p:attrNameLst>
                                      </p:cBhvr>
                                      <p:to>
                                        <p:strVal val="visible"/>
                                      </p:to>
                                    </p:set>
                                    <p:animEffect transition="in" filter="wipe(up)">
                                      <p:cBhvr>
                                        <p:cTn id="125" dur="1000"/>
                                        <p:tgtEl>
                                          <p:spTgt spid="66"/>
                                        </p:tgtEl>
                                      </p:cBhvr>
                                    </p:animEffect>
                                  </p:childTnLst>
                                </p:cTn>
                              </p:par>
                              <p:par>
                                <p:cTn id="126" presetID="22" presetClass="entr" presetSubtype="1" fill="hold" nodeType="withEffect">
                                  <p:stCondLst>
                                    <p:cond delay="0"/>
                                  </p:stCondLst>
                                  <p:childTnLst>
                                    <p:set>
                                      <p:cBhvr>
                                        <p:cTn id="127" dur="1" fill="hold">
                                          <p:stCondLst>
                                            <p:cond delay="0"/>
                                          </p:stCondLst>
                                        </p:cTn>
                                        <p:tgtEl>
                                          <p:spTgt spid="73"/>
                                        </p:tgtEl>
                                        <p:attrNameLst>
                                          <p:attrName>style.visibility</p:attrName>
                                        </p:attrNameLst>
                                      </p:cBhvr>
                                      <p:to>
                                        <p:strVal val="visible"/>
                                      </p:to>
                                    </p:set>
                                    <p:animEffect transition="in" filter="wipe(up)">
                                      <p:cBhvr>
                                        <p:cTn id="128" dur="1000"/>
                                        <p:tgtEl>
                                          <p:spTgt spid="73"/>
                                        </p:tgtEl>
                                      </p:cBhvr>
                                    </p:animEffect>
                                  </p:childTnLst>
                                </p:cTn>
                              </p:par>
                              <p:par>
                                <p:cTn id="129" presetID="22" presetClass="entr" presetSubtype="1" fill="hold" grpId="0" nodeType="withEffect">
                                  <p:stCondLst>
                                    <p:cond delay="0"/>
                                  </p:stCondLst>
                                  <p:childTnLst>
                                    <p:set>
                                      <p:cBhvr>
                                        <p:cTn id="130" dur="1" fill="hold">
                                          <p:stCondLst>
                                            <p:cond delay="0"/>
                                          </p:stCondLst>
                                        </p:cTn>
                                        <p:tgtEl>
                                          <p:spTgt spid="74"/>
                                        </p:tgtEl>
                                        <p:attrNameLst>
                                          <p:attrName>style.visibility</p:attrName>
                                        </p:attrNameLst>
                                      </p:cBhvr>
                                      <p:to>
                                        <p:strVal val="visible"/>
                                      </p:to>
                                    </p:set>
                                    <p:animEffect transition="in" filter="wipe(up)">
                                      <p:cBhvr>
                                        <p:cTn id="131" dur="1000"/>
                                        <p:tgtEl>
                                          <p:spTgt spid="74"/>
                                        </p:tgtEl>
                                      </p:cBhvr>
                                    </p:animEffect>
                                  </p:childTnLst>
                                </p:cTn>
                              </p:par>
                              <p:par>
                                <p:cTn id="132" presetID="22" presetClass="entr" presetSubtype="1" fill="hold" nodeType="withEffect">
                                  <p:stCondLst>
                                    <p:cond delay="0"/>
                                  </p:stCondLst>
                                  <p:childTnLst>
                                    <p:set>
                                      <p:cBhvr>
                                        <p:cTn id="133" dur="1" fill="hold">
                                          <p:stCondLst>
                                            <p:cond delay="0"/>
                                          </p:stCondLst>
                                        </p:cTn>
                                        <p:tgtEl>
                                          <p:spTgt spid="75"/>
                                        </p:tgtEl>
                                        <p:attrNameLst>
                                          <p:attrName>style.visibility</p:attrName>
                                        </p:attrNameLst>
                                      </p:cBhvr>
                                      <p:to>
                                        <p:strVal val="visible"/>
                                      </p:to>
                                    </p:set>
                                    <p:animEffect transition="in" filter="wipe(up)">
                                      <p:cBhvr>
                                        <p:cTn id="134" dur="1000"/>
                                        <p:tgtEl>
                                          <p:spTgt spid="75"/>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nodeType="clickEffect">
                                  <p:stCondLst>
                                    <p:cond delay="0"/>
                                  </p:stCondLst>
                                  <p:childTnLst>
                                    <p:set>
                                      <p:cBhvr>
                                        <p:cTn id="138" dur="1" fill="hold">
                                          <p:stCondLst>
                                            <p:cond delay="0"/>
                                          </p:stCondLst>
                                        </p:cTn>
                                        <p:tgtEl>
                                          <p:spTgt spid="61"/>
                                        </p:tgtEl>
                                        <p:attrNameLst>
                                          <p:attrName>style.visibility</p:attrName>
                                        </p:attrNameLst>
                                      </p:cBhvr>
                                      <p:to>
                                        <p:strVal val="visible"/>
                                      </p:to>
                                    </p:set>
                                    <p:animEffect transition="in" filter="wipe(up)">
                                      <p:cBhvr>
                                        <p:cTn id="139" dur="1000"/>
                                        <p:tgtEl>
                                          <p:spTgt spid="61"/>
                                        </p:tgtEl>
                                      </p:cBhvr>
                                    </p:animEffect>
                                  </p:childTnLst>
                                </p:cTn>
                              </p:par>
                              <p:par>
                                <p:cTn id="140" presetID="22" presetClass="entr" presetSubtype="1" fill="hold" grpId="0" nodeType="withEffect">
                                  <p:stCondLst>
                                    <p:cond delay="0"/>
                                  </p:stCondLst>
                                  <p:childTnLst>
                                    <p:set>
                                      <p:cBhvr>
                                        <p:cTn id="141" dur="1" fill="hold">
                                          <p:stCondLst>
                                            <p:cond delay="0"/>
                                          </p:stCondLst>
                                        </p:cTn>
                                        <p:tgtEl>
                                          <p:spTgt spid="82"/>
                                        </p:tgtEl>
                                        <p:attrNameLst>
                                          <p:attrName>style.visibility</p:attrName>
                                        </p:attrNameLst>
                                      </p:cBhvr>
                                      <p:to>
                                        <p:strVal val="visible"/>
                                      </p:to>
                                    </p:set>
                                    <p:animEffect transition="in" filter="wipe(up)">
                                      <p:cBhvr>
                                        <p:cTn id="142" dur="1000"/>
                                        <p:tgtEl>
                                          <p:spTgt spid="82"/>
                                        </p:tgtEl>
                                      </p:cBhvr>
                                    </p:animEffect>
                                  </p:childTnLst>
                                </p:cTn>
                              </p:par>
                              <p:par>
                                <p:cTn id="143" presetID="22" presetClass="entr" presetSubtype="1" fill="hold" grpId="0" nodeType="withEffect">
                                  <p:stCondLst>
                                    <p:cond delay="0"/>
                                  </p:stCondLst>
                                  <p:childTnLst>
                                    <p:set>
                                      <p:cBhvr>
                                        <p:cTn id="144" dur="1" fill="hold">
                                          <p:stCondLst>
                                            <p:cond delay="0"/>
                                          </p:stCondLst>
                                        </p:cTn>
                                        <p:tgtEl>
                                          <p:spTgt spid="63"/>
                                        </p:tgtEl>
                                        <p:attrNameLst>
                                          <p:attrName>style.visibility</p:attrName>
                                        </p:attrNameLst>
                                      </p:cBhvr>
                                      <p:to>
                                        <p:strVal val="visible"/>
                                      </p:to>
                                    </p:set>
                                    <p:animEffect transition="in" filter="wipe(up)">
                                      <p:cBhvr>
                                        <p:cTn id="145" dur="1000"/>
                                        <p:tgtEl>
                                          <p:spTgt spid="63"/>
                                        </p:tgtEl>
                                      </p:cBhvr>
                                    </p:animEffect>
                                  </p:childTnLst>
                                </p:cTn>
                              </p:par>
                              <p:par>
                                <p:cTn id="146" presetID="22" presetClass="entr" presetSubtype="1" fill="hold" grpId="0" nodeType="withEffect">
                                  <p:stCondLst>
                                    <p:cond delay="0"/>
                                  </p:stCondLst>
                                  <p:childTnLst>
                                    <p:set>
                                      <p:cBhvr>
                                        <p:cTn id="147" dur="1" fill="hold">
                                          <p:stCondLst>
                                            <p:cond delay="0"/>
                                          </p:stCondLst>
                                        </p:cTn>
                                        <p:tgtEl>
                                          <p:spTgt spid="64"/>
                                        </p:tgtEl>
                                        <p:attrNameLst>
                                          <p:attrName>style.visibility</p:attrName>
                                        </p:attrNameLst>
                                      </p:cBhvr>
                                      <p:to>
                                        <p:strVal val="visible"/>
                                      </p:to>
                                    </p:set>
                                    <p:animEffect transition="in" filter="wipe(up)">
                                      <p:cBhvr>
                                        <p:cTn id="148" dur="1000"/>
                                        <p:tgtEl>
                                          <p:spTgt spid="64"/>
                                        </p:tgtEl>
                                      </p:cBhvr>
                                    </p:animEffect>
                                  </p:childTnLst>
                                </p:cTn>
                              </p:par>
                            </p:childTnLst>
                          </p:cTn>
                        </p:par>
                        <p:par>
                          <p:cTn id="149" fill="hold">
                            <p:stCondLst>
                              <p:cond delay="1000"/>
                            </p:stCondLst>
                            <p:childTnLst>
                              <p:par>
                                <p:cTn id="150" presetID="22" presetClass="entr" presetSubtype="1" fill="hold" nodeType="afterEffect">
                                  <p:stCondLst>
                                    <p:cond delay="0"/>
                                  </p:stCondLst>
                                  <p:childTnLst>
                                    <p:set>
                                      <p:cBhvr>
                                        <p:cTn id="151" dur="1" fill="hold">
                                          <p:stCondLst>
                                            <p:cond delay="0"/>
                                          </p:stCondLst>
                                        </p:cTn>
                                        <p:tgtEl>
                                          <p:spTgt spid="67"/>
                                        </p:tgtEl>
                                        <p:attrNameLst>
                                          <p:attrName>style.visibility</p:attrName>
                                        </p:attrNameLst>
                                      </p:cBhvr>
                                      <p:to>
                                        <p:strVal val="visible"/>
                                      </p:to>
                                    </p:set>
                                    <p:animEffect transition="in" filter="wipe(up)">
                                      <p:cBhvr>
                                        <p:cTn id="152" dur="1000"/>
                                        <p:tgtEl>
                                          <p:spTgt spid="67"/>
                                        </p:tgtEl>
                                      </p:cBhvr>
                                    </p:animEffect>
                                  </p:childTnLst>
                                </p:cTn>
                              </p:par>
                              <p:par>
                                <p:cTn id="153" presetID="22" presetClass="entr" presetSubtype="1" fill="hold" nodeType="withEffect">
                                  <p:stCondLst>
                                    <p:cond delay="0"/>
                                  </p:stCondLst>
                                  <p:childTnLst>
                                    <p:set>
                                      <p:cBhvr>
                                        <p:cTn id="154" dur="1" fill="hold">
                                          <p:stCondLst>
                                            <p:cond delay="0"/>
                                          </p:stCondLst>
                                        </p:cTn>
                                        <p:tgtEl>
                                          <p:spTgt spid="76"/>
                                        </p:tgtEl>
                                        <p:attrNameLst>
                                          <p:attrName>style.visibility</p:attrName>
                                        </p:attrNameLst>
                                      </p:cBhvr>
                                      <p:to>
                                        <p:strVal val="visible"/>
                                      </p:to>
                                    </p:set>
                                    <p:animEffect transition="in" filter="wipe(up)">
                                      <p:cBhvr>
                                        <p:cTn id="155" dur="1000"/>
                                        <p:tgtEl>
                                          <p:spTgt spid="76"/>
                                        </p:tgtEl>
                                      </p:cBhvr>
                                    </p:animEffect>
                                  </p:childTnLst>
                                </p:cTn>
                              </p:par>
                              <p:par>
                                <p:cTn id="156" presetID="22" presetClass="entr" presetSubtype="1" fill="hold" grpId="0" nodeType="withEffect">
                                  <p:stCondLst>
                                    <p:cond delay="0"/>
                                  </p:stCondLst>
                                  <p:childTnLst>
                                    <p:set>
                                      <p:cBhvr>
                                        <p:cTn id="157" dur="1" fill="hold">
                                          <p:stCondLst>
                                            <p:cond delay="0"/>
                                          </p:stCondLst>
                                        </p:cTn>
                                        <p:tgtEl>
                                          <p:spTgt spid="77"/>
                                        </p:tgtEl>
                                        <p:attrNameLst>
                                          <p:attrName>style.visibility</p:attrName>
                                        </p:attrNameLst>
                                      </p:cBhvr>
                                      <p:to>
                                        <p:strVal val="visible"/>
                                      </p:to>
                                    </p:set>
                                    <p:animEffect transition="in" filter="wipe(up)">
                                      <p:cBhvr>
                                        <p:cTn id="158" dur="1000"/>
                                        <p:tgtEl>
                                          <p:spTgt spid="77"/>
                                        </p:tgtEl>
                                      </p:cBhvr>
                                    </p:animEffect>
                                  </p:childTnLst>
                                </p:cTn>
                              </p:par>
                              <p:par>
                                <p:cTn id="159" presetID="22" presetClass="entr" presetSubtype="1" fill="hold" nodeType="withEffect">
                                  <p:stCondLst>
                                    <p:cond delay="0"/>
                                  </p:stCondLst>
                                  <p:childTnLst>
                                    <p:set>
                                      <p:cBhvr>
                                        <p:cTn id="160" dur="1" fill="hold">
                                          <p:stCondLst>
                                            <p:cond delay="0"/>
                                          </p:stCondLst>
                                        </p:cTn>
                                        <p:tgtEl>
                                          <p:spTgt spid="78"/>
                                        </p:tgtEl>
                                        <p:attrNameLst>
                                          <p:attrName>style.visibility</p:attrName>
                                        </p:attrNameLst>
                                      </p:cBhvr>
                                      <p:to>
                                        <p:strVal val="visible"/>
                                      </p:to>
                                    </p:set>
                                    <p:animEffect transition="in" filter="wipe(up)">
                                      <p:cBhvr>
                                        <p:cTn id="161"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p:bldP spid="47" grpId="0" animBg="1"/>
      <p:bldP spid="48" grpId="0" animBg="1"/>
      <p:bldP spid="50" grpId="0" animBg="1"/>
      <p:bldP spid="51" grpId="0"/>
      <p:bldP spid="53" grpId="0"/>
      <p:bldP spid="63" grpId="0" animBg="1"/>
      <p:bldP spid="64" grpId="0"/>
      <p:bldP spid="66" grpId="0"/>
      <p:bldP spid="68" grpId="0" animBg="1"/>
      <p:bldP spid="71" grpId="0" animBg="1"/>
      <p:bldP spid="74" grpId="0" animBg="1"/>
      <p:bldP spid="77" grpId="0" animBg="1"/>
      <p:bldP spid="79" grpId="0" animBg="1"/>
      <p:bldP spid="82" grpId="0" animBg="1"/>
      <p:bldP spid="8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Building a </a:t>
            </a:r>
            <a:r>
              <a:rPr lang="en-US" dirty="0"/>
              <a:t>Complete BC/DR Solution</a:t>
            </a:r>
          </a:p>
        </p:txBody>
      </p:sp>
      <p:sp>
        <p:nvSpPr>
          <p:cNvPr id="4" name="Slide Number Placeholder 3"/>
          <p:cNvSpPr>
            <a:spLocks noGrp="1"/>
          </p:cNvSpPr>
          <p:nvPr>
            <p:ph type="sldNum" sz="quarter" idx="4"/>
          </p:nvPr>
        </p:nvSpPr>
        <p:spPr/>
        <p:txBody>
          <a:bodyPr/>
          <a:lstStyle/>
          <a:p>
            <a:fld id="{7EB88CEF-8B9E-CE47-8F32-B5CF733A233F}" type="slidenum">
              <a:rPr lang="en-US" smtClean="0"/>
              <a:pPr/>
              <a:t>11</a:t>
            </a:fld>
            <a:endParaRPr lang="en-US" dirty="0"/>
          </a:p>
        </p:txBody>
      </p:sp>
      <p:pic>
        <p:nvPicPr>
          <p:cNvPr id="5" name="Picture 4"/>
          <p:cNvPicPr>
            <a:picLocks noChangeAspect="1"/>
          </p:cNvPicPr>
          <p:nvPr/>
        </p:nvPicPr>
        <p:blipFill>
          <a:blip r:embed="rId3">
            <a:lum bright="-40000" contrast="-40000"/>
          </a:blip>
          <a:stretch>
            <a:fillRect/>
          </a:stretch>
        </p:blipFill>
        <p:spPr>
          <a:xfrm>
            <a:off x="2403475" y="1413146"/>
            <a:ext cx="2692400" cy="3644900"/>
          </a:xfrm>
          <a:prstGeom prst="rect">
            <a:avLst/>
          </a:prstGeom>
        </p:spPr>
      </p:pic>
      <p:pic>
        <p:nvPicPr>
          <p:cNvPr id="6" name="Picture 5"/>
          <p:cNvPicPr>
            <a:picLocks noChangeAspect="1"/>
          </p:cNvPicPr>
          <p:nvPr/>
        </p:nvPicPr>
        <p:blipFill>
          <a:blip r:embed="rId4">
            <a:lum bright="-40000" contrast="-40000"/>
          </a:blip>
          <a:stretch>
            <a:fillRect/>
          </a:stretch>
        </p:blipFill>
        <p:spPr>
          <a:xfrm>
            <a:off x="4727575" y="1425846"/>
            <a:ext cx="5054600" cy="1308100"/>
          </a:xfrm>
          <a:prstGeom prst="rect">
            <a:avLst/>
          </a:prstGeom>
        </p:spPr>
      </p:pic>
      <p:pic>
        <p:nvPicPr>
          <p:cNvPr id="7" name="Picture 6"/>
          <p:cNvPicPr>
            <a:picLocks noChangeAspect="1"/>
          </p:cNvPicPr>
          <p:nvPr/>
        </p:nvPicPr>
        <p:blipFill>
          <a:blip r:embed="rId5">
            <a:lum bright="-40000" contrast="-40000"/>
          </a:blip>
          <a:stretch>
            <a:fillRect/>
          </a:stretch>
        </p:blipFill>
        <p:spPr>
          <a:xfrm>
            <a:off x="4727575" y="2378346"/>
            <a:ext cx="2921000" cy="2679700"/>
          </a:xfrm>
          <a:prstGeom prst="rect">
            <a:avLst/>
          </a:prstGeom>
        </p:spPr>
      </p:pic>
      <p:pic>
        <p:nvPicPr>
          <p:cNvPr id="8" name="Picture 7"/>
          <p:cNvPicPr>
            <a:picLocks noChangeAspect="1"/>
          </p:cNvPicPr>
          <p:nvPr/>
        </p:nvPicPr>
        <p:blipFill>
          <a:blip r:embed="rId6">
            <a:lum bright="-40000" contrast="-40000"/>
          </a:blip>
          <a:stretch>
            <a:fillRect/>
          </a:stretch>
        </p:blipFill>
        <p:spPr>
          <a:xfrm>
            <a:off x="7273925" y="2365646"/>
            <a:ext cx="2501900" cy="2679700"/>
          </a:xfrm>
          <a:prstGeom prst="rect">
            <a:avLst/>
          </a:prstGeom>
        </p:spPr>
      </p:pic>
      <p:pic>
        <p:nvPicPr>
          <p:cNvPr id="9" name="Picture 8"/>
          <p:cNvPicPr>
            <a:picLocks noChangeAspect="1"/>
          </p:cNvPicPr>
          <p:nvPr/>
        </p:nvPicPr>
        <p:blipFill>
          <a:blip r:embed="rId7">
            <a:alphaModFix/>
            <a:lum bright="-39000"/>
          </a:blip>
          <a:stretch>
            <a:fillRect/>
          </a:stretch>
        </p:blipFill>
        <p:spPr>
          <a:xfrm>
            <a:off x="2412114" y="4659766"/>
            <a:ext cx="7366000" cy="1384300"/>
          </a:xfrm>
          <a:prstGeom prst="rect">
            <a:avLst/>
          </a:prstGeom>
          <a:noFill/>
        </p:spPr>
      </p:pic>
      <p:sp>
        <p:nvSpPr>
          <p:cNvPr id="10" name="Rectangle 9"/>
          <p:cNvSpPr/>
          <p:nvPr/>
        </p:nvSpPr>
        <p:spPr>
          <a:xfrm>
            <a:off x="4787901" y="2014650"/>
            <a:ext cx="4978400" cy="369332"/>
          </a:xfrm>
          <a:prstGeom prst="rect">
            <a:avLst/>
          </a:prstGeom>
        </p:spPr>
        <p:txBody>
          <a:bodyPr wrap="square">
            <a:spAutoFit/>
          </a:bodyPr>
          <a:lstStyle/>
          <a:p>
            <a:pPr algn="ctr"/>
            <a:r>
              <a:rPr lang="en-US" dirty="0">
                <a:solidFill>
                  <a:schemeClr val="bg1"/>
                </a:solidFill>
                <a:latin typeface="Calibri Light"/>
                <a:cs typeface="Calibri Light"/>
              </a:rPr>
              <a:t>Disaster Recovery Automation</a:t>
            </a:r>
          </a:p>
        </p:txBody>
      </p:sp>
      <p:sp>
        <p:nvSpPr>
          <p:cNvPr id="11" name="Rectangle 10"/>
          <p:cNvSpPr/>
          <p:nvPr/>
        </p:nvSpPr>
        <p:spPr>
          <a:xfrm>
            <a:off x="5181601" y="3549876"/>
            <a:ext cx="1600199" cy="923330"/>
          </a:xfrm>
          <a:prstGeom prst="rect">
            <a:avLst/>
          </a:prstGeom>
        </p:spPr>
        <p:txBody>
          <a:bodyPr wrap="square">
            <a:spAutoFit/>
          </a:bodyPr>
          <a:lstStyle/>
          <a:p>
            <a:pPr algn="ctr"/>
            <a:r>
              <a:rPr lang="en-US" dirty="0">
                <a:solidFill>
                  <a:schemeClr val="bg1"/>
                </a:solidFill>
                <a:latin typeface="Calibri Light"/>
                <a:cs typeface="Calibri Light"/>
              </a:rPr>
              <a:t>Continuous Data </a:t>
            </a:r>
          </a:p>
          <a:p>
            <a:pPr algn="ctr"/>
            <a:r>
              <a:rPr lang="en-US" dirty="0">
                <a:solidFill>
                  <a:schemeClr val="bg1"/>
                </a:solidFill>
                <a:latin typeface="Calibri Light"/>
                <a:cs typeface="Calibri Light"/>
              </a:rPr>
              <a:t>Protection</a:t>
            </a:r>
          </a:p>
        </p:txBody>
      </p:sp>
      <p:sp>
        <p:nvSpPr>
          <p:cNvPr id="12" name="Rectangle 11"/>
          <p:cNvSpPr/>
          <p:nvPr/>
        </p:nvSpPr>
        <p:spPr>
          <a:xfrm>
            <a:off x="7652845" y="3692751"/>
            <a:ext cx="1783255" cy="646332"/>
          </a:xfrm>
          <a:prstGeom prst="rect">
            <a:avLst/>
          </a:prstGeom>
        </p:spPr>
        <p:txBody>
          <a:bodyPr wrap="square">
            <a:spAutoFit/>
          </a:bodyPr>
          <a:lstStyle/>
          <a:p>
            <a:pPr algn="ctr"/>
            <a:r>
              <a:rPr lang="en-US" dirty="0">
                <a:solidFill>
                  <a:schemeClr val="bg1"/>
                </a:solidFill>
                <a:latin typeface="Calibri Light"/>
                <a:cs typeface="Calibri Light"/>
              </a:rPr>
              <a:t>Offsite </a:t>
            </a:r>
          </a:p>
          <a:p>
            <a:pPr algn="ctr"/>
            <a:r>
              <a:rPr lang="en-US" dirty="0">
                <a:solidFill>
                  <a:schemeClr val="bg1"/>
                </a:solidFill>
                <a:latin typeface="Calibri Light"/>
                <a:cs typeface="Calibri Light"/>
              </a:rPr>
              <a:t>Backup</a:t>
            </a:r>
          </a:p>
        </p:txBody>
      </p:sp>
      <p:sp>
        <p:nvSpPr>
          <p:cNvPr id="13" name="Rectangle 12"/>
          <p:cNvSpPr/>
          <p:nvPr/>
        </p:nvSpPr>
        <p:spPr>
          <a:xfrm>
            <a:off x="2540001" y="5120336"/>
            <a:ext cx="7226300" cy="584776"/>
          </a:xfrm>
          <a:prstGeom prst="rect">
            <a:avLst/>
          </a:prstGeom>
        </p:spPr>
        <p:txBody>
          <a:bodyPr wrap="square">
            <a:spAutoFit/>
          </a:bodyPr>
          <a:lstStyle/>
          <a:p>
            <a:pPr lvl="0" algn="ctr"/>
            <a:r>
              <a:rPr lang="en-US" sz="3200" dirty="0">
                <a:solidFill>
                  <a:schemeClr val="bg1"/>
                </a:solidFill>
                <a:latin typeface="Calibri Light"/>
                <a:cs typeface="Calibri Light"/>
              </a:rPr>
              <a:t>Simplicity</a:t>
            </a:r>
          </a:p>
        </p:txBody>
      </p:sp>
      <p:sp>
        <p:nvSpPr>
          <p:cNvPr id="14" name="Rectangle 13"/>
          <p:cNvSpPr/>
          <p:nvPr/>
        </p:nvSpPr>
        <p:spPr>
          <a:xfrm>
            <a:off x="2400300" y="2954554"/>
            <a:ext cx="2202990" cy="1200329"/>
          </a:xfrm>
          <a:prstGeom prst="rect">
            <a:avLst/>
          </a:prstGeom>
        </p:spPr>
        <p:txBody>
          <a:bodyPr wrap="square">
            <a:spAutoFit/>
          </a:bodyPr>
          <a:lstStyle/>
          <a:p>
            <a:pPr lvl="0" algn="ctr"/>
            <a:r>
              <a:rPr lang="en-US" dirty="0">
                <a:solidFill>
                  <a:schemeClr val="bg1"/>
                </a:solidFill>
                <a:latin typeface="Calibri Light"/>
                <a:cs typeface="Calibri Light"/>
              </a:rPr>
              <a:t>Enterprise</a:t>
            </a:r>
          </a:p>
          <a:p>
            <a:pPr lvl="0" algn="ctr"/>
            <a:r>
              <a:rPr lang="en-US" dirty="0">
                <a:solidFill>
                  <a:schemeClr val="bg1"/>
                </a:solidFill>
                <a:latin typeface="Calibri Light"/>
                <a:cs typeface="Calibri Light"/>
              </a:rPr>
              <a:t>Class</a:t>
            </a:r>
          </a:p>
          <a:p>
            <a:pPr lvl="0" algn="ctr"/>
            <a:r>
              <a:rPr lang="en-US" dirty="0">
                <a:solidFill>
                  <a:schemeClr val="bg1"/>
                </a:solidFill>
                <a:latin typeface="Calibri Light"/>
                <a:cs typeface="Calibri Light"/>
              </a:rPr>
              <a:t>Virtual</a:t>
            </a:r>
          </a:p>
          <a:p>
            <a:pPr lvl="0" algn="ctr"/>
            <a:r>
              <a:rPr lang="en-US" dirty="0">
                <a:solidFill>
                  <a:schemeClr val="bg1"/>
                </a:solidFill>
                <a:latin typeface="Calibri Light"/>
                <a:cs typeface="Calibri Light"/>
              </a:rPr>
              <a:t>Replication</a:t>
            </a:r>
          </a:p>
        </p:txBody>
      </p:sp>
      <p:pic>
        <p:nvPicPr>
          <p:cNvPr id="15" name="Picture 14"/>
          <p:cNvPicPr>
            <a:picLocks noChangeAspect="1"/>
          </p:cNvPicPr>
          <p:nvPr/>
        </p:nvPicPr>
        <p:blipFill>
          <a:blip r:embed="rId8">
            <a:lum bright="70000" contrast="-70000"/>
          </a:blip>
          <a:stretch>
            <a:fillRect/>
          </a:stretch>
        </p:blipFill>
        <p:spPr>
          <a:xfrm>
            <a:off x="3254349" y="2043056"/>
            <a:ext cx="755703" cy="556281"/>
          </a:xfrm>
          <a:prstGeom prst="rect">
            <a:avLst/>
          </a:prstGeom>
        </p:spPr>
      </p:pic>
      <p:pic>
        <p:nvPicPr>
          <p:cNvPr id="16" name="Picture 15"/>
          <p:cNvPicPr>
            <a:picLocks noChangeAspect="1"/>
          </p:cNvPicPr>
          <p:nvPr/>
        </p:nvPicPr>
        <p:blipFill>
          <a:blip r:embed="rId9">
            <a:lum bright="70000" contrast="-70000"/>
          </a:blip>
          <a:stretch>
            <a:fillRect/>
          </a:stretch>
        </p:blipFill>
        <p:spPr>
          <a:xfrm>
            <a:off x="6933518" y="1550009"/>
            <a:ext cx="598265" cy="462295"/>
          </a:xfrm>
          <a:prstGeom prst="rect">
            <a:avLst/>
          </a:prstGeom>
        </p:spPr>
      </p:pic>
      <p:pic>
        <p:nvPicPr>
          <p:cNvPr id="17" name="Picture 16"/>
          <p:cNvPicPr>
            <a:picLocks noChangeAspect="1"/>
          </p:cNvPicPr>
          <p:nvPr/>
        </p:nvPicPr>
        <p:blipFill>
          <a:blip r:embed="rId10">
            <a:lum bright="70000" contrast="-70000"/>
          </a:blip>
          <a:stretch>
            <a:fillRect/>
          </a:stretch>
        </p:blipFill>
        <p:spPr>
          <a:xfrm>
            <a:off x="5708650" y="3004381"/>
            <a:ext cx="546100" cy="520700"/>
          </a:xfrm>
          <a:prstGeom prst="rect">
            <a:avLst/>
          </a:prstGeom>
        </p:spPr>
      </p:pic>
      <p:pic>
        <p:nvPicPr>
          <p:cNvPr id="18" name="Picture 17"/>
          <p:cNvPicPr>
            <a:picLocks noChangeAspect="1"/>
          </p:cNvPicPr>
          <p:nvPr/>
        </p:nvPicPr>
        <p:blipFill>
          <a:blip r:embed="rId11">
            <a:lum bright="70000" contrast="-70000"/>
          </a:blip>
          <a:stretch>
            <a:fillRect/>
          </a:stretch>
        </p:blipFill>
        <p:spPr>
          <a:xfrm>
            <a:off x="8229600" y="3121856"/>
            <a:ext cx="609600" cy="520700"/>
          </a:xfrm>
          <a:prstGeom prst="rect">
            <a:avLst/>
          </a:prstGeom>
        </p:spPr>
      </p:pic>
      <p:pic>
        <p:nvPicPr>
          <p:cNvPr id="19" name="Picture 18"/>
          <p:cNvPicPr>
            <a:picLocks noChangeAspect="1"/>
          </p:cNvPicPr>
          <p:nvPr/>
        </p:nvPicPr>
        <p:blipFill>
          <a:blip r:embed="rId12">
            <a:lum bright="70000" contrast="-70000"/>
          </a:blip>
          <a:stretch>
            <a:fillRect/>
          </a:stretch>
        </p:blipFill>
        <p:spPr>
          <a:xfrm>
            <a:off x="4622800" y="5159646"/>
            <a:ext cx="482600" cy="520700"/>
          </a:xfrm>
          <a:prstGeom prst="rect">
            <a:avLst/>
          </a:prstGeom>
        </p:spPr>
      </p:pic>
    </p:spTree>
    <p:extLst>
      <p:ext uri="{BB962C8B-B14F-4D97-AF65-F5344CB8AC3E}">
        <p14:creationId xmlns:p14="http://schemas.microsoft.com/office/powerpoint/2010/main" val="152492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par>
                                <p:cTn id="22" presetID="22" presetClass="entr" presetSubtype="8"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up)">
                                      <p:cBhvr>
                                        <p:cTn id="40" dur="500"/>
                                        <p:tgtEl>
                                          <p:spTgt spid="18"/>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up)">
                                      <p:cBhvr>
                                        <p:cTn id="43" dur="500"/>
                                        <p:tgtEl>
                                          <p:spTgt spid="12"/>
                                        </p:tgtEl>
                                      </p:cBhvr>
                                    </p:animEffect>
                                  </p:childTnLst>
                                </p:cTn>
                              </p:par>
                              <p:par>
                                <p:cTn id="44" presetID="22" presetClass="entr" presetSubtype="1"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up)">
                                      <p:cBhvr>
                                        <p:cTn id="51" dur="500"/>
                                        <p:tgtEl>
                                          <p:spTgt spid="13"/>
                                        </p:tgtEl>
                                      </p:cBhvr>
                                    </p:animEffect>
                                  </p:childTnLst>
                                </p:cTn>
                              </p:par>
                              <p:par>
                                <p:cTn id="52" presetID="22" presetClass="entr" presetSubtype="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up)">
                                      <p:cBhvr>
                                        <p:cTn id="54" dur="500"/>
                                        <p:tgtEl>
                                          <p:spTgt spid="19"/>
                                        </p:tgtEl>
                                      </p:cBhvr>
                                    </p:animEffect>
                                  </p:childTnLst>
                                </p:cTn>
                              </p:par>
                              <p:par>
                                <p:cTn id="55" presetID="22" presetClass="entr" presetSubtype="1"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up)">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Enterprise Class Virtual Replication</a:t>
            </a:r>
          </a:p>
        </p:txBody>
      </p:sp>
      <p:sp>
        <p:nvSpPr>
          <p:cNvPr id="4" name="Slide Number Placeholder 3"/>
          <p:cNvSpPr>
            <a:spLocks noGrp="1"/>
          </p:cNvSpPr>
          <p:nvPr>
            <p:ph type="sldNum" sz="quarter" idx="4"/>
          </p:nvPr>
        </p:nvSpPr>
        <p:spPr/>
        <p:txBody>
          <a:bodyPr/>
          <a:lstStyle/>
          <a:p>
            <a:fld id="{7EB88CEF-8B9E-CE47-8F32-B5CF733A233F}" type="slidenum">
              <a:rPr lang="en-US" smtClean="0"/>
              <a:pPr/>
              <a:t>12</a:t>
            </a:fld>
            <a:endParaRPr lang="en-US" dirty="0"/>
          </a:p>
        </p:txBody>
      </p:sp>
      <p:grpSp>
        <p:nvGrpSpPr>
          <p:cNvPr id="5" name="Group 4"/>
          <p:cNvGrpSpPr/>
          <p:nvPr/>
        </p:nvGrpSpPr>
        <p:grpSpPr>
          <a:xfrm>
            <a:off x="6577713" y="1159525"/>
            <a:ext cx="3495797" cy="636784"/>
            <a:chOff x="5211373" y="742634"/>
            <a:chExt cx="2790879" cy="636784"/>
          </a:xfrm>
          <a:noFill/>
        </p:grpSpPr>
        <p:sp>
          <p:nvSpPr>
            <p:cNvPr id="6" name="Rectangular Callout 5"/>
            <p:cNvSpPr/>
            <p:nvPr/>
          </p:nvSpPr>
          <p:spPr bwMode="auto">
            <a:xfrm>
              <a:off x="5211373" y="742634"/>
              <a:ext cx="2780499" cy="636784"/>
            </a:xfrm>
            <a:prstGeom prst="wedgeRectCallout">
              <a:avLst>
                <a:gd name="adj1" fmla="val 26238"/>
                <a:gd name="adj2" fmla="val 34453"/>
              </a:avLst>
            </a:prstGeom>
            <a:grpFill/>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500" dirty="0">
                  <a:solidFill>
                    <a:srgbClr val="40393B"/>
                  </a:solidFill>
                  <a:cs typeface="Arial" pitchFamily="34" charset="0"/>
                </a:rPr>
                <a:t>Hypervisor-based</a:t>
              </a:r>
              <a:br>
                <a:rPr lang="en-US" sz="1500" dirty="0">
                  <a:solidFill>
                    <a:srgbClr val="40393B"/>
                  </a:solidFill>
                  <a:cs typeface="Arial" pitchFamily="34" charset="0"/>
                </a:rPr>
              </a:br>
              <a:r>
                <a:rPr lang="en-US" sz="1500" b="1" dirty="0">
                  <a:solidFill>
                    <a:srgbClr val="C00000"/>
                  </a:solidFill>
                  <a:latin typeface="Calibri Light"/>
                  <a:cs typeface="Calibri Light"/>
                </a:rPr>
                <a:t>Highly scalable</a:t>
              </a:r>
            </a:p>
            <a:p>
              <a:pPr algn="r">
                <a:defRPr/>
              </a:pPr>
              <a:r>
                <a:rPr lang="en-US" sz="1500" dirty="0">
                  <a:solidFill>
                    <a:srgbClr val="40393B"/>
                  </a:solidFill>
                  <a:cs typeface="Arial" pitchFamily="34" charset="0"/>
                </a:rPr>
                <a:t>Compression, throttling, resiliency</a:t>
              </a:r>
            </a:p>
          </p:txBody>
        </p:sp>
        <p:cxnSp>
          <p:nvCxnSpPr>
            <p:cNvPr id="7" name="Straight Connector 6"/>
            <p:cNvCxnSpPr/>
            <p:nvPr/>
          </p:nvCxnSpPr>
          <p:spPr>
            <a:xfrm>
              <a:off x="8002252" y="831272"/>
              <a:ext cx="0" cy="484909"/>
            </a:xfrm>
            <a:prstGeom prst="line">
              <a:avLst/>
            </a:prstGeom>
            <a:grpFill/>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8" name="Rounded Rectangle 7"/>
          <p:cNvSpPr/>
          <p:nvPr/>
        </p:nvSpPr>
        <p:spPr>
          <a:xfrm>
            <a:off x="2467717" y="2258993"/>
            <a:ext cx="2518834" cy="3028950"/>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grpSp>
        <p:nvGrpSpPr>
          <p:cNvPr id="9" name="Group 8"/>
          <p:cNvGrpSpPr/>
          <p:nvPr/>
        </p:nvGrpSpPr>
        <p:grpSpPr>
          <a:xfrm>
            <a:off x="3283695" y="2036311"/>
            <a:ext cx="1173692" cy="494494"/>
            <a:chOff x="2393950" y="1371168"/>
            <a:chExt cx="1173692" cy="494494"/>
          </a:xfrm>
        </p:grpSpPr>
        <p:sp>
          <p:nvSpPr>
            <p:cNvPr id="10" name="Rounded Rectangle 9"/>
            <p:cNvSpPr>
              <a:spLocks/>
            </p:cNvSpPr>
            <p:nvPr/>
          </p:nvSpPr>
          <p:spPr>
            <a:xfrm>
              <a:off x="2393950" y="1384668"/>
              <a:ext cx="1163108" cy="412927"/>
            </a:xfrm>
            <a:prstGeom prst="roundRect">
              <a:avLst>
                <a:gd name="adj" fmla="val 14849"/>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    </a:t>
              </a:r>
            </a:p>
          </p:txBody>
        </p:sp>
        <p:sp>
          <p:nvSpPr>
            <p:cNvPr id="11" name="TextBox 10"/>
            <p:cNvSpPr txBox="1"/>
            <p:nvPr/>
          </p:nvSpPr>
          <p:spPr>
            <a:xfrm>
              <a:off x="2417233" y="1371168"/>
              <a:ext cx="1150409" cy="494494"/>
            </a:xfrm>
            <a:prstGeom prst="rect">
              <a:avLst/>
            </a:prstGeom>
            <a:solidFill>
              <a:schemeClr val="bg1"/>
            </a:solidFill>
            <a:ln>
              <a:noFill/>
            </a:ln>
          </p:spPr>
          <p:txBody>
            <a:bodyPr wrap="square" rtlCol="0">
              <a:spAutoFit/>
            </a:bodyPr>
            <a:lstStyle/>
            <a:p>
              <a:pPr algn="ctr">
                <a:lnSpc>
                  <a:spcPct val="80000"/>
                </a:lnSpc>
              </a:pPr>
              <a:r>
                <a:rPr lang="en-US" sz="1600" b="1" dirty="0">
                  <a:solidFill>
                    <a:schemeClr val="tx1">
                      <a:lumMod val="75000"/>
                      <a:lumOff val="25000"/>
                    </a:schemeClr>
                  </a:solidFill>
                </a:rPr>
                <a:t>Production Site</a:t>
              </a:r>
            </a:p>
          </p:txBody>
        </p:sp>
      </p:grpSp>
      <p:sp>
        <p:nvSpPr>
          <p:cNvPr id="12" name="Rounded Rectangle 11"/>
          <p:cNvSpPr>
            <a:spLocks/>
          </p:cNvSpPr>
          <p:nvPr/>
        </p:nvSpPr>
        <p:spPr>
          <a:xfrm>
            <a:off x="2817322" y="2656929"/>
            <a:ext cx="709789" cy="34222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3" name="TextBox 12"/>
          <p:cNvSpPr txBox="1"/>
          <p:nvPr/>
        </p:nvSpPr>
        <p:spPr>
          <a:xfrm>
            <a:off x="2809562" y="2680671"/>
            <a:ext cx="711200" cy="276999"/>
          </a:xfrm>
          <a:prstGeom prst="rect">
            <a:avLst/>
          </a:prstGeom>
          <a:noFill/>
        </p:spPr>
        <p:txBody>
          <a:bodyPr wrap="square" rtlCol="0">
            <a:spAutoFit/>
          </a:bodyPr>
          <a:lstStyle/>
          <a:p>
            <a:pPr algn="ctr"/>
            <a:r>
              <a:rPr lang="en-US" sz="1200" dirty="0">
                <a:solidFill>
                  <a:schemeClr val="bg1"/>
                </a:solidFill>
              </a:rPr>
              <a:t>vCenter</a:t>
            </a:r>
          </a:p>
        </p:txBody>
      </p:sp>
      <p:pic>
        <p:nvPicPr>
          <p:cNvPr id="14" name="Picture 13"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2788374" y="4051673"/>
            <a:ext cx="783187" cy="234418"/>
          </a:xfrm>
          <a:prstGeom prst="rect">
            <a:avLst/>
          </a:prstGeom>
        </p:spPr>
      </p:pic>
      <p:grpSp>
        <p:nvGrpSpPr>
          <p:cNvPr id="15" name="Group 14"/>
          <p:cNvGrpSpPr/>
          <p:nvPr/>
        </p:nvGrpSpPr>
        <p:grpSpPr>
          <a:xfrm>
            <a:off x="2784162" y="3556882"/>
            <a:ext cx="397932" cy="336652"/>
            <a:chOff x="2311401" y="2913622"/>
            <a:chExt cx="397932" cy="336652"/>
          </a:xfrm>
        </p:grpSpPr>
        <p:sp>
          <p:nvSpPr>
            <p:cNvPr id="16" name="Rounded Rectangle 15"/>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7" name="TextBox 16"/>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8" name="Group 17"/>
          <p:cNvGrpSpPr/>
          <p:nvPr/>
        </p:nvGrpSpPr>
        <p:grpSpPr>
          <a:xfrm>
            <a:off x="3165162" y="3556882"/>
            <a:ext cx="397932" cy="336652"/>
            <a:chOff x="2311401" y="2913622"/>
            <a:chExt cx="397932" cy="336652"/>
          </a:xfrm>
        </p:grpSpPr>
        <p:sp>
          <p:nvSpPr>
            <p:cNvPr id="19" name="Rounded Rectangle 18"/>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0" name="TextBox 19"/>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1" name="Group 20"/>
          <p:cNvGrpSpPr/>
          <p:nvPr/>
        </p:nvGrpSpPr>
        <p:grpSpPr>
          <a:xfrm>
            <a:off x="2784162" y="3169532"/>
            <a:ext cx="397932" cy="336652"/>
            <a:chOff x="2311401" y="2913622"/>
            <a:chExt cx="397932" cy="336652"/>
          </a:xfrm>
        </p:grpSpPr>
        <p:sp>
          <p:nvSpPr>
            <p:cNvPr id="22" name="Rounded Rectangle 21"/>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3" name="TextBox 22"/>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4" name="Group 23"/>
          <p:cNvGrpSpPr/>
          <p:nvPr/>
        </p:nvGrpSpPr>
        <p:grpSpPr>
          <a:xfrm>
            <a:off x="3149286" y="3169532"/>
            <a:ext cx="425450" cy="336652"/>
            <a:chOff x="2295525" y="2913622"/>
            <a:chExt cx="425450" cy="336652"/>
          </a:xfrm>
        </p:grpSpPr>
        <p:sp>
          <p:nvSpPr>
            <p:cNvPr id="25" name="Rounded Rectangle 24"/>
            <p:cNvSpPr>
              <a:spLocks/>
            </p:cNvSpPr>
            <p:nvPr/>
          </p:nvSpPr>
          <p:spPr>
            <a:xfrm>
              <a:off x="2341433" y="2913622"/>
              <a:ext cx="334034" cy="336652"/>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6" name="TextBox 25"/>
            <p:cNvSpPr txBox="1"/>
            <p:nvPr/>
          </p:nvSpPr>
          <p:spPr>
            <a:xfrm>
              <a:off x="2295525" y="2948806"/>
              <a:ext cx="425450" cy="261610"/>
            </a:xfrm>
            <a:prstGeom prst="rect">
              <a:avLst/>
            </a:prstGeom>
            <a:noFill/>
          </p:spPr>
          <p:txBody>
            <a:bodyPr wrap="square" rtlCol="0">
              <a:spAutoFit/>
            </a:bodyPr>
            <a:lstStyle/>
            <a:p>
              <a:pPr algn="ctr"/>
              <a:r>
                <a:rPr lang="en-US" sz="1100" dirty="0">
                  <a:solidFill>
                    <a:schemeClr val="bg1"/>
                  </a:solidFill>
                </a:rPr>
                <a:t>VRA</a:t>
              </a:r>
              <a:endParaRPr lang="en-US" sz="900" dirty="0">
                <a:solidFill>
                  <a:schemeClr val="bg1"/>
                </a:solidFill>
              </a:endParaRPr>
            </a:p>
          </p:txBody>
        </p:sp>
      </p:grpSp>
      <p:grpSp>
        <p:nvGrpSpPr>
          <p:cNvPr id="27" name="Group 26"/>
          <p:cNvGrpSpPr/>
          <p:nvPr/>
        </p:nvGrpSpPr>
        <p:grpSpPr>
          <a:xfrm>
            <a:off x="3755712" y="3556882"/>
            <a:ext cx="397932" cy="336652"/>
            <a:chOff x="2311401" y="2913622"/>
            <a:chExt cx="397932" cy="336652"/>
          </a:xfrm>
        </p:grpSpPr>
        <p:sp>
          <p:nvSpPr>
            <p:cNvPr id="28" name="Rounded Rectangle 27"/>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9" name="TextBox 28"/>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0" name="Group 29"/>
          <p:cNvGrpSpPr/>
          <p:nvPr/>
        </p:nvGrpSpPr>
        <p:grpSpPr>
          <a:xfrm>
            <a:off x="4136712" y="3556882"/>
            <a:ext cx="397932" cy="336652"/>
            <a:chOff x="2311401" y="2913622"/>
            <a:chExt cx="397932" cy="336652"/>
          </a:xfrm>
        </p:grpSpPr>
        <p:sp>
          <p:nvSpPr>
            <p:cNvPr id="31" name="Rounded Rectangle 30"/>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2" name="TextBox 31"/>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3" name="Group 32"/>
          <p:cNvGrpSpPr/>
          <p:nvPr/>
        </p:nvGrpSpPr>
        <p:grpSpPr>
          <a:xfrm>
            <a:off x="3755712" y="3169532"/>
            <a:ext cx="397932" cy="336652"/>
            <a:chOff x="2311401" y="2913622"/>
            <a:chExt cx="397932" cy="336652"/>
          </a:xfrm>
        </p:grpSpPr>
        <p:sp>
          <p:nvSpPr>
            <p:cNvPr id="34" name="Rounded Rectangle 33"/>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5" name="TextBox 34"/>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6" name="Group 35"/>
          <p:cNvGrpSpPr/>
          <p:nvPr/>
        </p:nvGrpSpPr>
        <p:grpSpPr>
          <a:xfrm>
            <a:off x="4121944" y="3169532"/>
            <a:ext cx="425450" cy="336652"/>
            <a:chOff x="2296633" y="2913622"/>
            <a:chExt cx="425450" cy="336652"/>
          </a:xfrm>
        </p:grpSpPr>
        <p:sp>
          <p:nvSpPr>
            <p:cNvPr id="37" name="Rounded Rectangle 36"/>
            <p:cNvSpPr>
              <a:spLocks/>
            </p:cNvSpPr>
            <p:nvPr/>
          </p:nvSpPr>
          <p:spPr>
            <a:xfrm>
              <a:off x="2341433" y="2913622"/>
              <a:ext cx="334034" cy="336652"/>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8" name="TextBox 37"/>
            <p:cNvSpPr txBox="1"/>
            <p:nvPr/>
          </p:nvSpPr>
          <p:spPr>
            <a:xfrm>
              <a:off x="2296633" y="2948806"/>
              <a:ext cx="425450" cy="261610"/>
            </a:xfrm>
            <a:prstGeom prst="rect">
              <a:avLst/>
            </a:prstGeom>
            <a:noFill/>
          </p:spPr>
          <p:txBody>
            <a:bodyPr wrap="square" rtlCol="0">
              <a:spAutoFit/>
            </a:bodyPr>
            <a:lstStyle/>
            <a:p>
              <a:pPr algn="ctr"/>
              <a:r>
                <a:rPr lang="en-US" sz="1100" dirty="0">
                  <a:solidFill>
                    <a:schemeClr val="bg1"/>
                  </a:solidFill>
                </a:rPr>
                <a:t>VRA</a:t>
              </a:r>
            </a:p>
          </p:txBody>
        </p:sp>
      </p:grpSp>
      <p:pic>
        <p:nvPicPr>
          <p:cNvPr id="39" name="Picture 38"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3766274" y="4051673"/>
            <a:ext cx="783187" cy="234418"/>
          </a:xfrm>
          <a:prstGeom prst="rect">
            <a:avLst/>
          </a:prstGeom>
        </p:spPr>
      </p:pic>
      <p:grpSp>
        <p:nvGrpSpPr>
          <p:cNvPr id="40" name="Group 39"/>
          <p:cNvGrpSpPr/>
          <p:nvPr/>
        </p:nvGrpSpPr>
        <p:grpSpPr>
          <a:xfrm>
            <a:off x="2809738" y="4550248"/>
            <a:ext cx="1796873" cy="438573"/>
            <a:chOff x="2336976" y="4026918"/>
            <a:chExt cx="2593320" cy="632965"/>
          </a:xfrm>
        </p:grpSpPr>
        <p:pic>
          <p:nvPicPr>
            <p:cNvPr id="41" name="Picture 40"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976" y="4026918"/>
              <a:ext cx="732907" cy="632965"/>
            </a:xfrm>
            <a:prstGeom prst="rect">
              <a:avLst/>
            </a:prstGeom>
          </p:spPr>
        </p:pic>
        <p:pic>
          <p:nvPicPr>
            <p:cNvPr id="42" name="Picture 41"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7182" y="4026918"/>
              <a:ext cx="732906" cy="632965"/>
            </a:xfrm>
            <a:prstGeom prst="rect">
              <a:avLst/>
            </a:prstGeom>
          </p:spPr>
        </p:pic>
        <p:pic>
          <p:nvPicPr>
            <p:cNvPr id="43" name="Picture 42"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388" y="4026918"/>
              <a:ext cx="732908" cy="632965"/>
            </a:xfrm>
            <a:prstGeom prst="rect">
              <a:avLst/>
            </a:prstGeom>
          </p:spPr>
        </p:pic>
      </p:grpSp>
      <p:grpSp>
        <p:nvGrpSpPr>
          <p:cNvPr id="47" name="Group 46"/>
          <p:cNvGrpSpPr/>
          <p:nvPr/>
        </p:nvGrpSpPr>
        <p:grpSpPr>
          <a:xfrm>
            <a:off x="2908421" y="2048819"/>
            <a:ext cx="413999" cy="413999"/>
            <a:chOff x="2688543" y="1984751"/>
            <a:chExt cx="342148" cy="342148"/>
          </a:xfrm>
        </p:grpSpPr>
        <p:sp>
          <p:nvSpPr>
            <p:cNvPr id="48" name="Oval 47"/>
            <p:cNvSpPr/>
            <p:nvPr/>
          </p:nvSpPr>
          <p:spPr>
            <a:xfrm>
              <a:off x="2688543" y="1984751"/>
              <a:ext cx="342148" cy="342148"/>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49" name="Picture 48"/>
            <p:cNvPicPr>
              <a:picLocks noChangeAspect="1"/>
            </p:cNvPicPr>
            <p:nvPr/>
          </p:nvPicPr>
          <p:blipFill>
            <a:blip r:embed="rId5"/>
            <a:stretch>
              <a:fillRect/>
            </a:stretch>
          </p:blipFill>
          <p:spPr>
            <a:xfrm>
              <a:off x="2799976" y="2055997"/>
              <a:ext cx="121399" cy="206009"/>
            </a:xfrm>
            <a:prstGeom prst="rect">
              <a:avLst/>
            </a:prstGeom>
          </p:spPr>
        </p:pic>
      </p:grpSp>
      <p:sp>
        <p:nvSpPr>
          <p:cNvPr id="50" name="Rounded Rectangle 49"/>
          <p:cNvSpPr/>
          <p:nvPr/>
        </p:nvSpPr>
        <p:spPr>
          <a:xfrm>
            <a:off x="7364626" y="2258993"/>
            <a:ext cx="2522008" cy="3028950"/>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51" name="Rounded Rectangle 50"/>
          <p:cNvSpPr>
            <a:spLocks/>
          </p:cNvSpPr>
          <p:nvPr/>
        </p:nvSpPr>
        <p:spPr>
          <a:xfrm>
            <a:off x="8161548" y="2049811"/>
            <a:ext cx="1053041" cy="412927"/>
          </a:xfrm>
          <a:prstGeom prst="roundRect">
            <a:avLst>
              <a:gd name="adj" fmla="val 1484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52" name="TextBox 51"/>
          <p:cNvSpPr txBox="1"/>
          <p:nvPr/>
        </p:nvSpPr>
        <p:spPr>
          <a:xfrm>
            <a:off x="8429301" y="2015148"/>
            <a:ext cx="790575" cy="494494"/>
          </a:xfrm>
          <a:prstGeom prst="rect">
            <a:avLst/>
          </a:prstGeom>
          <a:noFill/>
        </p:spPr>
        <p:txBody>
          <a:bodyPr wrap="square" rtlCol="0">
            <a:spAutoFit/>
          </a:bodyPr>
          <a:lstStyle/>
          <a:p>
            <a:pPr algn="ctr">
              <a:lnSpc>
                <a:spcPct val="80000"/>
              </a:lnSpc>
            </a:pPr>
            <a:r>
              <a:rPr lang="en-US" sz="1600" b="1" dirty="0">
                <a:solidFill>
                  <a:schemeClr val="tx1">
                    <a:lumMod val="75000"/>
                    <a:lumOff val="25000"/>
                  </a:schemeClr>
                </a:solidFill>
              </a:rPr>
              <a:t>BC/DR Site</a:t>
            </a:r>
          </a:p>
        </p:txBody>
      </p:sp>
      <p:sp>
        <p:nvSpPr>
          <p:cNvPr id="53" name="Rounded Rectangle 52"/>
          <p:cNvSpPr>
            <a:spLocks/>
          </p:cNvSpPr>
          <p:nvPr/>
        </p:nvSpPr>
        <p:spPr>
          <a:xfrm>
            <a:off x="7723750" y="2656929"/>
            <a:ext cx="709789" cy="34222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54" name="TextBox 53"/>
          <p:cNvSpPr txBox="1"/>
          <p:nvPr/>
        </p:nvSpPr>
        <p:spPr>
          <a:xfrm>
            <a:off x="7715990" y="2680671"/>
            <a:ext cx="711200" cy="276999"/>
          </a:xfrm>
          <a:prstGeom prst="rect">
            <a:avLst/>
          </a:prstGeom>
          <a:noFill/>
        </p:spPr>
        <p:txBody>
          <a:bodyPr wrap="square" rtlCol="0">
            <a:spAutoFit/>
          </a:bodyPr>
          <a:lstStyle/>
          <a:p>
            <a:pPr algn="ctr"/>
            <a:r>
              <a:rPr lang="en-US" sz="1200" dirty="0">
                <a:solidFill>
                  <a:schemeClr val="bg1"/>
                </a:solidFill>
              </a:rPr>
              <a:t>Mgmt</a:t>
            </a:r>
          </a:p>
        </p:txBody>
      </p:sp>
      <p:pic>
        <p:nvPicPr>
          <p:cNvPr id="56" name="Picture 55" descr="symbol_0000s_0002_Vector-Smart-Object.png"/>
          <p:cNvPicPr>
            <a:picLocks noChangeAspect="1"/>
          </p:cNvPicPr>
          <p:nvPr/>
        </p:nvPicPr>
        <p:blipFill rotWithShape="1">
          <a:blip r:embed="rId6" cstate="print">
            <a:extLst>
              <a:ext uri="{28A0092B-C50C-407E-A947-70E740481C1C}">
                <a14:useLocalDpi xmlns:a14="http://schemas.microsoft.com/office/drawing/2010/main" val="0"/>
              </a:ext>
            </a:extLst>
          </a:blip>
          <a:srcRect l="13958" t="12127" r="14438" b="14008"/>
          <a:stretch/>
        </p:blipFill>
        <p:spPr>
          <a:xfrm>
            <a:off x="3465979" y="4163914"/>
            <a:ext cx="281421" cy="290307"/>
          </a:xfrm>
          <a:prstGeom prst="rect">
            <a:avLst/>
          </a:prstGeom>
        </p:spPr>
      </p:pic>
      <p:grpSp>
        <p:nvGrpSpPr>
          <p:cNvPr id="57" name="Group 56"/>
          <p:cNvGrpSpPr/>
          <p:nvPr/>
        </p:nvGrpSpPr>
        <p:grpSpPr>
          <a:xfrm>
            <a:off x="7690590" y="3556882"/>
            <a:ext cx="397932" cy="336652"/>
            <a:chOff x="2311401" y="2913622"/>
            <a:chExt cx="397932" cy="336652"/>
          </a:xfrm>
        </p:grpSpPr>
        <p:sp>
          <p:nvSpPr>
            <p:cNvPr id="58" name="Rounded Rectangle 57"/>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59" name="TextBox 58"/>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60" name="Group 59"/>
          <p:cNvGrpSpPr/>
          <p:nvPr/>
        </p:nvGrpSpPr>
        <p:grpSpPr>
          <a:xfrm>
            <a:off x="8071590" y="3556882"/>
            <a:ext cx="397932" cy="336652"/>
            <a:chOff x="2311401" y="2913622"/>
            <a:chExt cx="397932" cy="336652"/>
          </a:xfrm>
        </p:grpSpPr>
        <p:sp>
          <p:nvSpPr>
            <p:cNvPr id="61" name="Rounded Rectangle 60"/>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62" name="TextBox 61"/>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63" name="Group 62"/>
          <p:cNvGrpSpPr/>
          <p:nvPr/>
        </p:nvGrpSpPr>
        <p:grpSpPr>
          <a:xfrm>
            <a:off x="7690590" y="3169532"/>
            <a:ext cx="397932" cy="336652"/>
            <a:chOff x="2311401" y="2913622"/>
            <a:chExt cx="397932" cy="336652"/>
          </a:xfrm>
        </p:grpSpPr>
        <p:sp>
          <p:nvSpPr>
            <p:cNvPr id="64" name="Rounded Rectangle 63"/>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65" name="TextBox 64"/>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66" name="Group 65"/>
          <p:cNvGrpSpPr/>
          <p:nvPr/>
        </p:nvGrpSpPr>
        <p:grpSpPr>
          <a:xfrm>
            <a:off x="8055714" y="3169532"/>
            <a:ext cx="425450" cy="336652"/>
            <a:chOff x="2295525" y="2913622"/>
            <a:chExt cx="425450" cy="336652"/>
          </a:xfrm>
        </p:grpSpPr>
        <p:sp>
          <p:nvSpPr>
            <p:cNvPr id="67" name="Rounded Rectangle 66"/>
            <p:cNvSpPr>
              <a:spLocks/>
            </p:cNvSpPr>
            <p:nvPr/>
          </p:nvSpPr>
          <p:spPr>
            <a:xfrm>
              <a:off x="2341433" y="2913622"/>
              <a:ext cx="334034" cy="336652"/>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68" name="TextBox 67"/>
            <p:cNvSpPr txBox="1"/>
            <p:nvPr/>
          </p:nvSpPr>
          <p:spPr>
            <a:xfrm>
              <a:off x="2295525" y="2948806"/>
              <a:ext cx="425450" cy="261610"/>
            </a:xfrm>
            <a:prstGeom prst="rect">
              <a:avLst/>
            </a:prstGeom>
            <a:noFill/>
          </p:spPr>
          <p:txBody>
            <a:bodyPr wrap="square" rtlCol="0">
              <a:spAutoFit/>
            </a:bodyPr>
            <a:lstStyle/>
            <a:p>
              <a:pPr algn="ctr"/>
              <a:r>
                <a:rPr lang="en-US" sz="1100" dirty="0">
                  <a:solidFill>
                    <a:schemeClr val="bg1"/>
                  </a:solidFill>
                </a:rPr>
                <a:t>VRA</a:t>
              </a:r>
              <a:endParaRPr lang="en-US" sz="900" dirty="0">
                <a:solidFill>
                  <a:schemeClr val="bg1"/>
                </a:solidFill>
              </a:endParaRPr>
            </a:p>
          </p:txBody>
        </p:sp>
      </p:grpSp>
      <p:grpSp>
        <p:nvGrpSpPr>
          <p:cNvPr id="69" name="Group 68"/>
          <p:cNvGrpSpPr/>
          <p:nvPr/>
        </p:nvGrpSpPr>
        <p:grpSpPr>
          <a:xfrm>
            <a:off x="8662140" y="3556882"/>
            <a:ext cx="397932" cy="336652"/>
            <a:chOff x="2311401" y="2913622"/>
            <a:chExt cx="397932" cy="336652"/>
          </a:xfrm>
        </p:grpSpPr>
        <p:sp>
          <p:nvSpPr>
            <p:cNvPr id="70" name="Rounded Rectangle 69"/>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71" name="TextBox 70"/>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72" name="Group 71"/>
          <p:cNvGrpSpPr/>
          <p:nvPr/>
        </p:nvGrpSpPr>
        <p:grpSpPr>
          <a:xfrm>
            <a:off x="9043140" y="3556882"/>
            <a:ext cx="397932" cy="336652"/>
            <a:chOff x="2311401" y="2913622"/>
            <a:chExt cx="397932" cy="336652"/>
          </a:xfrm>
        </p:grpSpPr>
        <p:sp>
          <p:nvSpPr>
            <p:cNvPr id="73" name="Rounded Rectangle 72"/>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74" name="TextBox 73"/>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75" name="Group 74"/>
          <p:cNvGrpSpPr/>
          <p:nvPr/>
        </p:nvGrpSpPr>
        <p:grpSpPr>
          <a:xfrm>
            <a:off x="8662140" y="3169532"/>
            <a:ext cx="397932" cy="336652"/>
            <a:chOff x="2311401" y="2913622"/>
            <a:chExt cx="397932" cy="336652"/>
          </a:xfrm>
        </p:grpSpPr>
        <p:sp>
          <p:nvSpPr>
            <p:cNvPr id="76" name="Rounded Rectangle 75"/>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77" name="TextBox 76"/>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78" name="Group 77"/>
          <p:cNvGrpSpPr/>
          <p:nvPr/>
        </p:nvGrpSpPr>
        <p:grpSpPr>
          <a:xfrm>
            <a:off x="9027264" y="3169532"/>
            <a:ext cx="425450" cy="336652"/>
            <a:chOff x="2295525" y="2913622"/>
            <a:chExt cx="425450" cy="336652"/>
          </a:xfrm>
        </p:grpSpPr>
        <p:sp>
          <p:nvSpPr>
            <p:cNvPr id="79" name="Rounded Rectangle 78"/>
            <p:cNvSpPr>
              <a:spLocks/>
            </p:cNvSpPr>
            <p:nvPr/>
          </p:nvSpPr>
          <p:spPr>
            <a:xfrm>
              <a:off x="2341433" y="2913622"/>
              <a:ext cx="334034" cy="336652"/>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80" name="TextBox 79"/>
            <p:cNvSpPr txBox="1"/>
            <p:nvPr/>
          </p:nvSpPr>
          <p:spPr>
            <a:xfrm>
              <a:off x="2295525" y="2948806"/>
              <a:ext cx="425450" cy="261610"/>
            </a:xfrm>
            <a:prstGeom prst="rect">
              <a:avLst/>
            </a:prstGeom>
            <a:noFill/>
          </p:spPr>
          <p:txBody>
            <a:bodyPr wrap="square" rtlCol="0">
              <a:spAutoFit/>
            </a:bodyPr>
            <a:lstStyle/>
            <a:p>
              <a:pPr algn="ctr"/>
              <a:r>
                <a:rPr lang="en-US" sz="1100" dirty="0">
                  <a:solidFill>
                    <a:schemeClr val="bg1"/>
                  </a:solidFill>
                </a:rPr>
                <a:t>VRA</a:t>
              </a:r>
              <a:endParaRPr lang="en-US" sz="900" dirty="0">
                <a:solidFill>
                  <a:schemeClr val="bg1"/>
                </a:solidFill>
              </a:endParaRPr>
            </a:p>
          </p:txBody>
        </p:sp>
      </p:grpSp>
      <p:grpSp>
        <p:nvGrpSpPr>
          <p:cNvPr id="82" name="Group 81"/>
          <p:cNvGrpSpPr/>
          <p:nvPr/>
        </p:nvGrpSpPr>
        <p:grpSpPr>
          <a:xfrm>
            <a:off x="7716166" y="4550248"/>
            <a:ext cx="1796873" cy="438573"/>
            <a:chOff x="2336976" y="4026918"/>
            <a:chExt cx="2593320" cy="632965"/>
          </a:xfrm>
        </p:grpSpPr>
        <p:pic>
          <p:nvPicPr>
            <p:cNvPr id="83" name="Picture 82"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976" y="4026918"/>
              <a:ext cx="732907" cy="632965"/>
            </a:xfrm>
            <a:prstGeom prst="rect">
              <a:avLst/>
            </a:prstGeom>
          </p:spPr>
        </p:pic>
        <p:pic>
          <p:nvPicPr>
            <p:cNvPr id="84" name="Picture 83"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7182" y="4026918"/>
              <a:ext cx="732906" cy="632965"/>
            </a:xfrm>
            <a:prstGeom prst="rect">
              <a:avLst/>
            </a:prstGeom>
          </p:spPr>
        </p:pic>
        <p:pic>
          <p:nvPicPr>
            <p:cNvPr id="85" name="Picture 84"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388" y="4026918"/>
              <a:ext cx="732908" cy="632965"/>
            </a:xfrm>
            <a:prstGeom prst="rect">
              <a:avLst/>
            </a:prstGeom>
          </p:spPr>
        </p:pic>
      </p:grpSp>
      <p:pic>
        <p:nvPicPr>
          <p:cNvPr id="44" name="Picture 43" descr="symbol_0000s_00013_Vector-Smart-Objec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18750" y="4725066"/>
            <a:ext cx="389311" cy="389311"/>
          </a:xfrm>
          <a:prstGeom prst="rect">
            <a:avLst/>
          </a:prstGeom>
        </p:spPr>
      </p:pic>
      <p:pic>
        <p:nvPicPr>
          <p:cNvPr id="45" name="Picture 44" descr="symbol_0000s_00011_Vector-Smart-Objec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47400" y="4725066"/>
            <a:ext cx="389311" cy="389311"/>
          </a:xfrm>
          <a:prstGeom prst="rect">
            <a:avLst/>
          </a:prstGeom>
        </p:spPr>
      </p:pic>
      <p:pic>
        <p:nvPicPr>
          <p:cNvPr id="46" name="Picture 45" descr="symbol_0000s_00012_Vector-Smart-Objec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24734" y="4725066"/>
            <a:ext cx="389311" cy="389311"/>
          </a:xfrm>
          <a:prstGeom prst="rect">
            <a:avLst/>
          </a:prstGeom>
        </p:spPr>
      </p:pic>
      <p:pic>
        <p:nvPicPr>
          <p:cNvPr id="86" name="Picture 85" descr="symbol_0000s_00013_Vector-Smart-Objec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25178" y="4725066"/>
            <a:ext cx="389311" cy="389311"/>
          </a:xfrm>
          <a:prstGeom prst="rect">
            <a:avLst/>
          </a:prstGeom>
        </p:spPr>
      </p:pic>
      <p:pic>
        <p:nvPicPr>
          <p:cNvPr id="87" name="Picture 86" descr="symbol_0000s_00011_Vector-Smart-Objec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53828" y="4725066"/>
            <a:ext cx="389311" cy="389311"/>
          </a:xfrm>
          <a:prstGeom prst="rect">
            <a:avLst/>
          </a:prstGeom>
        </p:spPr>
      </p:pic>
      <p:pic>
        <p:nvPicPr>
          <p:cNvPr id="88" name="Picture 87" descr="symbol_0000s_00012_Vector-Smart-Objec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1162" y="4725066"/>
            <a:ext cx="389311" cy="389311"/>
          </a:xfrm>
          <a:prstGeom prst="rect">
            <a:avLst/>
          </a:prstGeom>
        </p:spPr>
      </p:pic>
      <p:grpSp>
        <p:nvGrpSpPr>
          <p:cNvPr id="89" name="Group 88"/>
          <p:cNvGrpSpPr/>
          <p:nvPr/>
        </p:nvGrpSpPr>
        <p:grpSpPr>
          <a:xfrm>
            <a:off x="8034980" y="2038236"/>
            <a:ext cx="413999" cy="413999"/>
            <a:chOff x="7571693" y="1984751"/>
            <a:chExt cx="342148" cy="342148"/>
          </a:xfrm>
        </p:grpSpPr>
        <p:sp>
          <p:nvSpPr>
            <p:cNvPr id="90" name="Oval 89"/>
            <p:cNvSpPr/>
            <p:nvPr/>
          </p:nvSpPr>
          <p:spPr>
            <a:xfrm>
              <a:off x="7571693" y="1984751"/>
              <a:ext cx="342148" cy="342148"/>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91" name="Picture 90"/>
            <p:cNvPicPr>
              <a:picLocks noChangeAspect="1"/>
            </p:cNvPicPr>
            <p:nvPr/>
          </p:nvPicPr>
          <p:blipFill>
            <a:blip r:embed="rId5"/>
            <a:stretch>
              <a:fillRect/>
            </a:stretch>
          </p:blipFill>
          <p:spPr>
            <a:xfrm>
              <a:off x="7683126" y="2055997"/>
              <a:ext cx="121399" cy="206009"/>
            </a:xfrm>
            <a:prstGeom prst="rect">
              <a:avLst/>
            </a:prstGeom>
          </p:spPr>
        </p:pic>
      </p:grpSp>
      <p:pic>
        <p:nvPicPr>
          <p:cNvPr id="92" name="Picture 91" descr="symbol_0000s_0002_Vector-Smart-Object.png"/>
          <p:cNvPicPr>
            <a:picLocks noChangeAspect="1"/>
          </p:cNvPicPr>
          <p:nvPr/>
        </p:nvPicPr>
        <p:blipFill rotWithShape="1">
          <a:blip r:embed="rId6" cstate="print">
            <a:extLst>
              <a:ext uri="{28A0092B-C50C-407E-A947-70E740481C1C}">
                <a14:useLocalDpi xmlns:a14="http://schemas.microsoft.com/office/drawing/2010/main" val="0"/>
              </a:ext>
            </a:extLst>
          </a:blip>
          <a:srcRect l="13958" t="12127" r="14438" b="14008"/>
          <a:stretch/>
        </p:blipFill>
        <p:spPr>
          <a:xfrm>
            <a:off x="4450229" y="4163914"/>
            <a:ext cx="281421" cy="290307"/>
          </a:xfrm>
          <a:prstGeom prst="rect">
            <a:avLst/>
          </a:prstGeom>
        </p:spPr>
      </p:pic>
      <p:pic>
        <p:nvPicPr>
          <p:cNvPr id="93" name="Picture 92"/>
          <p:cNvPicPr>
            <a:picLocks noChangeAspect="1"/>
          </p:cNvPicPr>
          <p:nvPr/>
        </p:nvPicPr>
        <p:blipFill>
          <a:blip r:embed="rId10"/>
          <a:stretch>
            <a:fillRect/>
          </a:stretch>
        </p:blipFill>
        <p:spPr>
          <a:xfrm>
            <a:off x="5477691" y="2548315"/>
            <a:ext cx="1344512" cy="763336"/>
          </a:xfrm>
          <a:prstGeom prst="rect">
            <a:avLst/>
          </a:prstGeom>
        </p:spPr>
      </p:pic>
      <p:sp>
        <p:nvSpPr>
          <p:cNvPr id="94" name="TextBox 93"/>
          <p:cNvSpPr txBox="1"/>
          <p:nvPr/>
        </p:nvSpPr>
        <p:spPr>
          <a:xfrm>
            <a:off x="5390523" y="2928152"/>
            <a:ext cx="1518849"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alibri"/>
                <a:cs typeface="Calibri"/>
              </a:rPr>
              <a:t>WAN</a:t>
            </a:r>
          </a:p>
        </p:txBody>
      </p:sp>
      <p:cxnSp>
        <p:nvCxnSpPr>
          <p:cNvPr id="95" name="Straight Connector 94"/>
          <p:cNvCxnSpPr/>
          <p:nvPr/>
        </p:nvCxnSpPr>
        <p:spPr>
          <a:xfrm>
            <a:off x="4987007" y="3662661"/>
            <a:ext cx="2360686" cy="0"/>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96" name="Rounded Rectangle 95"/>
          <p:cNvSpPr>
            <a:spLocks/>
          </p:cNvSpPr>
          <p:nvPr/>
        </p:nvSpPr>
        <p:spPr>
          <a:xfrm>
            <a:off x="5402375" y="3454937"/>
            <a:ext cx="1529950" cy="412927"/>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97" name="TextBox 96"/>
          <p:cNvSpPr txBox="1"/>
          <p:nvPr/>
        </p:nvSpPr>
        <p:spPr>
          <a:xfrm>
            <a:off x="5407926" y="3521872"/>
            <a:ext cx="1518849" cy="276999"/>
          </a:xfrm>
          <a:prstGeom prst="rect">
            <a:avLst/>
          </a:prstGeom>
          <a:noFill/>
        </p:spPr>
        <p:txBody>
          <a:bodyPr wrap="square" rtlCol="0">
            <a:spAutoFit/>
          </a:bodyPr>
          <a:lstStyle/>
          <a:p>
            <a:pPr algn="ctr"/>
            <a:r>
              <a:rPr lang="en-US" sz="1200" dirty="0">
                <a:solidFill>
                  <a:schemeClr val="bg1"/>
                </a:solidFill>
              </a:rPr>
              <a:t>VM-Level Replication</a:t>
            </a:r>
          </a:p>
        </p:txBody>
      </p:sp>
      <p:grpSp>
        <p:nvGrpSpPr>
          <p:cNvPr id="98" name="Group 97"/>
          <p:cNvGrpSpPr/>
          <p:nvPr/>
        </p:nvGrpSpPr>
        <p:grpSpPr>
          <a:xfrm>
            <a:off x="3512295" y="2656929"/>
            <a:ext cx="980017" cy="342222"/>
            <a:chOff x="3182411" y="2556936"/>
            <a:chExt cx="980017" cy="342222"/>
          </a:xfrm>
        </p:grpSpPr>
        <p:sp>
          <p:nvSpPr>
            <p:cNvPr id="99" name="Rounded Rectangle 98"/>
            <p:cNvSpPr>
              <a:spLocks/>
            </p:cNvSpPr>
            <p:nvPr/>
          </p:nvSpPr>
          <p:spPr>
            <a:xfrm>
              <a:off x="3452638" y="2556936"/>
              <a:ext cx="709789" cy="342222"/>
            </a:xfrm>
            <a:prstGeom prst="roundRect">
              <a:avLst>
                <a:gd name="adj" fmla="val 14849"/>
              </a:avLst>
            </a:prstGeom>
            <a:solidFill>
              <a:srgbClr val="A30D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cxnSp>
          <p:nvCxnSpPr>
            <p:cNvPr id="100" name="Straight Connector 99"/>
            <p:cNvCxnSpPr/>
            <p:nvPr/>
          </p:nvCxnSpPr>
          <p:spPr>
            <a:xfrm>
              <a:off x="3182411" y="2724468"/>
              <a:ext cx="497417" cy="0"/>
            </a:xfrm>
            <a:prstGeom prst="line">
              <a:avLst/>
            </a:prstGeom>
            <a:ln w="57150" cmpd="sng">
              <a:solidFill>
                <a:schemeClr val="accent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457578" y="2574568"/>
              <a:ext cx="704850" cy="276999"/>
            </a:xfrm>
            <a:prstGeom prst="rect">
              <a:avLst/>
            </a:prstGeom>
            <a:noFill/>
          </p:spPr>
          <p:txBody>
            <a:bodyPr wrap="square" rtlCol="0">
              <a:spAutoFit/>
            </a:bodyPr>
            <a:lstStyle/>
            <a:p>
              <a:pPr algn="ctr"/>
              <a:r>
                <a:rPr lang="en-US" sz="1200" dirty="0">
                  <a:solidFill>
                    <a:schemeClr val="bg1"/>
                  </a:solidFill>
                </a:rPr>
                <a:t>ZVM</a:t>
              </a:r>
            </a:p>
          </p:txBody>
        </p:sp>
      </p:grpSp>
      <p:grpSp>
        <p:nvGrpSpPr>
          <p:cNvPr id="102" name="Group 101"/>
          <p:cNvGrpSpPr/>
          <p:nvPr/>
        </p:nvGrpSpPr>
        <p:grpSpPr>
          <a:xfrm>
            <a:off x="8425073" y="2656929"/>
            <a:ext cx="973667" cy="342222"/>
            <a:chOff x="8095189" y="2556936"/>
            <a:chExt cx="973667" cy="342222"/>
          </a:xfrm>
        </p:grpSpPr>
        <p:sp>
          <p:nvSpPr>
            <p:cNvPr id="103" name="Rounded Rectangle 102"/>
            <p:cNvSpPr>
              <a:spLocks/>
            </p:cNvSpPr>
            <p:nvPr/>
          </p:nvSpPr>
          <p:spPr>
            <a:xfrm>
              <a:off x="8359066" y="2556936"/>
              <a:ext cx="709789" cy="342222"/>
            </a:xfrm>
            <a:prstGeom prst="roundRect">
              <a:avLst>
                <a:gd name="adj" fmla="val 14849"/>
              </a:avLst>
            </a:prstGeom>
            <a:solidFill>
              <a:srgbClr val="A30D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cxnSp>
          <p:nvCxnSpPr>
            <p:cNvPr id="104" name="Straight Connector 103"/>
            <p:cNvCxnSpPr/>
            <p:nvPr/>
          </p:nvCxnSpPr>
          <p:spPr>
            <a:xfrm>
              <a:off x="8095189" y="2724468"/>
              <a:ext cx="497417" cy="0"/>
            </a:xfrm>
            <a:prstGeom prst="line">
              <a:avLst/>
            </a:prstGeom>
            <a:ln w="57150" cmpd="sng">
              <a:solidFill>
                <a:schemeClr val="accent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8364006" y="2574568"/>
              <a:ext cx="704850" cy="276999"/>
            </a:xfrm>
            <a:prstGeom prst="rect">
              <a:avLst/>
            </a:prstGeom>
            <a:noFill/>
          </p:spPr>
          <p:txBody>
            <a:bodyPr wrap="square" rtlCol="0">
              <a:spAutoFit/>
            </a:bodyPr>
            <a:lstStyle/>
            <a:p>
              <a:pPr algn="ctr"/>
              <a:r>
                <a:rPr lang="en-US" sz="1200" dirty="0">
                  <a:solidFill>
                    <a:schemeClr val="bg1"/>
                  </a:solidFill>
                </a:rPr>
                <a:t>ZVM</a:t>
              </a:r>
            </a:p>
          </p:txBody>
        </p:sp>
      </p:grpSp>
      <p:cxnSp>
        <p:nvCxnSpPr>
          <p:cNvPr id="106" name="Elbow Connector 105"/>
          <p:cNvCxnSpPr>
            <a:stCxn id="108" idx="1"/>
            <a:endCxn id="14" idx="1"/>
          </p:cNvCxnSpPr>
          <p:nvPr/>
        </p:nvCxnSpPr>
        <p:spPr>
          <a:xfrm rot="10800000" flipH="1">
            <a:off x="2263722" y="4168882"/>
            <a:ext cx="524652" cy="1650182"/>
          </a:xfrm>
          <a:prstGeom prst="bentConnector3">
            <a:avLst>
              <a:gd name="adj1" fmla="val -43572"/>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2255703" y="5500672"/>
            <a:ext cx="3464312" cy="636784"/>
            <a:chOff x="1229477" y="4083895"/>
            <a:chExt cx="3190711" cy="636784"/>
          </a:xfrm>
        </p:grpSpPr>
        <p:sp>
          <p:nvSpPr>
            <p:cNvPr id="108" name="Rectangular Callout 107"/>
            <p:cNvSpPr/>
            <p:nvPr/>
          </p:nvSpPr>
          <p:spPr bwMode="auto">
            <a:xfrm>
              <a:off x="1236863" y="4083895"/>
              <a:ext cx="3183325"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1500" dirty="0">
                  <a:solidFill>
                    <a:srgbClr val="40393B"/>
                  </a:solidFill>
                  <a:cs typeface="Arial" pitchFamily="34" charset="0"/>
                </a:rPr>
                <a:t>Continuous replication</a:t>
              </a:r>
              <a:br>
                <a:rPr lang="en-US" sz="1500" dirty="0">
                  <a:solidFill>
                    <a:srgbClr val="949494"/>
                  </a:solidFill>
                  <a:cs typeface="Arial" pitchFamily="34" charset="0"/>
                </a:rPr>
              </a:br>
              <a:r>
                <a:rPr lang="en-US" sz="1500" b="1" dirty="0">
                  <a:solidFill>
                    <a:srgbClr val="C00000"/>
                  </a:solidFill>
                  <a:latin typeface="Calibri Light"/>
                  <a:cs typeface="Calibri Light"/>
                </a:rPr>
                <a:t>RPO = Seconds</a:t>
              </a:r>
            </a:p>
            <a:p>
              <a:pPr>
                <a:defRPr/>
              </a:pPr>
              <a:r>
                <a:rPr lang="en-US" sz="1500" dirty="0">
                  <a:solidFill>
                    <a:srgbClr val="40393B"/>
                  </a:solidFill>
                  <a:cs typeface="Arial" pitchFamily="34" charset="0"/>
                </a:rPr>
                <a:t>No snapshots = no impact</a:t>
              </a:r>
            </a:p>
          </p:txBody>
        </p:sp>
        <p:cxnSp>
          <p:nvCxnSpPr>
            <p:cNvPr id="109" name="Straight Connector 108"/>
            <p:cNvCxnSpPr/>
            <p:nvPr/>
          </p:nvCxnSpPr>
          <p:spPr>
            <a:xfrm>
              <a:off x="1229477" y="4187646"/>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10" name="Elbow Connector 109"/>
          <p:cNvCxnSpPr>
            <a:stCxn id="112" idx="1"/>
            <a:endCxn id="17" idx="1"/>
          </p:cNvCxnSpPr>
          <p:nvPr/>
        </p:nvCxnSpPr>
        <p:spPr>
          <a:xfrm rot="10800000" flipH="1" flipV="1">
            <a:off x="2290496" y="1481813"/>
            <a:ext cx="493666" cy="2234707"/>
          </a:xfrm>
          <a:prstGeom prst="bentConnector3">
            <a:avLst>
              <a:gd name="adj1" fmla="val -46307"/>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11" name="Group 110"/>
          <p:cNvGrpSpPr/>
          <p:nvPr/>
        </p:nvGrpSpPr>
        <p:grpSpPr>
          <a:xfrm>
            <a:off x="2282368" y="1163422"/>
            <a:ext cx="4038743" cy="636784"/>
            <a:chOff x="1229477" y="4083895"/>
            <a:chExt cx="3669501" cy="636784"/>
          </a:xfrm>
        </p:grpSpPr>
        <p:sp>
          <p:nvSpPr>
            <p:cNvPr id="112" name="Rectangular Callout 111"/>
            <p:cNvSpPr/>
            <p:nvPr/>
          </p:nvSpPr>
          <p:spPr bwMode="auto">
            <a:xfrm>
              <a:off x="1236862" y="4083895"/>
              <a:ext cx="3662116"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1500" dirty="0">
                  <a:solidFill>
                    <a:schemeClr val="tx1">
                      <a:lumMod val="90000"/>
                      <a:lumOff val="10000"/>
                    </a:schemeClr>
                  </a:solidFill>
                  <a:cs typeface="Arial" pitchFamily="34" charset="0"/>
                </a:rPr>
                <a:t>Software only</a:t>
              </a:r>
              <a:br>
                <a:rPr lang="en-US" sz="1500" dirty="0">
                  <a:solidFill>
                    <a:schemeClr val="tx1">
                      <a:lumMod val="90000"/>
                      <a:lumOff val="10000"/>
                    </a:schemeClr>
                  </a:solidFill>
                  <a:cs typeface="Arial" pitchFamily="34" charset="0"/>
                </a:rPr>
              </a:br>
              <a:r>
                <a:rPr lang="en-US" sz="1500" b="1" dirty="0">
                  <a:solidFill>
                    <a:srgbClr val="C00000"/>
                  </a:solidFill>
                  <a:latin typeface="Calibri Light"/>
                  <a:cs typeface="Calibri Light"/>
                </a:rPr>
                <a:t>Install in Minutes</a:t>
              </a:r>
              <a:br>
                <a:rPr lang="en-US" sz="1500" b="1" dirty="0">
                  <a:solidFill>
                    <a:srgbClr val="C00000"/>
                  </a:solidFill>
                  <a:latin typeface="Calibri Light"/>
                  <a:cs typeface="Calibri Light"/>
                </a:rPr>
              </a:br>
              <a:r>
                <a:rPr lang="en-US" sz="1500" dirty="0">
                  <a:solidFill>
                    <a:schemeClr val="tx1">
                      <a:lumMod val="90000"/>
                      <a:lumOff val="10000"/>
                    </a:schemeClr>
                  </a:solidFill>
                  <a:cs typeface="Arial" pitchFamily="34" charset="0"/>
                </a:rPr>
                <a:t>No downtime</a:t>
              </a:r>
              <a:endParaRPr lang="en-US" sz="1500" dirty="0">
                <a:solidFill>
                  <a:srgbClr val="949494"/>
                </a:solidFill>
                <a:cs typeface="Arial" pitchFamily="34" charset="0"/>
              </a:endParaRPr>
            </a:p>
          </p:txBody>
        </p:sp>
        <p:cxnSp>
          <p:nvCxnSpPr>
            <p:cNvPr id="113" name="Straight Connector 112"/>
            <p:cNvCxnSpPr/>
            <p:nvPr/>
          </p:nvCxnSpPr>
          <p:spPr>
            <a:xfrm>
              <a:off x="1229477" y="4187646"/>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14" name="Elbow Connector 113"/>
          <p:cNvCxnSpPr>
            <a:stCxn id="6" idx="3"/>
            <a:endCxn id="80" idx="3"/>
          </p:cNvCxnSpPr>
          <p:nvPr/>
        </p:nvCxnSpPr>
        <p:spPr>
          <a:xfrm flipH="1">
            <a:off x="9452714" y="1477917"/>
            <a:ext cx="607794" cy="1857604"/>
          </a:xfrm>
          <a:prstGeom prst="bentConnector3">
            <a:avLst>
              <a:gd name="adj1" fmla="val -37611"/>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115" name="Elbow Connector 114"/>
          <p:cNvCxnSpPr>
            <a:stCxn id="117" idx="3"/>
          </p:cNvCxnSpPr>
          <p:nvPr/>
        </p:nvCxnSpPr>
        <p:spPr>
          <a:xfrm flipH="1" flipV="1">
            <a:off x="9720473" y="4725066"/>
            <a:ext cx="372621" cy="1044986"/>
          </a:xfrm>
          <a:prstGeom prst="bentConnector4">
            <a:avLst>
              <a:gd name="adj1" fmla="val -61349"/>
              <a:gd name="adj2" fmla="val 99871"/>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16" name="Group 115"/>
          <p:cNvGrpSpPr/>
          <p:nvPr/>
        </p:nvGrpSpPr>
        <p:grpSpPr>
          <a:xfrm>
            <a:off x="6321111" y="5451660"/>
            <a:ext cx="3782783" cy="636784"/>
            <a:chOff x="4219469" y="4087917"/>
            <a:chExt cx="3782783" cy="636784"/>
          </a:xfrm>
        </p:grpSpPr>
        <p:sp>
          <p:nvSpPr>
            <p:cNvPr id="117" name="Rectangular Callout 116"/>
            <p:cNvSpPr/>
            <p:nvPr/>
          </p:nvSpPr>
          <p:spPr bwMode="auto">
            <a:xfrm>
              <a:off x="4219469" y="4087917"/>
              <a:ext cx="3771983"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500" dirty="0">
                  <a:solidFill>
                    <a:srgbClr val="40393B"/>
                  </a:solidFill>
                  <a:cs typeface="Arial" pitchFamily="34" charset="0"/>
                </a:rPr>
                <a:t>Save cost &amp; replicate from</a:t>
              </a:r>
              <a:r>
                <a:rPr lang="en-US" sz="1500" dirty="0">
                  <a:solidFill>
                    <a:srgbClr val="949494"/>
                  </a:solidFill>
                  <a:cs typeface="Arial" pitchFamily="34" charset="0"/>
                </a:rPr>
                <a:t> </a:t>
              </a:r>
            </a:p>
            <a:p>
              <a:pPr algn="r">
                <a:defRPr/>
              </a:pPr>
              <a:r>
                <a:rPr lang="en-US" sz="1500" b="1" dirty="0">
                  <a:solidFill>
                    <a:srgbClr val="C00000"/>
                  </a:solidFill>
                  <a:latin typeface="Calibri Light"/>
                  <a:cs typeface="Calibri Light"/>
                </a:rPr>
                <a:t>Anything to Anything</a:t>
              </a:r>
            </a:p>
            <a:p>
              <a:pPr algn="r">
                <a:defRPr/>
              </a:pPr>
              <a:r>
                <a:rPr lang="en-US" sz="1500" dirty="0">
                  <a:solidFill>
                    <a:srgbClr val="40393B"/>
                  </a:solidFill>
                  <a:cs typeface="Arial" pitchFamily="34" charset="0"/>
                </a:rPr>
                <a:t>Remove complexity, re-use HW</a:t>
              </a:r>
            </a:p>
          </p:txBody>
        </p:sp>
        <p:cxnSp>
          <p:nvCxnSpPr>
            <p:cNvPr id="118" name="Straight Connector 117"/>
            <p:cNvCxnSpPr/>
            <p:nvPr/>
          </p:nvCxnSpPr>
          <p:spPr>
            <a:xfrm>
              <a:off x="8002252" y="4159832"/>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21" name="Group 120"/>
          <p:cNvGrpSpPr/>
          <p:nvPr/>
        </p:nvGrpSpPr>
        <p:grpSpPr>
          <a:xfrm>
            <a:off x="7570301" y="2043962"/>
            <a:ext cx="413999" cy="413999"/>
            <a:chOff x="7341033" y="1948826"/>
            <a:chExt cx="413999" cy="413999"/>
          </a:xfrm>
        </p:grpSpPr>
        <p:sp>
          <p:nvSpPr>
            <p:cNvPr id="122" name="Oval 121"/>
            <p:cNvSpPr/>
            <p:nvPr/>
          </p:nvSpPr>
          <p:spPr>
            <a:xfrm>
              <a:off x="7341033" y="1948826"/>
              <a:ext cx="413999" cy="413999"/>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123" name="Picture 122" descr="symbol_0004s_0006_Vector-Smart-Object.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63037" y="1957070"/>
              <a:ext cx="357293" cy="357293"/>
            </a:xfrm>
            <a:prstGeom prst="rect">
              <a:avLst/>
            </a:prstGeom>
          </p:spPr>
        </p:pic>
      </p:grpSp>
      <p:pic>
        <p:nvPicPr>
          <p:cNvPr id="131" name="Picture 130"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7726157" y="4051673"/>
            <a:ext cx="783187" cy="234418"/>
          </a:xfrm>
          <a:prstGeom prst="rect">
            <a:avLst/>
          </a:prstGeom>
        </p:spPr>
      </p:pic>
      <p:pic>
        <p:nvPicPr>
          <p:cNvPr id="132" name="Picture 131"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8704057" y="4051673"/>
            <a:ext cx="783187" cy="234418"/>
          </a:xfrm>
          <a:prstGeom prst="rect">
            <a:avLst/>
          </a:prstGeom>
        </p:spPr>
      </p:pic>
      <p:grpSp>
        <p:nvGrpSpPr>
          <p:cNvPr id="148" name="Group 147"/>
          <p:cNvGrpSpPr/>
          <p:nvPr/>
        </p:nvGrpSpPr>
        <p:grpSpPr>
          <a:xfrm>
            <a:off x="3349468" y="3188921"/>
            <a:ext cx="509340" cy="272934"/>
            <a:chOff x="2364832" y="3230711"/>
            <a:chExt cx="509340" cy="272934"/>
          </a:xfrm>
        </p:grpSpPr>
        <p:sp>
          <p:nvSpPr>
            <p:cNvPr id="149" name="Chevron 148"/>
            <p:cNvSpPr/>
            <p:nvPr/>
          </p:nvSpPr>
          <p:spPr>
            <a:xfrm>
              <a:off x="2521140" y="3230711"/>
              <a:ext cx="200632" cy="269140"/>
            </a:xfrm>
            <a:prstGeom prst="chevron">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sp>
          <p:nvSpPr>
            <p:cNvPr id="150" name="Chevron 149"/>
            <p:cNvSpPr/>
            <p:nvPr/>
          </p:nvSpPr>
          <p:spPr>
            <a:xfrm>
              <a:off x="2364832" y="3234505"/>
              <a:ext cx="200632" cy="269140"/>
            </a:xfrm>
            <a:prstGeom prst="chevron">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sp>
          <p:nvSpPr>
            <p:cNvPr id="151" name="Chevron 150"/>
            <p:cNvSpPr/>
            <p:nvPr/>
          </p:nvSpPr>
          <p:spPr>
            <a:xfrm>
              <a:off x="2673540" y="3232189"/>
              <a:ext cx="200632" cy="269140"/>
            </a:xfrm>
            <a:prstGeom prst="chevron">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grpSp>
      <p:grpSp>
        <p:nvGrpSpPr>
          <p:cNvPr id="152" name="Group 151"/>
          <p:cNvGrpSpPr/>
          <p:nvPr/>
        </p:nvGrpSpPr>
        <p:grpSpPr>
          <a:xfrm>
            <a:off x="2823605" y="3479314"/>
            <a:ext cx="305058" cy="482119"/>
            <a:chOff x="2695142" y="3589540"/>
            <a:chExt cx="305058" cy="482119"/>
          </a:xfrm>
        </p:grpSpPr>
        <p:sp>
          <p:nvSpPr>
            <p:cNvPr id="153" name="Chevron 152"/>
            <p:cNvSpPr/>
            <p:nvPr/>
          </p:nvSpPr>
          <p:spPr>
            <a:xfrm rot="5400000">
              <a:off x="2744216" y="3540466"/>
              <a:ext cx="205432" cy="303579"/>
            </a:xfrm>
            <a:prstGeom prst="chevron">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sp>
          <p:nvSpPr>
            <p:cNvPr id="154" name="Chevron 153"/>
            <p:cNvSpPr/>
            <p:nvPr/>
          </p:nvSpPr>
          <p:spPr>
            <a:xfrm rot="5400000">
              <a:off x="2745693" y="3683988"/>
              <a:ext cx="205432" cy="303579"/>
            </a:xfrm>
            <a:prstGeom prst="chevron">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sp>
          <p:nvSpPr>
            <p:cNvPr id="155" name="Chevron 154"/>
            <p:cNvSpPr/>
            <p:nvPr/>
          </p:nvSpPr>
          <p:spPr>
            <a:xfrm rot="5400000">
              <a:off x="2745695" y="3817153"/>
              <a:ext cx="205432" cy="303579"/>
            </a:xfrm>
            <a:prstGeom prst="chevron">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grpSp>
      <p:grpSp>
        <p:nvGrpSpPr>
          <p:cNvPr id="156" name="Group 155"/>
          <p:cNvGrpSpPr/>
          <p:nvPr/>
        </p:nvGrpSpPr>
        <p:grpSpPr>
          <a:xfrm>
            <a:off x="8103509" y="3185567"/>
            <a:ext cx="310977" cy="490998"/>
            <a:chOff x="8191675" y="3535072"/>
            <a:chExt cx="310977" cy="490998"/>
          </a:xfrm>
        </p:grpSpPr>
        <p:sp>
          <p:nvSpPr>
            <p:cNvPr id="157" name="Chevron 156"/>
            <p:cNvSpPr/>
            <p:nvPr/>
          </p:nvSpPr>
          <p:spPr>
            <a:xfrm rot="5400000">
              <a:off x="8248147" y="3485998"/>
              <a:ext cx="205432" cy="303579"/>
            </a:xfrm>
            <a:prstGeom prst="chevron">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sp>
          <p:nvSpPr>
            <p:cNvPr id="158" name="Chevron 157"/>
            <p:cNvSpPr/>
            <p:nvPr/>
          </p:nvSpPr>
          <p:spPr>
            <a:xfrm rot="5400000">
              <a:off x="8240749" y="3629520"/>
              <a:ext cx="205432" cy="303579"/>
            </a:xfrm>
            <a:prstGeom prst="chevron">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sp>
          <p:nvSpPr>
            <p:cNvPr id="159" name="Chevron 158"/>
            <p:cNvSpPr/>
            <p:nvPr/>
          </p:nvSpPr>
          <p:spPr>
            <a:xfrm rot="5400000">
              <a:off x="8240749" y="3771564"/>
              <a:ext cx="205432" cy="303579"/>
            </a:xfrm>
            <a:prstGeom prst="chevron">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8278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ipe(right)">
                                      <p:cBhvr>
                                        <p:cTn id="7" dur="500"/>
                                        <p:tgtEl>
                                          <p:spTgt spid="11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0"/>
                                        </p:tgtEl>
                                        <p:attrNameLst>
                                          <p:attrName>style.visibility</p:attrName>
                                        </p:attrNameLst>
                                      </p:cBhvr>
                                      <p:to>
                                        <p:strVal val="visible"/>
                                      </p:to>
                                    </p:set>
                                    <p:animEffect transition="in" filter="wipe(up)">
                                      <p:cBhvr>
                                        <p:cTn id="11" dur="1000"/>
                                        <p:tgtEl>
                                          <p:spTgt spid="110"/>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right)">
                                      <p:cBhvr>
                                        <p:cTn id="15" dur="500"/>
                                        <p:tgtEl>
                                          <p:spTgt spid="98"/>
                                        </p:tgtEl>
                                      </p:cBhvr>
                                    </p:animEffect>
                                  </p:childTnLst>
                                </p:cTn>
                              </p:par>
                              <p:par>
                                <p:cTn id="16" presetID="22" presetClass="entr" presetSubtype="2" fill="hold" nodeType="withEffect">
                                  <p:stCondLst>
                                    <p:cond delay="0"/>
                                  </p:stCondLst>
                                  <p:childTnLst>
                                    <p:set>
                                      <p:cBhvr>
                                        <p:cTn id="17" dur="1" fill="hold">
                                          <p:stCondLst>
                                            <p:cond delay="0"/>
                                          </p:stCondLst>
                                        </p:cTn>
                                        <p:tgtEl>
                                          <p:spTgt spid="102"/>
                                        </p:tgtEl>
                                        <p:attrNameLst>
                                          <p:attrName>style.visibility</p:attrName>
                                        </p:attrNameLst>
                                      </p:cBhvr>
                                      <p:to>
                                        <p:strVal val="visible"/>
                                      </p:to>
                                    </p:set>
                                    <p:animEffect transition="in" filter="wipe(right)">
                                      <p:cBhvr>
                                        <p:cTn id="18" dur="500"/>
                                        <p:tgtEl>
                                          <p:spTgt spid="102"/>
                                        </p:tgtEl>
                                      </p:cBhvr>
                                    </p:animEffect>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8"/>
                                        </p:tgtEl>
                                        <p:attrNameLst>
                                          <p:attrName>style.visibility</p:attrName>
                                        </p:attrNameLst>
                                      </p:cBhvr>
                                      <p:to>
                                        <p:strVal val="visible"/>
                                      </p:to>
                                    </p:set>
                                  </p:childTnLst>
                                </p:cTn>
                              </p:par>
                              <p:par>
                                <p:cTn id="29" presetID="42" presetClass="path" presetSubtype="0" accel="50000" decel="50000" fill="hold" nodeType="withEffect">
                                  <p:stCondLst>
                                    <p:cond delay="0"/>
                                  </p:stCondLst>
                                  <p:childTnLst>
                                    <p:animMotion origin="layout" path="M 0.06406 -0.075 L -2.91667E-6 1.11111E-6 " pathEditMode="relative" rAng="0" ptsTypes="AA">
                                      <p:cBhvr>
                                        <p:cTn id="30" dur="2000" fill="hold"/>
                                        <p:tgtEl>
                                          <p:spTgt spid="24"/>
                                        </p:tgtEl>
                                        <p:attrNameLst>
                                          <p:attrName>ppt_x</p:attrName>
                                          <p:attrName>ppt_y</p:attrName>
                                        </p:attrNameLst>
                                      </p:cBhvr>
                                      <p:rCtr x="-3151" y="3843"/>
                                    </p:animMotion>
                                  </p:childTnLst>
                                </p:cTn>
                              </p:par>
                              <p:par>
                                <p:cTn id="31" presetID="42" presetClass="path" presetSubtype="0" accel="50000" decel="50000" fill="hold" nodeType="withEffect">
                                  <p:stCondLst>
                                    <p:cond delay="0"/>
                                  </p:stCondLst>
                                  <p:childTnLst>
                                    <p:animMotion origin="layout" path="M -0.01589 -0.075 L 1.04167E-6 4.44444E-6 " pathEditMode="relative" rAng="0" ptsTypes="AA">
                                      <p:cBhvr>
                                        <p:cTn id="32" dur="2000" fill="hold"/>
                                        <p:tgtEl>
                                          <p:spTgt spid="36"/>
                                        </p:tgtEl>
                                        <p:attrNameLst>
                                          <p:attrName>ppt_x</p:attrName>
                                          <p:attrName>ppt_y</p:attrName>
                                        </p:attrNameLst>
                                      </p:cBhvr>
                                      <p:rCtr x="794" y="3750"/>
                                    </p:animMotion>
                                  </p:childTnLst>
                                </p:cTn>
                              </p:par>
                              <p:par>
                                <p:cTn id="33" presetID="42" presetClass="path" presetSubtype="0" accel="50000" decel="50000" fill="hold" nodeType="withEffect">
                                  <p:stCondLst>
                                    <p:cond delay="0"/>
                                  </p:stCondLst>
                                  <p:childTnLst>
                                    <p:animMotion origin="layout" path="M 0.06498 -0.075 L 4.79167E-6 5.30175E-17 " pathEditMode="relative" rAng="0" ptsTypes="AA">
                                      <p:cBhvr>
                                        <p:cTn id="34" dur="2000" fill="hold"/>
                                        <p:tgtEl>
                                          <p:spTgt spid="66"/>
                                        </p:tgtEl>
                                        <p:attrNameLst>
                                          <p:attrName>ppt_x</p:attrName>
                                          <p:attrName>ppt_y</p:attrName>
                                        </p:attrNameLst>
                                      </p:cBhvr>
                                      <p:rCtr x="-3242" y="3773"/>
                                    </p:animMotion>
                                  </p:childTnLst>
                                </p:cTn>
                              </p:par>
                              <p:par>
                                <p:cTn id="35" presetID="42" presetClass="path" presetSubtype="0" accel="50000" decel="50000" fill="hold" nodeType="withEffect">
                                  <p:stCondLst>
                                    <p:cond delay="0"/>
                                  </p:stCondLst>
                                  <p:childTnLst>
                                    <p:animMotion origin="layout" path="M -0.0138 -0.075 L 5E-6 5.30175E-17 " pathEditMode="relative" rAng="0" ptsTypes="AA">
                                      <p:cBhvr>
                                        <p:cTn id="36" dur="2000" fill="hold"/>
                                        <p:tgtEl>
                                          <p:spTgt spid="78"/>
                                        </p:tgtEl>
                                        <p:attrNameLst>
                                          <p:attrName>ppt_x</p:attrName>
                                          <p:attrName>ppt_y</p:attrName>
                                        </p:attrNameLst>
                                      </p:cBhvr>
                                      <p:rCtr x="768" y="3773"/>
                                    </p:animMotion>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wipe(up)">
                                      <p:cBhvr>
                                        <p:cTn id="45" dur="1000"/>
                                        <p:tgtEl>
                                          <p:spTgt spid="114"/>
                                        </p:tgtEl>
                                      </p:cBhvr>
                                    </p:animEffect>
                                  </p:childTnLst>
                                </p:cTn>
                              </p:par>
                              <p:par>
                                <p:cTn id="46" presetID="16" presetClass="entr" presetSubtype="37" fill="hold" grpId="0" nodeType="with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barn(outVertical)">
                                      <p:cBhvr>
                                        <p:cTn id="48" dur="500"/>
                                        <p:tgtEl>
                                          <p:spTgt spid="96"/>
                                        </p:tgtEl>
                                      </p:cBhvr>
                                    </p:animEffect>
                                  </p:childTnLst>
                                </p:cTn>
                              </p:par>
                              <p:par>
                                <p:cTn id="49" presetID="16" presetClass="entr" presetSubtype="37" fill="hold" grpId="0" nodeType="with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barn(outVertical)">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2" fill="hold" nodeType="clickEffect">
                                  <p:stCondLst>
                                    <p:cond delay="0"/>
                                  </p:stCondLst>
                                  <p:childTnLst>
                                    <p:set>
                                      <p:cBhvr>
                                        <p:cTn id="55" dur="1" fill="hold">
                                          <p:stCondLst>
                                            <p:cond delay="0"/>
                                          </p:stCondLst>
                                        </p:cTn>
                                        <p:tgtEl>
                                          <p:spTgt spid="107"/>
                                        </p:tgtEl>
                                        <p:attrNameLst>
                                          <p:attrName>style.visibility</p:attrName>
                                        </p:attrNameLst>
                                      </p:cBhvr>
                                      <p:to>
                                        <p:strVal val="visible"/>
                                      </p:to>
                                    </p:set>
                                    <p:animEffect transition="in" filter="wipe(right)">
                                      <p:cBhvr>
                                        <p:cTn id="56" dur="500"/>
                                        <p:tgtEl>
                                          <p:spTgt spid="107"/>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106"/>
                                        </p:tgtEl>
                                        <p:attrNameLst>
                                          <p:attrName>style.visibility</p:attrName>
                                        </p:attrNameLst>
                                      </p:cBhvr>
                                      <p:to>
                                        <p:strVal val="visible"/>
                                      </p:to>
                                    </p:set>
                                    <p:animEffect transition="in" filter="wipe(down)">
                                      <p:cBhvr>
                                        <p:cTn id="60" dur="1000"/>
                                        <p:tgtEl>
                                          <p:spTgt spid="106"/>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152"/>
                                        </p:tgtEl>
                                        <p:attrNameLst>
                                          <p:attrName>style.visibility</p:attrName>
                                        </p:attrNameLst>
                                      </p:cBhvr>
                                      <p:to>
                                        <p:strVal val="visible"/>
                                      </p:to>
                                    </p:set>
                                    <p:animEffect transition="in" filter="fade">
                                      <p:cBhvr>
                                        <p:cTn id="64" dur="500"/>
                                        <p:tgtEl>
                                          <p:spTgt spid="152"/>
                                        </p:tgtEl>
                                      </p:cBhvr>
                                    </p:animEffect>
                                  </p:childTnLst>
                                </p:cTn>
                              </p:par>
                              <p:par>
                                <p:cTn id="65" presetID="42" presetClass="path" presetSubtype="0" repeatCount="indefinite" accel="50000" decel="50000" fill="hold" nodeType="withEffect">
                                  <p:stCondLst>
                                    <p:cond delay="0"/>
                                  </p:stCondLst>
                                  <p:childTnLst>
                                    <p:animMotion origin="layout" path="M -6.25E-7 -1.11111E-6 L -0.00065 0.16019 " pathEditMode="relative" rAng="0" ptsTypes="AA">
                                      <p:cBhvr>
                                        <p:cTn id="66" dur="4000" fill="hold"/>
                                        <p:tgtEl>
                                          <p:spTgt spid="152"/>
                                        </p:tgtEl>
                                        <p:attrNameLst>
                                          <p:attrName>ppt_x</p:attrName>
                                          <p:attrName>ppt_y</p:attrName>
                                        </p:attrNameLst>
                                      </p:cBhvr>
                                      <p:rCtr x="-39" y="8009"/>
                                    </p:animMotion>
                                  </p:childTnLst>
                                </p:cTn>
                              </p:par>
                              <p:par>
                                <p:cTn id="67" presetID="10" presetClass="entr" presetSubtype="0" fill="hold" nodeType="withEffect">
                                  <p:stCondLst>
                                    <p:cond delay="2000"/>
                                  </p:stCondLst>
                                  <p:childTnLst>
                                    <p:set>
                                      <p:cBhvr>
                                        <p:cTn id="68" dur="1" fill="hold">
                                          <p:stCondLst>
                                            <p:cond delay="0"/>
                                          </p:stCondLst>
                                        </p:cTn>
                                        <p:tgtEl>
                                          <p:spTgt spid="148"/>
                                        </p:tgtEl>
                                        <p:attrNameLst>
                                          <p:attrName>style.visibility</p:attrName>
                                        </p:attrNameLst>
                                      </p:cBhvr>
                                      <p:to>
                                        <p:strVal val="visible"/>
                                      </p:to>
                                    </p:set>
                                    <p:animEffect transition="in" filter="fade">
                                      <p:cBhvr>
                                        <p:cTn id="69" dur="500"/>
                                        <p:tgtEl>
                                          <p:spTgt spid="148"/>
                                        </p:tgtEl>
                                      </p:cBhvr>
                                    </p:animEffect>
                                  </p:childTnLst>
                                </p:cTn>
                              </p:par>
                              <p:par>
                                <p:cTn id="70" presetID="44" presetClass="path" presetSubtype="0" repeatCount="indefinite" accel="50000" decel="50000" fill="hold" nodeType="withEffect">
                                  <p:stCondLst>
                                    <p:cond delay="2000"/>
                                  </p:stCondLst>
                                  <p:childTnLst>
                                    <p:animMotion origin="layout" path="M -2.91667E-6 -3.7037E-6 L 0.10039 -0.02731 C 0.1211 -0.03333 0.15261 -0.03541 0.18542 -0.03541 C 0.22292 -0.03541 0.253 -0.03333 0.27383 -0.02731 L 0.37448 -3.7037E-6 " pathEditMode="relative" rAng="0" ptsTypes="AAAAA">
                                      <p:cBhvr>
                                        <p:cTn id="71" dur="4000" fill="hold"/>
                                        <p:tgtEl>
                                          <p:spTgt spid="148"/>
                                        </p:tgtEl>
                                        <p:attrNameLst>
                                          <p:attrName>ppt_x</p:attrName>
                                          <p:attrName>ppt_y</p:attrName>
                                        </p:attrNameLst>
                                      </p:cBhvr>
                                      <p:rCtr x="18724" y="-1782"/>
                                    </p:animMotion>
                                  </p:childTnLst>
                                </p:cTn>
                              </p:par>
                              <p:par>
                                <p:cTn id="72" presetID="10" presetClass="entr" presetSubtype="0" fill="hold" nodeType="withEffect">
                                  <p:stCondLst>
                                    <p:cond delay="5500"/>
                                  </p:stCondLst>
                                  <p:childTnLst>
                                    <p:set>
                                      <p:cBhvr>
                                        <p:cTn id="73" dur="1" fill="hold">
                                          <p:stCondLst>
                                            <p:cond delay="0"/>
                                          </p:stCondLst>
                                        </p:cTn>
                                        <p:tgtEl>
                                          <p:spTgt spid="156"/>
                                        </p:tgtEl>
                                        <p:attrNameLst>
                                          <p:attrName>style.visibility</p:attrName>
                                        </p:attrNameLst>
                                      </p:cBhvr>
                                      <p:to>
                                        <p:strVal val="visible"/>
                                      </p:to>
                                    </p:set>
                                    <p:animEffect transition="in" filter="fade">
                                      <p:cBhvr>
                                        <p:cTn id="74" dur="500"/>
                                        <p:tgtEl>
                                          <p:spTgt spid="156"/>
                                        </p:tgtEl>
                                      </p:cBhvr>
                                    </p:animEffect>
                                  </p:childTnLst>
                                </p:cTn>
                              </p:par>
                              <p:par>
                                <p:cTn id="75" presetID="42" presetClass="path" presetSubtype="0" repeatCount="indefinite" accel="50000" decel="50000" fill="hold" nodeType="withEffect">
                                  <p:stCondLst>
                                    <p:cond delay="5500"/>
                                  </p:stCondLst>
                                  <p:childTnLst>
                                    <p:animMotion origin="layout" path="M -3.75E-6 -1.48148E-6 L -3.75E-6 0.18866 " pathEditMode="relative" rAng="0" ptsTypes="AA">
                                      <p:cBhvr>
                                        <p:cTn id="76" dur="4000" fill="hold"/>
                                        <p:tgtEl>
                                          <p:spTgt spid="156"/>
                                        </p:tgtEl>
                                        <p:attrNameLst>
                                          <p:attrName>ppt_x</p:attrName>
                                          <p:attrName>ppt_y</p:attrName>
                                        </p:attrNameLst>
                                      </p:cBhvr>
                                      <p:rCtr x="0" y="9421"/>
                                    </p:animMotion>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16"/>
                                        </p:tgtEl>
                                        <p:attrNameLst>
                                          <p:attrName>style.visibility</p:attrName>
                                        </p:attrNameLst>
                                      </p:cBhvr>
                                      <p:to>
                                        <p:strVal val="visible"/>
                                      </p:to>
                                    </p:set>
                                    <p:animEffect transition="in" filter="wipe(left)">
                                      <p:cBhvr>
                                        <p:cTn id="81" dur="500"/>
                                        <p:tgtEl>
                                          <p:spTgt spid="116"/>
                                        </p:tgtEl>
                                      </p:cBhvr>
                                    </p:animEffect>
                                  </p:childTnLst>
                                </p:cTn>
                              </p:par>
                              <p:par>
                                <p:cTn id="82" presetID="10" presetClass="exit" presetSubtype="0" fill="hold" nodeType="withEffect">
                                  <p:stCondLst>
                                    <p:cond delay="0"/>
                                  </p:stCondLst>
                                  <p:childTnLst>
                                    <p:animEffect transition="out" filter="fade">
                                      <p:cBhvr>
                                        <p:cTn id="83" dur="500"/>
                                        <p:tgtEl>
                                          <p:spTgt spid="152"/>
                                        </p:tgtEl>
                                      </p:cBhvr>
                                    </p:animEffect>
                                    <p:set>
                                      <p:cBhvr>
                                        <p:cTn id="84" dur="1" fill="hold">
                                          <p:stCondLst>
                                            <p:cond delay="499"/>
                                          </p:stCondLst>
                                        </p:cTn>
                                        <p:tgtEl>
                                          <p:spTgt spid="152"/>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48"/>
                                        </p:tgtEl>
                                      </p:cBhvr>
                                    </p:animEffect>
                                    <p:set>
                                      <p:cBhvr>
                                        <p:cTn id="87" dur="1" fill="hold">
                                          <p:stCondLst>
                                            <p:cond delay="499"/>
                                          </p:stCondLst>
                                        </p:cTn>
                                        <p:tgtEl>
                                          <p:spTgt spid="148"/>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56"/>
                                        </p:tgtEl>
                                      </p:cBhvr>
                                    </p:animEffect>
                                    <p:set>
                                      <p:cBhvr>
                                        <p:cTn id="90" dur="1" fill="hold">
                                          <p:stCondLst>
                                            <p:cond delay="499"/>
                                          </p:stCondLst>
                                        </p:cTn>
                                        <p:tgtEl>
                                          <p:spTgt spid="156"/>
                                        </p:tgtEl>
                                        <p:attrNameLst>
                                          <p:attrName>style.visibility</p:attrName>
                                        </p:attrNameLst>
                                      </p:cBhvr>
                                      <p:to>
                                        <p:strVal val="hidden"/>
                                      </p:to>
                                    </p:set>
                                  </p:childTnLst>
                                </p:cTn>
                              </p:par>
                            </p:childTnLst>
                          </p:cTn>
                        </p:par>
                        <p:par>
                          <p:cTn id="91" fill="hold">
                            <p:stCondLst>
                              <p:cond delay="500"/>
                            </p:stCondLst>
                            <p:childTnLst>
                              <p:par>
                                <p:cTn id="92" presetID="22" presetClass="entr" presetSubtype="4" fill="hold" nodeType="afterEffect">
                                  <p:stCondLst>
                                    <p:cond delay="0"/>
                                  </p:stCondLst>
                                  <p:childTnLst>
                                    <p:set>
                                      <p:cBhvr>
                                        <p:cTn id="93" dur="1" fill="hold">
                                          <p:stCondLst>
                                            <p:cond delay="0"/>
                                          </p:stCondLst>
                                        </p:cTn>
                                        <p:tgtEl>
                                          <p:spTgt spid="115"/>
                                        </p:tgtEl>
                                        <p:attrNameLst>
                                          <p:attrName>style.visibility</p:attrName>
                                        </p:attrNameLst>
                                      </p:cBhvr>
                                      <p:to>
                                        <p:strVal val="visible"/>
                                      </p:to>
                                    </p:set>
                                    <p:animEffect transition="in" filter="wipe(down)">
                                      <p:cBhvr>
                                        <p:cTn id="94" dur="1000"/>
                                        <p:tgtEl>
                                          <p:spTgt spid="115"/>
                                        </p:tgtEl>
                                      </p:cBhvr>
                                    </p:animEffect>
                                  </p:childTnLst>
                                </p:cTn>
                              </p:par>
                            </p:childTnLst>
                          </p:cTn>
                        </p:par>
                        <p:par>
                          <p:cTn id="95" fill="hold">
                            <p:stCondLst>
                              <p:cond delay="1500"/>
                            </p:stCondLst>
                            <p:childTnLst>
                              <p:par>
                                <p:cTn id="96" presetID="31" presetClass="entr" presetSubtype="0" fill="hold" nodeType="afterEffect">
                                  <p:stCondLst>
                                    <p:cond delay="0"/>
                                  </p:stCondLst>
                                  <p:childTnLst>
                                    <p:set>
                                      <p:cBhvr>
                                        <p:cTn id="97" dur="1" fill="hold">
                                          <p:stCondLst>
                                            <p:cond delay="0"/>
                                          </p:stCondLst>
                                        </p:cTn>
                                        <p:tgtEl>
                                          <p:spTgt spid="44"/>
                                        </p:tgtEl>
                                        <p:attrNameLst>
                                          <p:attrName>style.visibility</p:attrName>
                                        </p:attrNameLst>
                                      </p:cBhvr>
                                      <p:to>
                                        <p:strVal val="visible"/>
                                      </p:to>
                                    </p:set>
                                    <p:anim calcmode="lin" valueType="num">
                                      <p:cBhvr>
                                        <p:cTn id="98" dur="1000" fill="hold"/>
                                        <p:tgtEl>
                                          <p:spTgt spid="44"/>
                                        </p:tgtEl>
                                        <p:attrNameLst>
                                          <p:attrName>ppt_w</p:attrName>
                                        </p:attrNameLst>
                                      </p:cBhvr>
                                      <p:tavLst>
                                        <p:tav tm="0">
                                          <p:val>
                                            <p:fltVal val="0"/>
                                          </p:val>
                                        </p:tav>
                                        <p:tav tm="100000">
                                          <p:val>
                                            <p:strVal val="#ppt_w"/>
                                          </p:val>
                                        </p:tav>
                                      </p:tavLst>
                                    </p:anim>
                                    <p:anim calcmode="lin" valueType="num">
                                      <p:cBhvr>
                                        <p:cTn id="99" dur="1000" fill="hold"/>
                                        <p:tgtEl>
                                          <p:spTgt spid="44"/>
                                        </p:tgtEl>
                                        <p:attrNameLst>
                                          <p:attrName>ppt_h</p:attrName>
                                        </p:attrNameLst>
                                      </p:cBhvr>
                                      <p:tavLst>
                                        <p:tav tm="0">
                                          <p:val>
                                            <p:fltVal val="0"/>
                                          </p:val>
                                        </p:tav>
                                        <p:tav tm="100000">
                                          <p:val>
                                            <p:strVal val="#ppt_h"/>
                                          </p:val>
                                        </p:tav>
                                      </p:tavLst>
                                    </p:anim>
                                    <p:anim calcmode="lin" valueType="num">
                                      <p:cBhvr>
                                        <p:cTn id="100" dur="1000" fill="hold"/>
                                        <p:tgtEl>
                                          <p:spTgt spid="44"/>
                                        </p:tgtEl>
                                        <p:attrNameLst>
                                          <p:attrName>style.rotation</p:attrName>
                                        </p:attrNameLst>
                                      </p:cBhvr>
                                      <p:tavLst>
                                        <p:tav tm="0">
                                          <p:val>
                                            <p:fltVal val="90"/>
                                          </p:val>
                                        </p:tav>
                                        <p:tav tm="100000">
                                          <p:val>
                                            <p:fltVal val="0"/>
                                          </p:val>
                                        </p:tav>
                                      </p:tavLst>
                                    </p:anim>
                                    <p:animEffect transition="in" filter="fade">
                                      <p:cBhvr>
                                        <p:cTn id="101" dur="1000"/>
                                        <p:tgtEl>
                                          <p:spTgt spid="44"/>
                                        </p:tgtEl>
                                      </p:cBhvr>
                                    </p:animEffect>
                                  </p:childTnLst>
                                </p:cTn>
                              </p:par>
                            </p:childTnLst>
                          </p:cTn>
                        </p:par>
                        <p:par>
                          <p:cTn id="102" fill="hold">
                            <p:stCondLst>
                              <p:cond delay="2500"/>
                            </p:stCondLst>
                            <p:childTnLst>
                              <p:par>
                                <p:cTn id="103" presetID="31" presetClass="entr" presetSubtype="0" fill="hold" nodeType="afterEffect">
                                  <p:stCondLst>
                                    <p:cond delay="0"/>
                                  </p:stCondLst>
                                  <p:childTnLst>
                                    <p:set>
                                      <p:cBhvr>
                                        <p:cTn id="104" dur="1" fill="hold">
                                          <p:stCondLst>
                                            <p:cond delay="0"/>
                                          </p:stCondLst>
                                        </p:cTn>
                                        <p:tgtEl>
                                          <p:spTgt spid="45"/>
                                        </p:tgtEl>
                                        <p:attrNameLst>
                                          <p:attrName>style.visibility</p:attrName>
                                        </p:attrNameLst>
                                      </p:cBhvr>
                                      <p:to>
                                        <p:strVal val="visible"/>
                                      </p:to>
                                    </p:set>
                                    <p:anim calcmode="lin" valueType="num">
                                      <p:cBhvr>
                                        <p:cTn id="105" dur="1000" fill="hold"/>
                                        <p:tgtEl>
                                          <p:spTgt spid="45"/>
                                        </p:tgtEl>
                                        <p:attrNameLst>
                                          <p:attrName>ppt_w</p:attrName>
                                        </p:attrNameLst>
                                      </p:cBhvr>
                                      <p:tavLst>
                                        <p:tav tm="0">
                                          <p:val>
                                            <p:fltVal val="0"/>
                                          </p:val>
                                        </p:tav>
                                        <p:tav tm="100000">
                                          <p:val>
                                            <p:strVal val="#ppt_w"/>
                                          </p:val>
                                        </p:tav>
                                      </p:tavLst>
                                    </p:anim>
                                    <p:anim calcmode="lin" valueType="num">
                                      <p:cBhvr>
                                        <p:cTn id="106" dur="1000" fill="hold"/>
                                        <p:tgtEl>
                                          <p:spTgt spid="45"/>
                                        </p:tgtEl>
                                        <p:attrNameLst>
                                          <p:attrName>ppt_h</p:attrName>
                                        </p:attrNameLst>
                                      </p:cBhvr>
                                      <p:tavLst>
                                        <p:tav tm="0">
                                          <p:val>
                                            <p:fltVal val="0"/>
                                          </p:val>
                                        </p:tav>
                                        <p:tav tm="100000">
                                          <p:val>
                                            <p:strVal val="#ppt_h"/>
                                          </p:val>
                                        </p:tav>
                                      </p:tavLst>
                                    </p:anim>
                                    <p:anim calcmode="lin" valueType="num">
                                      <p:cBhvr>
                                        <p:cTn id="107" dur="1000" fill="hold"/>
                                        <p:tgtEl>
                                          <p:spTgt spid="45"/>
                                        </p:tgtEl>
                                        <p:attrNameLst>
                                          <p:attrName>style.rotation</p:attrName>
                                        </p:attrNameLst>
                                      </p:cBhvr>
                                      <p:tavLst>
                                        <p:tav tm="0">
                                          <p:val>
                                            <p:fltVal val="90"/>
                                          </p:val>
                                        </p:tav>
                                        <p:tav tm="100000">
                                          <p:val>
                                            <p:fltVal val="0"/>
                                          </p:val>
                                        </p:tav>
                                      </p:tavLst>
                                    </p:anim>
                                    <p:animEffect transition="in" filter="fade">
                                      <p:cBhvr>
                                        <p:cTn id="108" dur="1000"/>
                                        <p:tgtEl>
                                          <p:spTgt spid="45"/>
                                        </p:tgtEl>
                                      </p:cBhvr>
                                    </p:animEffect>
                                  </p:childTnLst>
                                </p:cTn>
                              </p:par>
                            </p:childTnLst>
                          </p:cTn>
                        </p:par>
                        <p:par>
                          <p:cTn id="109" fill="hold">
                            <p:stCondLst>
                              <p:cond delay="3500"/>
                            </p:stCondLst>
                            <p:childTnLst>
                              <p:par>
                                <p:cTn id="110" presetID="31" presetClass="entr" presetSubtype="0" fill="hold" nodeType="afterEffect">
                                  <p:stCondLst>
                                    <p:cond delay="0"/>
                                  </p:stCondLst>
                                  <p:childTnLst>
                                    <p:set>
                                      <p:cBhvr>
                                        <p:cTn id="111" dur="1" fill="hold">
                                          <p:stCondLst>
                                            <p:cond delay="0"/>
                                          </p:stCondLst>
                                        </p:cTn>
                                        <p:tgtEl>
                                          <p:spTgt spid="46"/>
                                        </p:tgtEl>
                                        <p:attrNameLst>
                                          <p:attrName>style.visibility</p:attrName>
                                        </p:attrNameLst>
                                      </p:cBhvr>
                                      <p:to>
                                        <p:strVal val="visible"/>
                                      </p:to>
                                    </p:set>
                                    <p:anim calcmode="lin" valueType="num">
                                      <p:cBhvr>
                                        <p:cTn id="112" dur="1000" fill="hold"/>
                                        <p:tgtEl>
                                          <p:spTgt spid="46"/>
                                        </p:tgtEl>
                                        <p:attrNameLst>
                                          <p:attrName>ppt_w</p:attrName>
                                        </p:attrNameLst>
                                      </p:cBhvr>
                                      <p:tavLst>
                                        <p:tav tm="0">
                                          <p:val>
                                            <p:fltVal val="0"/>
                                          </p:val>
                                        </p:tav>
                                        <p:tav tm="100000">
                                          <p:val>
                                            <p:strVal val="#ppt_w"/>
                                          </p:val>
                                        </p:tav>
                                      </p:tavLst>
                                    </p:anim>
                                    <p:anim calcmode="lin" valueType="num">
                                      <p:cBhvr>
                                        <p:cTn id="113" dur="1000" fill="hold"/>
                                        <p:tgtEl>
                                          <p:spTgt spid="46"/>
                                        </p:tgtEl>
                                        <p:attrNameLst>
                                          <p:attrName>ppt_h</p:attrName>
                                        </p:attrNameLst>
                                      </p:cBhvr>
                                      <p:tavLst>
                                        <p:tav tm="0">
                                          <p:val>
                                            <p:fltVal val="0"/>
                                          </p:val>
                                        </p:tav>
                                        <p:tav tm="100000">
                                          <p:val>
                                            <p:strVal val="#ppt_h"/>
                                          </p:val>
                                        </p:tav>
                                      </p:tavLst>
                                    </p:anim>
                                    <p:anim calcmode="lin" valueType="num">
                                      <p:cBhvr>
                                        <p:cTn id="114" dur="1000" fill="hold"/>
                                        <p:tgtEl>
                                          <p:spTgt spid="46"/>
                                        </p:tgtEl>
                                        <p:attrNameLst>
                                          <p:attrName>style.rotation</p:attrName>
                                        </p:attrNameLst>
                                      </p:cBhvr>
                                      <p:tavLst>
                                        <p:tav tm="0">
                                          <p:val>
                                            <p:fltVal val="90"/>
                                          </p:val>
                                        </p:tav>
                                        <p:tav tm="100000">
                                          <p:val>
                                            <p:fltVal val="0"/>
                                          </p:val>
                                        </p:tav>
                                      </p:tavLst>
                                    </p:anim>
                                    <p:animEffect transition="in" filter="fade">
                                      <p:cBhvr>
                                        <p:cTn id="115" dur="1000"/>
                                        <p:tgtEl>
                                          <p:spTgt spid="46"/>
                                        </p:tgtEl>
                                      </p:cBhvr>
                                    </p:animEffect>
                                  </p:childTnLst>
                                </p:cTn>
                              </p:par>
                            </p:childTnLst>
                          </p:cTn>
                        </p:par>
                        <p:par>
                          <p:cTn id="116" fill="hold">
                            <p:stCondLst>
                              <p:cond delay="4500"/>
                            </p:stCondLst>
                            <p:childTnLst>
                              <p:par>
                                <p:cTn id="117" presetID="31" presetClass="entr" presetSubtype="0" fill="hold" nodeType="afterEffect">
                                  <p:stCondLst>
                                    <p:cond delay="0"/>
                                  </p:stCondLst>
                                  <p:childTnLst>
                                    <p:set>
                                      <p:cBhvr>
                                        <p:cTn id="118" dur="1" fill="hold">
                                          <p:stCondLst>
                                            <p:cond delay="0"/>
                                          </p:stCondLst>
                                        </p:cTn>
                                        <p:tgtEl>
                                          <p:spTgt spid="86"/>
                                        </p:tgtEl>
                                        <p:attrNameLst>
                                          <p:attrName>style.visibility</p:attrName>
                                        </p:attrNameLst>
                                      </p:cBhvr>
                                      <p:to>
                                        <p:strVal val="visible"/>
                                      </p:to>
                                    </p:set>
                                    <p:anim calcmode="lin" valueType="num">
                                      <p:cBhvr>
                                        <p:cTn id="119" dur="1000" fill="hold"/>
                                        <p:tgtEl>
                                          <p:spTgt spid="86"/>
                                        </p:tgtEl>
                                        <p:attrNameLst>
                                          <p:attrName>ppt_w</p:attrName>
                                        </p:attrNameLst>
                                      </p:cBhvr>
                                      <p:tavLst>
                                        <p:tav tm="0">
                                          <p:val>
                                            <p:fltVal val="0"/>
                                          </p:val>
                                        </p:tav>
                                        <p:tav tm="100000">
                                          <p:val>
                                            <p:strVal val="#ppt_w"/>
                                          </p:val>
                                        </p:tav>
                                      </p:tavLst>
                                    </p:anim>
                                    <p:anim calcmode="lin" valueType="num">
                                      <p:cBhvr>
                                        <p:cTn id="120" dur="1000" fill="hold"/>
                                        <p:tgtEl>
                                          <p:spTgt spid="86"/>
                                        </p:tgtEl>
                                        <p:attrNameLst>
                                          <p:attrName>ppt_h</p:attrName>
                                        </p:attrNameLst>
                                      </p:cBhvr>
                                      <p:tavLst>
                                        <p:tav tm="0">
                                          <p:val>
                                            <p:fltVal val="0"/>
                                          </p:val>
                                        </p:tav>
                                        <p:tav tm="100000">
                                          <p:val>
                                            <p:strVal val="#ppt_h"/>
                                          </p:val>
                                        </p:tav>
                                      </p:tavLst>
                                    </p:anim>
                                    <p:anim calcmode="lin" valueType="num">
                                      <p:cBhvr>
                                        <p:cTn id="121" dur="1000" fill="hold"/>
                                        <p:tgtEl>
                                          <p:spTgt spid="86"/>
                                        </p:tgtEl>
                                        <p:attrNameLst>
                                          <p:attrName>style.rotation</p:attrName>
                                        </p:attrNameLst>
                                      </p:cBhvr>
                                      <p:tavLst>
                                        <p:tav tm="0">
                                          <p:val>
                                            <p:fltVal val="90"/>
                                          </p:val>
                                        </p:tav>
                                        <p:tav tm="100000">
                                          <p:val>
                                            <p:fltVal val="0"/>
                                          </p:val>
                                        </p:tav>
                                      </p:tavLst>
                                    </p:anim>
                                    <p:animEffect transition="in" filter="fade">
                                      <p:cBhvr>
                                        <p:cTn id="122" dur="1000"/>
                                        <p:tgtEl>
                                          <p:spTgt spid="86"/>
                                        </p:tgtEl>
                                      </p:cBhvr>
                                    </p:animEffect>
                                  </p:childTnLst>
                                </p:cTn>
                              </p:par>
                            </p:childTnLst>
                          </p:cTn>
                        </p:par>
                        <p:par>
                          <p:cTn id="123" fill="hold">
                            <p:stCondLst>
                              <p:cond delay="5500"/>
                            </p:stCondLst>
                            <p:childTnLst>
                              <p:par>
                                <p:cTn id="124" presetID="31" presetClass="entr" presetSubtype="0" fill="hold" nodeType="afterEffect">
                                  <p:stCondLst>
                                    <p:cond delay="0"/>
                                  </p:stCondLst>
                                  <p:childTnLst>
                                    <p:set>
                                      <p:cBhvr>
                                        <p:cTn id="125" dur="1" fill="hold">
                                          <p:stCondLst>
                                            <p:cond delay="0"/>
                                          </p:stCondLst>
                                        </p:cTn>
                                        <p:tgtEl>
                                          <p:spTgt spid="87"/>
                                        </p:tgtEl>
                                        <p:attrNameLst>
                                          <p:attrName>style.visibility</p:attrName>
                                        </p:attrNameLst>
                                      </p:cBhvr>
                                      <p:to>
                                        <p:strVal val="visible"/>
                                      </p:to>
                                    </p:set>
                                    <p:anim calcmode="lin" valueType="num">
                                      <p:cBhvr>
                                        <p:cTn id="126" dur="1000" fill="hold"/>
                                        <p:tgtEl>
                                          <p:spTgt spid="87"/>
                                        </p:tgtEl>
                                        <p:attrNameLst>
                                          <p:attrName>ppt_w</p:attrName>
                                        </p:attrNameLst>
                                      </p:cBhvr>
                                      <p:tavLst>
                                        <p:tav tm="0">
                                          <p:val>
                                            <p:fltVal val="0"/>
                                          </p:val>
                                        </p:tav>
                                        <p:tav tm="100000">
                                          <p:val>
                                            <p:strVal val="#ppt_w"/>
                                          </p:val>
                                        </p:tav>
                                      </p:tavLst>
                                    </p:anim>
                                    <p:anim calcmode="lin" valueType="num">
                                      <p:cBhvr>
                                        <p:cTn id="127" dur="1000" fill="hold"/>
                                        <p:tgtEl>
                                          <p:spTgt spid="87"/>
                                        </p:tgtEl>
                                        <p:attrNameLst>
                                          <p:attrName>ppt_h</p:attrName>
                                        </p:attrNameLst>
                                      </p:cBhvr>
                                      <p:tavLst>
                                        <p:tav tm="0">
                                          <p:val>
                                            <p:fltVal val="0"/>
                                          </p:val>
                                        </p:tav>
                                        <p:tav tm="100000">
                                          <p:val>
                                            <p:strVal val="#ppt_h"/>
                                          </p:val>
                                        </p:tav>
                                      </p:tavLst>
                                    </p:anim>
                                    <p:anim calcmode="lin" valueType="num">
                                      <p:cBhvr>
                                        <p:cTn id="128" dur="1000" fill="hold"/>
                                        <p:tgtEl>
                                          <p:spTgt spid="87"/>
                                        </p:tgtEl>
                                        <p:attrNameLst>
                                          <p:attrName>style.rotation</p:attrName>
                                        </p:attrNameLst>
                                      </p:cBhvr>
                                      <p:tavLst>
                                        <p:tav tm="0">
                                          <p:val>
                                            <p:fltVal val="90"/>
                                          </p:val>
                                        </p:tav>
                                        <p:tav tm="100000">
                                          <p:val>
                                            <p:fltVal val="0"/>
                                          </p:val>
                                        </p:tav>
                                      </p:tavLst>
                                    </p:anim>
                                    <p:animEffect transition="in" filter="fade">
                                      <p:cBhvr>
                                        <p:cTn id="129" dur="1000"/>
                                        <p:tgtEl>
                                          <p:spTgt spid="87"/>
                                        </p:tgtEl>
                                      </p:cBhvr>
                                    </p:animEffect>
                                  </p:childTnLst>
                                </p:cTn>
                              </p:par>
                            </p:childTnLst>
                          </p:cTn>
                        </p:par>
                        <p:par>
                          <p:cTn id="130" fill="hold">
                            <p:stCondLst>
                              <p:cond delay="6500"/>
                            </p:stCondLst>
                            <p:childTnLst>
                              <p:par>
                                <p:cTn id="131" presetID="31" presetClass="entr" presetSubtype="0" fill="hold" nodeType="afterEffect">
                                  <p:stCondLst>
                                    <p:cond delay="0"/>
                                  </p:stCondLst>
                                  <p:childTnLst>
                                    <p:set>
                                      <p:cBhvr>
                                        <p:cTn id="132" dur="1" fill="hold">
                                          <p:stCondLst>
                                            <p:cond delay="0"/>
                                          </p:stCondLst>
                                        </p:cTn>
                                        <p:tgtEl>
                                          <p:spTgt spid="88"/>
                                        </p:tgtEl>
                                        <p:attrNameLst>
                                          <p:attrName>style.visibility</p:attrName>
                                        </p:attrNameLst>
                                      </p:cBhvr>
                                      <p:to>
                                        <p:strVal val="visible"/>
                                      </p:to>
                                    </p:set>
                                    <p:anim calcmode="lin" valueType="num">
                                      <p:cBhvr>
                                        <p:cTn id="133" dur="1000" fill="hold"/>
                                        <p:tgtEl>
                                          <p:spTgt spid="88"/>
                                        </p:tgtEl>
                                        <p:attrNameLst>
                                          <p:attrName>ppt_w</p:attrName>
                                        </p:attrNameLst>
                                      </p:cBhvr>
                                      <p:tavLst>
                                        <p:tav tm="0">
                                          <p:val>
                                            <p:fltVal val="0"/>
                                          </p:val>
                                        </p:tav>
                                        <p:tav tm="100000">
                                          <p:val>
                                            <p:strVal val="#ppt_w"/>
                                          </p:val>
                                        </p:tav>
                                      </p:tavLst>
                                    </p:anim>
                                    <p:anim calcmode="lin" valueType="num">
                                      <p:cBhvr>
                                        <p:cTn id="134" dur="1000" fill="hold"/>
                                        <p:tgtEl>
                                          <p:spTgt spid="88"/>
                                        </p:tgtEl>
                                        <p:attrNameLst>
                                          <p:attrName>ppt_h</p:attrName>
                                        </p:attrNameLst>
                                      </p:cBhvr>
                                      <p:tavLst>
                                        <p:tav tm="0">
                                          <p:val>
                                            <p:fltVal val="0"/>
                                          </p:val>
                                        </p:tav>
                                        <p:tav tm="100000">
                                          <p:val>
                                            <p:strVal val="#ppt_h"/>
                                          </p:val>
                                        </p:tav>
                                      </p:tavLst>
                                    </p:anim>
                                    <p:anim calcmode="lin" valueType="num">
                                      <p:cBhvr>
                                        <p:cTn id="135" dur="1000" fill="hold"/>
                                        <p:tgtEl>
                                          <p:spTgt spid="88"/>
                                        </p:tgtEl>
                                        <p:attrNameLst>
                                          <p:attrName>style.rotation</p:attrName>
                                        </p:attrNameLst>
                                      </p:cBhvr>
                                      <p:tavLst>
                                        <p:tav tm="0">
                                          <p:val>
                                            <p:fltVal val="90"/>
                                          </p:val>
                                        </p:tav>
                                        <p:tav tm="100000">
                                          <p:val>
                                            <p:fltVal val="0"/>
                                          </p:val>
                                        </p:tav>
                                      </p:tavLst>
                                    </p:anim>
                                    <p:animEffect transition="in" filter="fade">
                                      <p:cBhvr>
                                        <p:cTn id="136" dur="1000"/>
                                        <p:tgtEl>
                                          <p:spTgt spid="88"/>
                                        </p:tgtEl>
                                      </p:cBhvr>
                                    </p:animEffect>
                                  </p:childTnLst>
                                </p:cTn>
                              </p:par>
                            </p:childTnLst>
                          </p:cTn>
                        </p:par>
                        <p:par>
                          <p:cTn id="137" fill="hold">
                            <p:stCondLst>
                              <p:cond delay="7500"/>
                            </p:stCondLst>
                            <p:childTnLst>
                              <p:par>
                                <p:cTn id="138" presetID="31" presetClass="exit" presetSubtype="0" fill="hold" nodeType="afterEffect">
                                  <p:stCondLst>
                                    <p:cond delay="2000"/>
                                  </p:stCondLst>
                                  <p:childTnLst>
                                    <p:anim calcmode="lin" valueType="num">
                                      <p:cBhvr>
                                        <p:cTn id="139" dur="1000"/>
                                        <p:tgtEl>
                                          <p:spTgt spid="44"/>
                                        </p:tgtEl>
                                        <p:attrNameLst>
                                          <p:attrName>ppt_w</p:attrName>
                                        </p:attrNameLst>
                                      </p:cBhvr>
                                      <p:tavLst>
                                        <p:tav tm="0">
                                          <p:val>
                                            <p:strVal val="ppt_w"/>
                                          </p:val>
                                        </p:tav>
                                        <p:tav tm="100000">
                                          <p:val>
                                            <p:fltVal val="0"/>
                                          </p:val>
                                        </p:tav>
                                      </p:tavLst>
                                    </p:anim>
                                    <p:anim calcmode="lin" valueType="num">
                                      <p:cBhvr>
                                        <p:cTn id="140" dur="1000"/>
                                        <p:tgtEl>
                                          <p:spTgt spid="44"/>
                                        </p:tgtEl>
                                        <p:attrNameLst>
                                          <p:attrName>ppt_h</p:attrName>
                                        </p:attrNameLst>
                                      </p:cBhvr>
                                      <p:tavLst>
                                        <p:tav tm="0">
                                          <p:val>
                                            <p:strVal val="ppt_h"/>
                                          </p:val>
                                        </p:tav>
                                        <p:tav tm="100000">
                                          <p:val>
                                            <p:fltVal val="0"/>
                                          </p:val>
                                        </p:tav>
                                      </p:tavLst>
                                    </p:anim>
                                    <p:anim calcmode="lin" valueType="num">
                                      <p:cBhvr>
                                        <p:cTn id="141" dur="1000"/>
                                        <p:tgtEl>
                                          <p:spTgt spid="44"/>
                                        </p:tgtEl>
                                        <p:attrNameLst>
                                          <p:attrName>style.rotation</p:attrName>
                                        </p:attrNameLst>
                                      </p:cBhvr>
                                      <p:tavLst>
                                        <p:tav tm="0">
                                          <p:val>
                                            <p:fltVal val="0"/>
                                          </p:val>
                                        </p:tav>
                                        <p:tav tm="100000">
                                          <p:val>
                                            <p:fltVal val="90"/>
                                          </p:val>
                                        </p:tav>
                                      </p:tavLst>
                                    </p:anim>
                                    <p:animEffect transition="out" filter="fade">
                                      <p:cBhvr>
                                        <p:cTn id="142" dur="1000"/>
                                        <p:tgtEl>
                                          <p:spTgt spid="44"/>
                                        </p:tgtEl>
                                      </p:cBhvr>
                                    </p:animEffect>
                                    <p:set>
                                      <p:cBhvr>
                                        <p:cTn id="143" dur="1" fill="hold">
                                          <p:stCondLst>
                                            <p:cond delay="999"/>
                                          </p:stCondLst>
                                        </p:cTn>
                                        <p:tgtEl>
                                          <p:spTgt spid="44"/>
                                        </p:tgtEl>
                                        <p:attrNameLst>
                                          <p:attrName>style.visibility</p:attrName>
                                        </p:attrNameLst>
                                      </p:cBhvr>
                                      <p:to>
                                        <p:strVal val="hidden"/>
                                      </p:to>
                                    </p:set>
                                  </p:childTnLst>
                                </p:cTn>
                              </p:par>
                            </p:childTnLst>
                          </p:cTn>
                        </p:par>
                        <p:par>
                          <p:cTn id="144" fill="hold">
                            <p:stCondLst>
                              <p:cond delay="10500"/>
                            </p:stCondLst>
                            <p:childTnLst>
                              <p:par>
                                <p:cTn id="145" presetID="31" presetClass="exit" presetSubtype="0" fill="hold" nodeType="afterEffect">
                                  <p:stCondLst>
                                    <p:cond delay="0"/>
                                  </p:stCondLst>
                                  <p:childTnLst>
                                    <p:anim calcmode="lin" valueType="num">
                                      <p:cBhvr>
                                        <p:cTn id="146" dur="1000"/>
                                        <p:tgtEl>
                                          <p:spTgt spid="45"/>
                                        </p:tgtEl>
                                        <p:attrNameLst>
                                          <p:attrName>ppt_w</p:attrName>
                                        </p:attrNameLst>
                                      </p:cBhvr>
                                      <p:tavLst>
                                        <p:tav tm="0">
                                          <p:val>
                                            <p:strVal val="ppt_w"/>
                                          </p:val>
                                        </p:tav>
                                        <p:tav tm="100000">
                                          <p:val>
                                            <p:fltVal val="0"/>
                                          </p:val>
                                        </p:tav>
                                      </p:tavLst>
                                    </p:anim>
                                    <p:anim calcmode="lin" valueType="num">
                                      <p:cBhvr>
                                        <p:cTn id="147" dur="1000"/>
                                        <p:tgtEl>
                                          <p:spTgt spid="45"/>
                                        </p:tgtEl>
                                        <p:attrNameLst>
                                          <p:attrName>ppt_h</p:attrName>
                                        </p:attrNameLst>
                                      </p:cBhvr>
                                      <p:tavLst>
                                        <p:tav tm="0">
                                          <p:val>
                                            <p:strVal val="ppt_h"/>
                                          </p:val>
                                        </p:tav>
                                        <p:tav tm="100000">
                                          <p:val>
                                            <p:fltVal val="0"/>
                                          </p:val>
                                        </p:tav>
                                      </p:tavLst>
                                    </p:anim>
                                    <p:anim calcmode="lin" valueType="num">
                                      <p:cBhvr>
                                        <p:cTn id="148" dur="1000"/>
                                        <p:tgtEl>
                                          <p:spTgt spid="45"/>
                                        </p:tgtEl>
                                        <p:attrNameLst>
                                          <p:attrName>style.rotation</p:attrName>
                                        </p:attrNameLst>
                                      </p:cBhvr>
                                      <p:tavLst>
                                        <p:tav tm="0">
                                          <p:val>
                                            <p:fltVal val="0"/>
                                          </p:val>
                                        </p:tav>
                                        <p:tav tm="100000">
                                          <p:val>
                                            <p:fltVal val="90"/>
                                          </p:val>
                                        </p:tav>
                                      </p:tavLst>
                                    </p:anim>
                                    <p:animEffect transition="out" filter="fade">
                                      <p:cBhvr>
                                        <p:cTn id="149" dur="1000"/>
                                        <p:tgtEl>
                                          <p:spTgt spid="45"/>
                                        </p:tgtEl>
                                      </p:cBhvr>
                                    </p:animEffect>
                                    <p:set>
                                      <p:cBhvr>
                                        <p:cTn id="150" dur="1" fill="hold">
                                          <p:stCondLst>
                                            <p:cond delay="999"/>
                                          </p:stCondLst>
                                        </p:cTn>
                                        <p:tgtEl>
                                          <p:spTgt spid="45"/>
                                        </p:tgtEl>
                                        <p:attrNameLst>
                                          <p:attrName>style.visibility</p:attrName>
                                        </p:attrNameLst>
                                      </p:cBhvr>
                                      <p:to>
                                        <p:strVal val="hidden"/>
                                      </p:to>
                                    </p:set>
                                  </p:childTnLst>
                                </p:cTn>
                              </p:par>
                            </p:childTnLst>
                          </p:cTn>
                        </p:par>
                        <p:par>
                          <p:cTn id="151" fill="hold">
                            <p:stCondLst>
                              <p:cond delay="11500"/>
                            </p:stCondLst>
                            <p:childTnLst>
                              <p:par>
                                <p:cTn id="152" presetID="31" presetClass="exit" presetSubtype="0" fill="hold" nodeType="afterEffect">
                                  <p:stCondLst>
                                    <p:cond delay="0"/>
                                  </p:stCondLst>
                                  <p:childTnLst>
                                    <p:anim calcmode="lin" valueType="num">
                                      <p:cBhvr>
                                        <p:cTn id="153" dur="1000"/>
                                        <p:tgtEl>
                                          <p:spTgt spid="46"/>
                                        </p:tgtEl>
                                        <p:attrNameLst>
                                          <p:attrName>ppt_w</p:attrName>
                                        </p:attrNameLst>
                                      </p:cBhvr>
                                      <p:tavLst>
                                        <p:tav tm="0">
                                          <p:val>
                                            <p:strVal val="ppt_w"/>
                                          </p:val>
                                        </p:tav>
                                        <p:tav tm="100000">
                                          <p:val>
                                            <p:fltVal val="0"/>
                                          </p:val>
                                        </p:tav>
                                      </p:tavLst>
                                    </p:anim>
                                    <p:anim calcmode="lin" valueType="num">
                                      <p:cBhvr>
                                        <p:cTn id="154" dur="1000"/>
                                        <p:tgtEl>
                                          <p:spTgt spid="46"/>
                                        </p:tgtEl>
                                        <p:attrNameLst>
                                          <p:attrName>ppt_h</p:attrName>
                                        </p:attrNameLst>
                                      </p:cBhvr>
                                      <p:tavLst>
                                        <p:tav tm="0">
                                          <p:val>
                                            <p:strVal val="ppt_h"/>
                                          </p:val>
                                        </p:tav>
                                        <p:tav tm="100000">
                                          <p:val>
                                            <p:fltVal val="0"/>
                                          </p:val>
                                        </p:tav>
                                      </p:tavLst>
                                    </p:anim>
                                    <p:anim calcmode="lin" valueType="num">
                                      <p:cBhvr>
                                        <p:cTn id="155" dur="1000"/>
                                        <p:tgtEl>
                                          <p:spTgt spid="46"/>
                                        </p:tgtEl>
                                        <p:attrNameLst>
                                          <p:attrName>style.rotation</p:attrName>
                                        </p:attrNameLst>
                                      </p:cBhvr>
                                      <p:tavLst>
                                        <p:tav tm="0">
                                          <p:val>
                                            <p:fltVal val="0"/>
                                          </p:val>
                                        </p:tav>
                                        <p:tav tm="100000">
                                          <p:val>
                                            <p:fltVal val="90"/>
                                          </p:val>
                                        </p:tav>
                                      </p:tavLst>
                                    </p:anim>
                                    <p:animEffect transition="out" filter="fade">
                                      <p:cBhvr>
                                        <p:cTn id="156" dur="1000"/>
                                        <p:tgtEl>
                                          <p:spTgt spid="46"/>
                                        </p:tgtEl>
                                      </p:cBhvr>
                                    </p:animEffect>
                                    <p:set>
                                      <p:cBhvr>
                                        <p:cTn id="157" dur="1" fill="hold">
                                          <p:stCondLst>
                                            <p:cond delay="999"/>
                                          </p:stCondLst>
                                        </p:cTn>
                                        <p:tgtEl>
                                          <p:spTgt spid="46"/>
                                        </p:tgtEl>
                                        <p:attrNameLst>
                                          <p:attrName>style.visibility</p:attrName>
                                        </p:attrNameLst>
                                      </p:cBhvr>
                                      <p:to>
                                        <p:strVal val="hidden"/>
                                      </p:to>
                                    </p:set>
                                  </p:childTnLst>
                                </p:cTn>
                              </p:par>
                            </p:childTnLst>
                          </p:cTn>
                        </p:par>
                        <p:par>
                          <p:cTn id="158" fill="hold">
                            <p:stCondLst>
                              <p:cond delay="12500"/>
                            </p:stCondLst>
                            <p:childTnLst>
                              <p:par>
                                <p:cTn id="159" presetID="31" presetClass="exit" presetSubtype="0" fill="hold" nodeType="afterEffect">
                                  <p:stCondLst>
                                    <p:cond delay="0"/>
                                  </p:stCondLst>
                                  <p:childTnLst>
                                    <p:anim calcmode="lin" valueType="num">
                                      <p:cBhvr>
                                        <p:cTn id="160" dur="1000"/>
                                        <p:tgtEl>
                                          <p:spTgt spid="86"/>
                                        </p:tgtEl>
                                        <p:attrNameLst>
                                          <p:attrName>ppt_w</p:attrName>
                                        </p:attrNameLst>
                                      </p:cBhvr>
                                      <p:tavLst>
                                        <p:tav tm="0">
                                          <p:val>
                                            <p:strVal val="ppt_w"/>
                                          </p:val>
                                        </p:tav>
                                        <p:tav tm="100000">
                                          <p:val>
                                            <p:fltVal val="0"/>
                                          </p:val>
                                        </p:tav>
                                      </p:tavLst>
                                    </p:anim>
                                    <p:anim calcmode="lin" valueType="num">
                                      <p:cBhvr>
                                        <p:cTn id="161" dur="1000"/>
                                        <p:tgtEl>
                                          <p:spTgt spid="86"/>
                                        </p:tgtEl>
                                        <p:attrNameLst>
                                          <p:attrName>ppt_h</p:attrName>
                                        </p:attrNameLst>
                                      </p:cBhvr>
                                      <p:tavLst>
                                        <p:tav tm="0">
                                          <p:val>
                                            <p:strVal val="ppt_h"/>
                                          </p:val>
                                        </p:tav>
                                        <p:tav tm="100000">
                                          <p:val>
                                            <p:fltVal val="0"/>
                                          </p:val>
                                        </p:tav>
                                      </p:tavLst>
                                    </p:anim>
                                    <p:anim calcmode="lin" valueType="num">
                                      <p:cBhvr>
                                        <p:cTn id="162" dur="1000"/>
                                        <p:tgtEl>
                                          <p:spTgt spid="86"/>
                                        </p:tgtEl>
                                        <p:attrNameLst>
                                          <p:attrName>style.rotation</p:attrName>
                                        </p:attrNameLst>
                                      </p:cBhvr>
                                      <p:tavLst>
                                        <p:tav tm="0">
                                          <p:val>
                                            <p:fltVal val="0"/>
                                          </p:val>
                                        </p:tav>
                                        <p:tav tm="100000">
                                          <p:val>
                                            <p:fltVal val="90"/>
                                          </p:val>
                                        </p:tav>
                                      </p:tavLst>
                                    </p:anim>
                                    <p:animEffect transition="out" filter="fade">
                                      <p:cBhvr>
                                        <p:cTn id="163" dur="1000"/>
                                        <p:tgtEl>
                                          <p:spTgt spid="86"/>
                                        </p:tgtEl>
                                      </p:cBhvr>
                                    </p:animEffect>
                                    <p:set>
                                      <p:cBhvr>
                                        <p:cTn id="164" dur="1" fill="hold">
                                          <p:stCondLst>
                                            <p:cond delay="999"/>
                                          </p:stCondLst>
                                        </p:cTn>
                                        <p:tgtEl>
                                          <p:spTgt spid="86"/>
                                        </p:tgtEl>
                                        <p:attrNameLst>
                                          <p:attrName>style.visibility</p:attrName>
                                        </p:attrNameLst>
                                      </p:cBhvr>
                                      <p:to>
                                        <p:strVal val="hidden"/>
                                      </p:to>
                                    </p:set>
                                  </p:childTnLst>
                                </p:cTn>
                              </p:par>
                            </p:childTnLst>
                          </p:cTn>
                        </p:par>
                        <p:par>
                          <p:cTn id="165" fill="hold">
                            <p:stCondLst>
                              <p:cond delay="13500"/>
                            </p:stCondLst>
                            <p:childTnLst>
                              <p:par>
                                <p:cTn id="166" presetID="31" presetClass="exit" presetSubtype="0" fill="hold" nodeType="afterEffect">
                                  <p:stCondLst>
                                    <p:cond delay="0"/>
                                  </p:stCondLst>
                                  <p:childTnLst>
                                    <p:anim calcmode="lin" valueType="num">
                                      <p:cBhvr>
                                        <p:cTn id="167" dur="1000"/>
                                        <p:tgtEl>
                                          <p:spTgt spid="87"/>
                                        </p:tgtEl>
                                        <p:attrNameLst>
                                          <p:attrName>ppt_w</p:attrName>
                                        </p:attrNameLst>
                                      </p:cBhvr>
                                      <p:tavLst>
                                        <p:tav tm="0">
                                          <p:val>
                                            <p:strVal val="ppt_w"/>
                                          </p:val>
                                        </p:tav>
                                        <p:tav tm="100000">
                                          <p:val>
                                            <p:fltVal val="0"/>
                                          </p:val>
                                        </p:tav>
                                      </p:tavLst>
                                    </p:anim>
                                    <p:anim calcmode="lin" valueType="num">
                                      <p:cBhvr>
                                        <p:cTn id="168" dur="1000"/>
                                        <p:tgtEl>
                                          <p:spTgt spid="87"/>
                                        </p:tgtEl>
                                        <p:attrNameLst>
                                          <p:attrName>ppt_h</p:attrName>
                                        </p:attrNameLst>
                                      </p:cBhvr>
                                      <p:tavLst>
                                        <p:tav tm="0">
                                          <p:val>
                                            <p:strVal val="ppt_h"/>
                                          </p:val>
                                        </p:tav>
                                        <p:tav tm="100000">
                                          <p:val>
                                            <p:fltVal val="0"/>
                                          </p:val>
                                        </p:tav>
                                      </p:tavLst>
                                    </p:anim>
                                    <p:anim calcmode="lin" valueType="num">
                                      <p:cBhvr>
                                        <p:cTn id="169" dur="1000"/>
                                        <p:tgtEl>
                                          <p:spTgt spid="87"/>
                                        </p:tgtEl>
                                        <p:attrNameLst>
                                          <p:attrName>style.rotation</p:attrName>
                                        </p:attrNameLst>
                                      </p:cBhvr>
                                      <p:tavLst>
                                        <p:tav tm="0">
                                          <p:val>
                                            <p:fltVal val="0"/>
                                          </p:val>
                                        </p:tav>
                                        <p:tav tm="100000">
                                          <p:val>
                                            <p:fltVal val="90"/>
                                          </p:val>
                                        </p:tav>
                                      </p:tavLst>
                                    </p:anim>
                                    <p:animEffect transition="out" filter="fade">
                                      <p:cBhvr>
                                        <p:cTn id="170" dur="1000"/>
                                        <p:tgtEl>
                                          <p:spTgt spid="87"/>
                                        </p:tgtEl>
                                      </p:cBhvr>
                                    </p:animEffect>
                                    <p:set>
                                      <p:cBhvr>
                                        <p:cTn id="171" dur="1" fill="hold">
                                          <p:stCondLst>
                                            <p:cond delay="999"/>
                                          </p:stCondLst>
                                        </p:cTn>
                                        <p:tgtEl>
                                          <p:spTgt spid="87"/>
                                        </p:tgtEl>
                                        <p:attrNameLst>
                                          <p:attrName>style.visibility</p:attrName>
                                        </p:attrNameLst>
                                      </p:cBhvr>
                                      <p:to>
                                        <p:strVal val="hidden"/>
                                      </p:to>
                                    </p:set>
                                  </p:childTnLst>
                                </p:cTn>
                              </p:par>
                            </p:childTnLst>
                          </p:cTn>
                        </p:par>
                        <p:par>
                          <p:cTn id="172" fill="hold">
                            <p:stCondLst>
                              <p:cond delay="14500"/>
                            </p:stCondLst>
                            <p:childTnLst>
                              <p:par>
                                <p:cTn id="173" presetID="31" presetClass="exit" presetSubtype="0" fill="hold" nodeType="afterEffect">
                                  <p:stCondLst>
                                    <p:cond delay="0"/>
                                  </p:stCondLst>
                                  <p:childTnLst>
                                    <p:anim calcmode="lin" valueType="num">
                                      <p:cBhvr>
                                        <p:cTn id="174" dur="1000"/>
                                        <p:tgtEl>
                                          <p:spTgt spid="88"/>
                                        </p:tgtEl>
                                        <p:attrNameLst>
                                          <p:attrName>ppt_w</p:attrName>
                                        </p:attrNameLst>
                                      </p:cBhvr>
                                      <p:tavLst>
                                        <p:tav tm="0">
                                          <p:val>
                                            <p:strVal val="ppt_w"/>
                                          </p:val>
                                        </p:tav>
                                        <p:tav tm="100000">
                                          <p:val>
                                            <p:fltVal val="0"/>
                                          </p:val>
                                        </p:tav>
                                      </p:tavLst>
                                    </p:anim>
                                    <p:anim calcmode="lin" valueType="num">
                                      <p:cBhvr>
                                        <p:cTn id="175" dur="1000"/>
                                        <p:tgtEl>
                                          <p:spTgt spid="88"/>
                                        </p:tgtEl>
                                        <p:attrNameLst>
                                          <p:attrName>ppt_h</p:attrName>
                                        </p:attrNameLst>
                                      </p:cBhvr>
                                      <p:tavLst>
                                        <p:tav tm="0">
                                          <p:val>
                                            <p:strVal val="ppt_h"/>
                                          </p:val>
                                        </p:tav>
                                        <p:tav tm="100000">
                                          <p:val>
                                            <p:fltVal val="0"/>
                                          </p:val>
                                        </p:tav>
                                      </p:tavLst>
                                    </p:anim>
                                    <p:anim calcmode="lin" valueType="num">
                                      <p:cBhvr>
                                        <p:cTn id="176" dur="1000"/>
                                        <p:tgtEl>
                                          <p:spTgt spid="88"/>
                                        </p:tgtEl>
                                        <p:attrNameLst>
                                          <p:attrName>style.rotation</p:attrName>
                                        </p:attrNameLst>
                                      </p:cBhvr>
                                      <p:tavLst>
                                        <p:tav tm="0">
                                          <p:val>
                                            <p:fltVal val="0"/>
                                          </p:val>
                                        </p:tav>
                                        <p:tav tm="100000">
                                          <p:val>
                                            <p:fltVal val="90"/>
                                          </p:val>
                                        </p:tav>
                                      </p:tavLst>
                                    </p:anim>
                                    <p:animEffect transition="out" filter="fade">
                                      <p:cBhvr>
                                        <p:cTn id="177" dur="1000"/>
                                        <p:tgtEl>
                                          <p:spTgt spid="88"/>
                                        </p:tgtEl>
                                      </p:cBhvr>
                                    </p:animEffect>
                                    <p:set>
                                      <p:cBhvr>
                                        <p:cTn id="178" dur="1" fill="hold">
                                          <p:stCondLst>
                                            <p:cond delay="999"/>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Enterprise Class Virtual Replication</a:t>
            </a:r>
          </a:p>
        </p:txBody>
      </p:sp>
      <p:sp>
        <p:nvSpPr>
          <p:cNvPr id="4" name="Slide Number Placeholder 3"/>
          <p:cNvSpPr>
            <a:spLocks noGrp="1"/>
          </p:cNvSpPr>
          <p:nvPr>
            <p:ph type="sldNum" sz="quarter" idx="4"/>
          </p:nvPr>
        </p:nvSpPr>
        <p:spPr/>
        <p:txBody>
          <a:bodyPr/>
          <a:lstStyle/>
          <a:p>
            <a:fld id="{7EB88CEF-8B9E-CE47-8F32-B5CF733A233F}" type="slidenum">
              <a:rPr lang="en-US" smtClean="0"/>
              <a:pPr/>
              <a:t>13</a:t>
            </a:fld>
            <a:endParaRPr lang="en-US" dirty="0"/>
          </a:p>
        </p:txBody>
      </p:sp>
      <p:sp>
        <p:nvSpPr>
          <p:cNvPr id="16" name="Rectangular Callout 15"/>
          <p:cNvSpPr/>
          <p:nvPr/>
        </p:nvSpPr>
        <p:spPr bwMode="auto">
          <a:xfrm>
            <a:off x="5862703" y="1480228"/>
            <a:ext cx="5229955" cy="244497"/>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1600" b="1" dirty="0">
                <a:solidFill>
                  <a:srgbClr val="C00000"/>
                </a:solidFill>
                <a:latin typeface="Calibri Light"/>
                <a:cs typeface="Calibri Light"/>
              </a:rPr>
              <a:t>Virtual Protection Group = Complete Application Protection</a:t>
            </a:r>
          </a:p>
        </p:txBody>
      </p:sp>
      <p:sp>
        <p:nvSpPr>
          <p:cNvPr id="17" name="Rectangular Callout 16"/>
          <p:cNvSpPr/>
          <p:nvPr/>
        </p:nvSpPr>
        <p:spPr bwMode="auto">
          <a:xfrm>
            <a:off x="5854468" y="1979278"/>
            <a:ext cx="5037240" cy="219838"/>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spcAft>
                <a:spcPts val="450"/>
              </a:spcAft>
              <a:defRPr/>
            </a:pPr>
            <a:r>
              <a:rPr lang="en-US" sz="1600" dirty="0">
                <a:solidFill>
                  <a:schemeClr val="tx1">
                    <a:lumMod val="90000"/>
                    <a:lumOff val="10000"/>
                  </a:schemeClr>
                </a:solidFill>
                <a:latin typeface="+mj-lt"/>
                <a:cs typeface="Arial"/>
              </a:rPr>
              <a:t>Recover Multi-VM applications consistently</a:t>
            </a:r>
          </a:p>
        </p:txBody>
      </p:sp>
      <p:sp>
        <p:nvSpPr>
          <p:cNvPr id="18" name="Rectangular Callout 17"/>
          <p:cNvSpPr/>
          <p:nvPr/>
        </p:nvSpPr>
        <p:spPr bwMode="auto">
          <a:xfrm>
            <a:off x="5862698" y="2446550"/>
            <a:ext cx="5029010" cy="244497"/>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spcAft>
                <a:spcPts val="450"/>
              </a:spcAft>
              <a:defRPr/>
            </a:pPr>
            <a:r>
              <a:rPr lang="en-US" sz="1600" dirty="0">
                <a:solidFill>
                  <a:schemeClr val="tx1">
                    <a:lumMod val="90000"/>
                    <a:lumOff val="10000"/>
                  </a:schemeClr>
                </a:solidFill>
                <a:cs typeface="Arial"/>
              </a:rPr>
              <a:t>Prioritize &amp; meet SLAs</a:t>
            </a:r>
            <a:endParaRPr lang="en-US" sz="1600" dirty="0">
              <a:solidFill>
                <a:schemeClr val="tx1">
                  <a:lumMod val="90000"/>
                  <a:lumOff val="10000"/>
                </a:schemeClr>
              </a:solidFill>
              <a:latin typeface="+mj-lt"/>
              <a:cs typeface="Arial"/>
            </a:endParaRPr>
          </a:p>
        </p:txBody>
      </p:sp>
      <p:sp>
        <p:nvSpPr>
          <p:cNvPr id="20" name="Rectangular Callout 19"/>
          <p:cNvSpPr/>
          <p:nvPr/>
        </p:nvSpPr>
        <p:spPr bwMode="auto">
          <a:xfrm>
            <a:off x="5863345" y="2928560"/>
            <a:ext cx="5229313" cy="256356"/>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spcAft>
                <a:spcPts val="450"/>
              </a:spcAft>
              <a:defRPr/>
            </a:pPr>
            <a:r>
              <a:rPr lang="en-US" sz="1600" dirty="0">
                <a:solidFill>
                  <a:schemeClr val="tx1">
                    <a:lumMod val="90000"/>
                    <a:lumOff val="10000"/>
                  </a:schemeClr>
                </a:solidFill>
                <a:cs typeface="Arial"/>
              </a:rPr>
              <a:t>Pre-seeding, reduce initial sync</a:t>
            </a:r>
            <a:endParaRPr lang="en-US" sz="1600" dirty="0">
              <a:solidFill>
                <a:schemeClr val="tx1">
                  <a:lumMod val="90000"/>
                  <a:lumOff val="10000"/>
                </a:schemeClr>
              </a:solidFill>
              <a:latin typeface="+mj-lt"/>
              <a:cs typeface="Arial"/>
            </a:endParaRPr>
          </a:p>
        </p:txBody>
      </p:sp>
      <p:sp>
        <p:nvSpPr>
          <p:cNvPr id="21" name="Rectangular Callout 20"/>
          <p:cNvSpPr/>
          <p:nvPr/>
        </p:nvSpPr>
        <p:spPr bwMode="auto">
          <a:xfrm>
            <a:off x="5873369" y="3390500"/>
            <a:ext cx="5178978" cy="235629"/>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spcAft>
                <a:spcPts val="450"/>
              </a:spcAft>
              <a:defRPr/>
            </a:pPr>
            <a:r>
              <a:rPr lang="en-US" sz="1600" dirty="0">
                <a:solidFill>
                  <a:schemeClr val="tx1">
                    <a:lumMod val="90000"/>
                    <a:lumOff val="10000"/>
                  </a:schemeClr>
                </a:solidFill>
                <a:cs typeface="Arial"/>
              </a:rPr>
              <a:t>Virtualization features vMotion, </a:t>
            </a:r>
            <a:r>
              <a:rPr lang="en-US" sz="1600" dirty="0" err="1">
                <a:solidFill>
                  <a:schemeClr val="tx1">
                    <a:lumMod val="90000"/>
                    <a:lumOff val="10000"/>
                  </a:schemeClr>
                </a:solidFill>
                <a:cs typeface="Arial"/>
              </a:rPr>
              <a:t>svMotion</a:t>
            </a:r>
            <a:r>
              <a:rPr lang="en-US" sz="1600" dirty="0">
                <a:solidFill>
                  <a:schemeClr val="tx1">
                    <a:lumMod val="90000"/>
                    <a:lumOff val="10000"/>
                  </a:schemeClr>
                </a:solidFill>
                <a:cs typeface="Arial"/>
              </a:rPr>
              <a:t>, HA etc </a:t>
            </a:r>
          </a:p>
        </p:txBody>
      </p:sp>
      <p:cxnSp>
        <p:nvCxnSpPr>
          <p:cNvPr id="22" name="Elbow Connector 21"/>
          <p:cNvCxnSpPr/>
          <p:nvPr/>
        </p:nvCxnSpPr>
        <p:spPr>
          <a:xfrm rot="10800000" flipV="1">
            <a:off x="5845591" y="1623743"/>
            <a:ext cx="8235" cy="472528"/>
          </a:xfrm>
          <a:prstGeom prst="bentConnector3">
            <a:avLst>
              <a:gd name="adj1" fmla="val 2875956"/>
            </a:avLst>
          </a:prstGeom>
          <a:ln w="19050" cmpd="sng">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5849472" y="1449040"/>
            <a:ext cx="1316" cy="305767"/>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5842074" y="1947670"/>
            <a:ext cx="1316" cy="305767"/>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5850953" y="2427059"/>
            <a:ext cx="1316" cy="305767"/>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a:off x="5842073" y="2888702"/>
            <a:ext cx="1316" cy="305767"/>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5850948" y="3359221"/>
            <a:ext cx="1316" cy="305767"/>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p:nvPr/>
        </p:nvCxnSpPr>
        <p:spPr>
          <a:xfrm rot="10800000" flipH="1" flipV="1">
            <a:off x="5845590" y="2096271"/>
            <a:ext cx="8230" cy="472528"/>
          </a:xfrm>
          <a:prstGeom prst="bentConnector3">
            <a:avLst>
              <a:gd name="adj1" fmla="val -2777643"/>
            </a:avLst>
          </a:prstGeom>
          <a:ln w="19050" cmpd="sng">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0800000" flipV="1">
            <a:off x="5845590" y="2568798"/>
            <a:ext cx="8230" cy="472441"/>
          </a:xfrm>
          <a:prstGeom prst="bentConnector3">
            <a:avLst>
              <a:gd name="adj1" fmla="val 2877643"/>
            </a:avLst>
          </a:prstGeom>
          <a:ln w="19050" cmpd="sng">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Elbow Connector 30"/>
          <p:cNvCxnSpPr/>
          <p:nvPr/>
        </p:nvCxnSpPr>
        <p:spPr>
          <a:xfrm rot="10800000" flipH="1" flipV="1">
            <a:off x="5845590" y="3041239"/>
            <a:ext cx="8878" cy="476695"/>
          </a:xfrm>
          <a:prstGeom prst="bentConnector3">
            <a:avLst>
              <a:gd name="adj1" fmla="val -2574904"/>
            </a:avLst>
          </a:prstGeom>
          <a:ln w="19050" cmpd="sng">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526071" y="1608897"/>
            <a:ext cx="4485154" cy="4321385"/>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grpSp>
        <p:nvGrpSpPr>
          <p:cNvPr id="54" name="Group 53"/>
          <p:cNvGrpSpPr/>
          <p:nvPr/>
        </p:nvGrpSpPr>
        <p:grpSpPr>
          <a:xfrm>
            <a:off x="2181802" y="1386216"/>
            <a:ext cx="1173692" cy="494494"/>
            <a:chOff x="2393950" y="1371168"/>
            <a:chExt cx="1173692" cy="494494"/>
          </a:xfrm>
        </p:grpSpPr>
        <p:sp>
          <p:nvSpPr>
            <p:cNvPr id="55" name="Rounded Rectangle 54"/>
            <p:cNvSpPr>
              <a:spLocks/>
            </p:cNvSpPr>
            <p:nvPr/>
          </p:nvSpPr>
          <p:spPr>
            <a:xfrm>
              <a:off x="2393950" y="1384668"/>
              <a:ext cx="1163108" cy="412927"/>
            </a:xfrm>
            <a:prstGeom prst="roundRect">
              <a:avLst>
                <a:gd name="adj" fmla="val 14849"/>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    </a:t>
              </a:r>
            </a:p>
          </p:txBody>
        </p:sp>
        <p:sp>
          <p:nvSpPr>
            <p:cNvPr id="56" name="TextBox 55"/>
            <p:cNvSpPr txBox="1"/>
            <p:nvPr/>
          </p:nvSpPr>
          <p:spPr>
            <a:xfrm>
              <a:off x="2417233" y="1371168"/>
              <a:ext cx="1150409" cy="494494"/>
            </a:xfrm>
            <a:prstGeom prst="rect">
              <a:avLst/>
            </a:prstGeom>
            <a:solidFill>
              <a:schemeClr val="bg1"/>
            </a:solidFill>
            <a:ln>
              <a:noFill/>
            </a:ln>
          </p:spPr>
          <p:txBody>
            <a:bodyPr wrap="square" rtlCol="0">
              <a:spAutoFit/>
            </a:bodyPr>
            <a:lstStyle/>
            <a:p>
              <a:pPr algn="ctr">
                <a:lnSpc>
                  <a:spcPct val="80000"/>
                </a:lnSpc>
              </a:pPr>
              <a:r>
                <a:rPr lang="en-US" sz="1600" b="1" dirty="0">
                  <a:solidFill>
                    <a:schemeClr val="tx1">
                      <a:lumMod val="75000"/>
                      <a:lumOff val="25000"/>
                    </a:schemeClr>
                  </a:solidFill>
                </a:rPr>
                <a:t>Production Site</a:t>
              </a:r>
            </a:p>
          </p:txBody>
        </p:sp>
      </p:grpSp>
      <p:pic>
        <p:nvPicPr>
          <p:cNvPr id="59" name="Picture 58"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725688" y="4383589"/>
            <a:ext cx="1315466" cy="393736"/>
          </a:xfrm>
          <a:prstGeom prst="rect">
            <a:avLst/>
          </a:prstGeom>
        </p:spPr>
      </p:pic>
      <p:grpSp>
        <p:nvGrpSpPr>
          <p:cNvPr id="92" name="Group 91"/>
          <p:cNvGrpSpPr/>
          <p:nvPr/>
        </p:nvGrpSpPr>
        <p:grpSpPr>
          <a:xfrm>
            <a:off x="1785272" y="1398644"/>
            <a:ext cx="413999" cy="413999"/>
            <a:chOff x="2688543" y="1984751"/>
            <a:chExt cx="342148" cy="342148"/>
          </a:xfrm>
        </p:grpSpPr>
        <p:sp>
          <p:nvSpPr>
            <p:cNvPr id="93" name="Oval 92"/>
            <p:cNvSpPr/>
            <p:nvPr/>
          </p:nvSpPr>
          <p:spPr>
            <a:xfrm>
              <a:off x="2688543" y="1984751"/>
              <a:ext cx="342148" cy="342148"/>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94" name="Picture 93"/>
            <p:cNvPicPr>
              <a:picLocks noChangeAspect="1"/>
            </p:cNvPicPr>
            <p:nvPr/>
          </p:nvPicPr>
          <p:blipFill>
            <a:blip r:embed="rId4"/>
            <a:stretch>
              <a:fillRect/>
            </a:stretch>
          </p:blipFill>
          <p:spPr>
            <a:xfrm>
              <a:off x="2799976" y="2055997"/>
              <a:ext cx="121399" cy="206009"/>
            </a:xfrm>
            <a:prstGeom prst="rect">
              <a:avLst/>
            </a:prstGeom>
          </p:spPr>
        </p:pic>
      </p:grpSp>
      <p:sp>
        <p:nvSpPr>
          <p:cNvPr id="450" name="Rectangular Callout 449"/>
          <p:cNvSpPr/>
          <p:nvPr/>
        </p:nvSpPr>
        <p:spPr bwMode="auto">
          <a:xfrm>
            <a:off x="1705824" y="2001173"/>
            <a:ext cx="2125649" cy="233987"/>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spcAft>
                <a:spcPts val="450"/>
              </a:spcAft>
              <a:defRPr/>
            </a:pPr>
            <a:r>
              <a:rPr lang="en-US" sz="1600" b="1" dirty="0">
                <a:solidFill>
                  <a:srgbClr val="C00000"/>
                </a:solidFill>
                <a:latin typeface="Calibri Light"/>
                <a:cs typeface="Calibri Light"/>
              </a:rPr>
              <a:t>Enterprise Applications</a:t>
            </a:r>
          </a:p>
        </p:txBody>
      </p:sp>
      <p:pic>
        <p:nvPicPr>
          <p:cNvPr id="2050" name="Picture 2" descr="Displaying symbol_0004s_0005_Vector-Smart-Objec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4117" y="4972592"/>
            <a:ext cx="779426" cy="673054"/>
          </a:xfrm>
          <a:prstGeom prst="rect">
            <a:avLst/>
          </a:prstGeom>
          <a:noFill/>
          <a:extLst>
            <a:ext uri="{909E8E84-426E-40dd-AFC4-6F175D3DCCD1}">
              <a14:hiddenFill xmlns="" xmlns:a14="http://schemas.microsoft.com/office/drawing/2010/main">
                <a:solidFill>
                  <a:srgbClr val="FFFFFF"/>
                </a:solidFill>
              </a14:hiddenFill>
            </a:ext>
          </a:extLst>
        </p:spPr>
      </p:pic>
      <p:pic>
        <p:nvPicPr>
          <p:cNvPr id="103" name="Picture 2" descr="Displaying symbol_0004s_0005_Vector-Smart-Objec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423" y="4972592"/>
            <a:ext cx="779426" cy="673054"/>
          </a:xfrm>
          <a:prstGeom prst="rect">
            <a:avLst/>
          </a:prstGeom>
          <a:noFill/>
          <a:extLst>
            <a:ext uri="{909E8E84-426E-40dd-AFC4-6F175D3DCCD1}">
              <a14:hiddenFill xmlns="" xmlns:a14="http://schemas.microsoft.com/office/drawing/2010/main">
                <a:solidFill>
                  <a:srgbClr val="FFFFFF"/>
                </a:solidFill>
              </a14:hiddenFill>
            </a:ext>
          </a:extLst>
        </p:spPr>
      </p:pic>
      <p:pic>
        <p:nvPicPr>
          <p:cNvPr id="104" name="Picture 2" descr="Displaying symbol_0004s_0005_Vector-Smart-Objec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6729" y="4972592"/>
            <a:ext cx="779426" cy="673054"/>
          </a:xfrm>
          <a:prstGeom prst="rect">
            <a:avLst/>
          </a:prstGeom>
          <a:noFill/>
          <a:extLst>
            <a:ext uri="{909E8E84-426E-40dd-AFC4-6F175D3DCCD1}">
              <a14:hiddenFill xmlns="" xmlns:a14="http://schemas.microsoft.com/office/drawing/2010/main">
                <a:solidFill>
                  <a:srgbClr val="FFFFFF"/>
                </a:solidFill>
              </a14:hiddenFill>
            </a:ext>
          </a:extLst>
        </p:spPr>
      </p:pic>
      <p:pic>
        <p:nvPicPr>
          <p:cNvPr id="105" name="Picture 2" descr="Displaying symbol_0004s_0005_Vector-Smart-Objec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3035" y="4972592"/>
            <a:ext cx="779426" cy="673054"/>
          </a:xfrm>
          <a:prstGeom prst="rect">
            <a:avLst/>
          </a:prstGeom>
          <a:noFill/>
          <a:extLst>
            <a:ext uri="{909E8E84-426E-40dd-AFC4-6F175D3DCCD1}">
              <a14:hiddenFill xmlns="" xmlns:a14="http://schemas.microsoft.com/office/drawing/2010/main">
                <a:solidFill>
                  <a:srgbClr val="FFFFFF"/>
                </a:solidFill>
              </a14:hiddenFill>
            </a:ext>
          </a:extLst>
        </p:spPr>
      </p:pic>
      <p:pic>
        <p:nvPicPr>
          <p:cNvPr id="107" name="Picture 106"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3489310" y="4383589"/>
            <a:ext cx="1315466" cy="393736"/>
          </a:xfrm>
          <a:prstGeom prst="rect">
            <a:avLst/>
          </a:prstGeom>
        </p:spPr>
      </p:pic>
      <p:pic>
        <p:nvPicPr>
          <p:cNvPr id="106" name="Picture 105"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2107499" y="4383589"/>
            <a:ext cx="1315466" cy="393736"/>
          </a:xfrm>
          <a:prstGeom prst="rect">
            <a:avLst/>
          </a:prstGeom>
        </p:spPr>
      </p:pic>
      <p:grpSp>
        <p:nvGrpSpPr>
          <p:cNvPr id="2049" name="Group 2048"/>
          <p:cNvGrpSpPr/>
          <p:nvPr/>
        </p:nvGrpSpPr>
        <p:grpSpPr>
          <a:xfrm>
            <a:off x="758280" y="2916216"/>
            <a:ext cx="417906" cy="336652"/>
            <a:chOff x="927554" y="2750811"/>
            <a:chExt cx="417906" cy="336652"/>
          </a:xfrm>
        </p:grpSpPr>
        <p:sp>
          <p:nvSpPr>
            <p:cNvPr id="241" name="Rounded Rectangle 240"/>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61" name="TextBox 260"/>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79" name="Group 278"/>
          <p:cNvGrpSpPr/>
          <p:nvPr/>
        </p:nvGrpSpPr>
        <p:grpSpPr>
          <a:xfrm>
            <a:off x="1174468" y="3335390"/>
            <a:ext cx="417906" cy="336652"/>
            <a:chOff x="927554" y="2750811"/>
            <a:chExt cx="417906" cy="336652"/>
          </a:xfrm>
        </p:grpSpPr>
        <p:sp>
          <p:nvSpPr>
            <p:cNvPr id="283" name="Rounded Rectangle 282"/>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84" name="TextBox 283"/>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88" name="Group 287"/>
          <p:cNvGrpSpPr/>
          <p:nvPr/>
        </p:nvGrpSpPr>
        <p:grpSpPr>
          <a:xfrm>
            <a:off x="758280" y="3759795"/>
            <a:ext cx="417906" cy="336652"/>
            <a:chOff x="927554" y="2750811"/>
            <a:chExt cx="417906" cy="336652"/>
          </a:xfrm>
        </p:grpSpPr>
        <p:sp>
          <p:nvSpPr>
            <p:cNvPr id="295" name="Rounded Rectangle 294"/>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96" name="TextBox 295"/>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02" name="Group 301"/>
          <p:cNvGrpSpPr/>
          <p:nvPr/>
        </p:nvGrpSpPr>
        <p:grpSpPr>
          <a:xfrm>
            <a:off x="2140091" y="3759795"/>
            <a:ext cx="417906" cy="336652"/>
            <a:chOff x="927554" y="2750811"/>
            <a:chExt cx="417906" cy="336652"/>
          </a:xfrm>
        </p:grpSpPr>
        <p:sp>
          <p:nvSpPr>
            <p:cNvPr id="309" name="Rounded Rectangle 308"/>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10" name="TextBox 309"/>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03" name="Group 302"/>
          <p:cNvGrpSpPr/>
          <p:nvPr/>
        </p:nvGrpSpPr>
        <p:grpSpPr>
          <a:xfrm>
            <a:off x="2556279" y="3759795"/>
            <a:ext cx="417906" cy="336652"/>
            <a:chOff x="927554" y="2750811"/>
            <a:chExt cx="417906" cy="336652"/>
          </a:xfrm>
        </p:grpSpPr>
        <p:sp>
          <p:nvSpPr>
            <p:cNvPr id="307" name="Rounded Rectangle 306"/>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08" name="TextBox 307"/>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84" name="Group 383"/>
          <p:cNvGrpSpPr/>
          <p:nvPr/>
        </p:nvGrpSpPr>
        <p:grpSpPr>
          <a:xfrm>
            <a:off x="4354279" y="2916216"/>
            <a:ext cx="417906" cy="336652"/>
            <a:chOff x="927554" y="2750811"/>
            <a:chExt cx="417906" cy="336652"/>
          </a:xfrm>
        </p:grpSpPr>
        <p:sp>
          <p:nvSpPr>
            <p:cNvPr id="385" name="Rounded Rectangle 384"/>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86" name="TextBox 385"/>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408" name="Group 407"/>
          <p:cNvGrpSpPr/>
          <p:nvPr/>
        </p:nvGrpSpPr>
        <p:grpSpPr>
          <a:xfrm>
            <a:off x="4202416" y="5353435"/>
            <a:ext cx="397932" cy="235092"/>
            <a:chOff x="3056837" y="4963542"/>
            <a:chExt cx="397932" cy="235092"/>
          </a:xfrm>
        </p:grpSpPr>
        <p:sp>
          <p:nvSpPr>
            <p:cNvPr id="409" name="Rounded Rectangle 408"/>
            <p:cNvSpPr>
              <a:spLocks/>
            </p:cNvSpPr>
            <p:nvPr/>
          </p:nvSpPr>
          <p:spPr>
            <a:xfrm>
              <a:off x="3143226" y="4963542"/>
              <a:ext cx="225154" cy="23509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410" name="TextBox 409"/>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429" name="Group 428"/>
          <p:cNvGrpSpPr/>
          <p:nvPr/>
        </p:nvGrpSpPr>
        <p:grpSpPr>
          <a:xfrm>
            <a:off x="2269804" y="5045946"/>
            <a:ext cx="397932" cy="235092"/>
            <a:chOff x="3056837" y="4963542"/>
            <a:chExt cx="397932" cy="235092"/>
          </a:xfrm>
        </p:grpSpPr>
        <p:sp>
          <p:nvSpPr>
            <p:cNvPr id="430" name="Rounded Rectangle 429"/>
            <p:cNvSpPr>
              <a:spLocks/>
            </p:cNvSpPr>
            <p:nvPr/>
          </p:nvSpPr>
          <p:spPr>
            <a:xfrm>
              <a:off x="3143226" y="4963542"/>
              <a:ext cx="225154" cy="23509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431" name="TextBox 430"/>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443" name="Group 442"/>
          <p:cNvGrpSpPr/>
          <p:nvPr/>
        </p:nvGrpSpPr>
        <p:grpSpPr>
          <a:xfrm>
            <a:off x="986231" y="5045946"/>
            <a:ext cx="397932" cy="235092"/>
            <a:chOff x="3056837" y="4963542"/>
            <a:chExt cx="397932" cy="235092"/>
          </a:xfrm>
        </p:grpSpPr>
        <p:sp>
          <p:nvSpPr>
            <p:cNvPr id="447" name="Rounded Rectangle 446"/>
            <p:cNvSpPr>
              <a:spLocks/>
            </p:cNvSpPr>
            <p:nvPr/>
          </p:nvSpPr>
          <p:spPr>
            <a:xfrm>
              <a:off x="3143226" y="4963542"/>
              <a:ext cx="225154" cy="23509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448" name="TextBox 447"/>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438" name="Group 437"/>
          <p:cNvGrpSpPr/>
          <p:nvPr/>
        </p:nvGrpSpPr>
        <p:grpSpPr>
          <a:xfrm>
            <a:off x="1303498" y="5353435"/>
            <a:ext cx="397932" cy="235092"/>
            <a:chOff x="3056837" y="4963542"/>
            <a:chExt cx="397932" cy="235092"/>
          </a:xfrm>
        </p:grpSpPr>
        <p:sp>
          <p:nvSpPr>
            <p:cNvPr id="439" name="Rounded Rectangle 438"/>
            <p:cNvSpPr>
              <a:spLocks/>
            </p:cNvSpPr>
            <p:nvPr/>
          </p:nvSpPr>
          <p:spPr>
            <a:xfrm>
              <a:off x="3143226" y="4963542"/>
              <a:ext cx="225154" cy="23509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440" name="TextBox 439"/>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sp>
        <p:nvSpPr>
          <p:cNvPr id="451" name="Rectangular Callout 450"/>
          <p:cNvSpPr/>
          <p:nvPr/>
        </p:nvSpPr>
        <p:spPr bwMode="auto">
          <a:xfrm>
            <a:off x="803632" y="2400289"/>
            <a:ext cx="3930033" cy="233987"/>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spcAft>
                <a:spcPts val="450"/>
              </a:spcAft>
              <a:defRPr/>
            </a:pPr>
            <a:r>
              <a:rPr lang="en-US" sz="1600" dirty="0">
                <a:solidFill>
                  <a:schemeClr val="tx1">
                    <a:lumMod val="90000"/>
                    <a:lumOff val="10000"/>
                  </a:schemeClr>
                </a:solidFill>
                <a:latin typeface="+mj-lt"/>
                <a:cs typeface="Arial"/>
              </a:rPr>
              <a:t>CRM, ERP, SQL, Oracle, SharePoint, Exchange</a:t>
            </a:r>
          </a:p>
        </p:txBody>
      </p:sp>
      <p:grpSp>
        <p:nvGrpSpPr>
          <p:cNvPr id="35" name="Group 34"/>
          <p:cNvGrpSpPr/>
          <p:nvPr/>
        </p:nvGrpSpPr>
        <p:grpSpPr>
          <a:xfrm>
            <a:off x="5873368" y="4210345"/>
            <a:ext cx="5167256" cy="462299"/>
            <a:chOff x="5333434" y="4210345"/>
            <a:chExt cx="5167256" cy="462299"/>
          </a:xfrm>
        </p:grpSpPr>
        <p:sp>
          <p:nvSpPr>
            <p:cNvPr id="180" name="Chevron 179"/>
            <p:cNvSpPr/>
            <p:nvPr/>
          </p:nvSpPr>
          <p:spPr>
            <a:xfrm>
              <a:off x="6364763" y="4220263"/>
              <a:ext cx="4135927" cy="439153"/>
            </a:xfrm>
            <a:prstGeom prst="roundRect">
              <a:avLst/>
            </a:prstGeom>
            <a:solidFill>
              <a:schemeClr val="accent1">
                <a:tint val="40000"/>
                <a:hueOff val="0"/>
                <a:satOff val="0"/>
                <a:lumOff val="0"/>
                <a:alpha val="5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178" name="Group 177"/>
            <p:cNvGrpSpPr/>
            <p:nvPr/>
          </p:nvGrpSpPr>
          <p:grpSpPr>
            <a:xfrm>
              <a:off x="5333434" y="4210345"/>
              <a:ext cx="1166361" cy="462299"/>
              <a:chOff x="-131449" y="777348"/>
              <a:chExt cx="1266955" cy="474842"/>
            </a:xfrm>
          </p:grpSpPr>
          <p:sp>
            <p:nvSpPr>
              <p:cNvPr id="182" name="Rounded Rectangle 181"/>
              <p:cNvSpPr/>
              <p:nvPr/>
            </p:nvSpPr>
            <p:spPr>
              <a:xfrm>
                <a:off x="-131448" y="777348"/>
                <a:ext cx="1266954" cy="474842"/>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3" name="Chevron 4"/>
              <p:cNvSpPr/>
              <p:nvPr/>
            </p:nvSpPr>
            <p:spPr>
              <a:xfrm>
                <a:off x="-131449" y="777348"/>
                <a:ext cx="1244493" cy="45131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GB" sz="1600" kern="1200" dirty="0"/>
                  <a:t>CRM VPG</a:t>
                </a:r>
                <a:endParaRPr lang="en-GB" sz="2900" kern="1200" dirty="0"/>
              </a:p>
            </p:txBody>
          </p:sp>
        </p:grpSp>
      </p:grpSp>
      <p:grpSp>
        <p:nvGrpSpPr>
          <p:cNvPr id="15" name="Group 14"/>
          <p:cNvGrpSpPr/>
          <p:nvPr/>
        </p:nvGrpSpPr>
        <p:grpSpPr>
          <a:xfrm>
            <a:off x="7211547" y="4279813"/>
            <a:ext cx="2265410" cy="336652"/>
            <a:chOff x="8090838" y="4279813"/>
            <a:chExt cx="2265410" cy="336652"/>
          </a:xfrm>
        </p:grpSpPr>
        <p:grpSp>
          <p:nvGrpSpPr>
            <p:cNvPr id="127" name="Group 126"/>
            <p:cNvGrpSpPr/>
            <p:nvPr/>
          </p:nvGrpSpPr>
          <p:grpSpPr>
            <a:xfrm>
              <a:off x="8090838" y="4279813"/>
              <a:ext cx="417906" cy="336652"/>
              <a:chOff x="927554" y="2750811"/>
              <a:chExt cx="417906" cy="336652"/>
            </a:xfrm>
          </p:grpSpPr>
          <p:sp>
            <p:nvSpPr>
              <p:cNvPr id="128" name="Rounded Rectangle 127"/>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29" name="TextBox 128"/>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30" name="Group 129"/>
            <p:cNvGrpSpPr/>
            <p:nvPr/>
          </p:nvGrpSpPr>
          <p:grpSpPr>
            <a:xfrm>
              <a:off x="8552714" y="4279813"/>
              <a:ext cx="417906" cy="336652"/>
              <a:chOff x="927554" y="2750811"/>
              <a:chExt cx="417906" cy="336652"/>
            </a:xfrm>
          </p:grpSpPr>
          <p:sp>
            <p:nvSpPr>
              <p:cNvPr id="131" name="Rounded Rectangle 130"/>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32" name="TextBox 131"/>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33" name="Group 132"/>
            <p:cNvGrpSpPr/>
            <p:nvPr/>
          </p:nvGrpSpPr>
          <p:grpSpPr>
            <a:xfrm>
              <a:off x="9014590" y="4279813"/>
              <a:ext cx="417906" cy="336652"/>
              <a:chOff x="927554" y="2750811"/>
              <a:chExt cx="417906" cy="336652"/>
            </a:xfrm>
          </p:grpSpPr>
          <p:sp>
            <p:nvSpPr>
              <p:cNvPr id="134" name="Rounded Rectangle 133"/>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35" name="TextBox 134"/>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36" name="Group 135"/>
            <p:cNvGrpSpPr/>
            <p:nvPr/>
          </p:nvGrpSpPr>
          <p:grpSpPr>
            <a:xfrm>
              <a:off x="9476466" y="4279813"/>
              <a:ext cx="417906" cy="336652"/>
              <a:chOff x="927554" y="2750811"/>
              <a:chExt cx="417906" cy="336652"/>
            </a:xfrm>
          </p:grpSpPr>
          <p:sp>
            <p:nvSpPr>
              <p:cNvPr id="137" name="Rounded Rectangle 136"/>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38" name="TextBox 137"/>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39" name="Group 138"/>
            <p:cNvGrpSpPr/>
            <p:nvPr/>
          </p:nvGrpSpPr>
          <p:grpSpPr>
            <a:xfrm>
              <a:off x="9938342" y="4279813"/>
              <a:ext cx="417906" cy="336652"/>
              <a:chOff x="927554" y="2750811"/>
              <a:chExt cx="417906" cy="336652"/>
            </a:xfrm>
          </p:grpSpPr>
          <p:sp>
            <p:nvSpPr>
              <p:cNvPr id="140" name="Rounded Rectangle 139"/>
              <p:cNvSpPr>
                <a:spLocks/>
              </p:cNvSpPr>
              <p:nvPr/>
            </p:nvSpPr>
            <p:spPr>
              <a:xfrm>
                <a:off x="969490" y="2750811"/>
                <a:ext cx="334034" cy="336652"/>
              </a:xfrm>
              <a:prstGeom prst="roundRect">
                <a:avLst>
                  <a:gd name="adj" fmla="val 14849"/>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41" name="TextBox 140"/>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grpSp>
        <p:nvGrpSpPr>
          <p:cNvPr id="321" name="Group 320"/>
          <p:cNvGrpSpPr/>
          <p:nvPr/>
        </p:nvGrpSpPr>
        <p:grpSpPr>
          <a:xfrm>
            <a:off x="2556279" y="2916216"/>
            <a:ext cx="417906" cy="336652"/>
            <a:chOff x="927554" y="2750811"/>
            <a:chExt cx="417906" cy="336652"/>
          </a:xfrm>
          <a:solidFill>
            <a:srgbClr val="92D050"/>
          </a:solidFill>
        </p:grpSpPr>
        <p:sp>
          <p:nvSpPr>
            <p:cNvPr id="325" name="Rounded Rectangle 324"/>
            <p:cNvSpPr>
              <a:spLocks/>
            </p:cNvSpPr>
            <p:nvPr/>
          </p:nvSpPr>
          <p:spPr>
            <a:xfrm>
              <a:off x="969490" y="2750811"/>
              <a:ext cx="334034" cy="336652"/>
            </a:xfrm>
            <a:prstGeom prst="roundRect">
              <a:avLst>
                <a:gd name="adj" fmla="val 14849"/>
              </a:avLst>
            </a:prstGeom>
            <a:solidFill>
              <a:srgbClr val="5E9C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26" name="TextBox 325"/>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74" name="Group 373"/>
          <p:cNvGrpSpPr/>
          <p:nvPr/>
        </p:nvGrpSpPr>
        <p:grpSpPr>
          <a:xfrm>
            <a:off x="3938090" y="3335390"/>
            <a:ext cx="417906" cy="336652"/>
            <a:chOff x="927554" y="2750811"/>
            <a:chExt cx="417906" cy="336652"/>
          </a:xfrm>
          <a:solidFill>
            <a:srgbClr val="CBF5D5"/>
          </a:solidFill>
        </p:grpSpPr>
        <p:sp>
          <p:nvSpPr>
            <p:cNvPr id="378" name="Rounded Rectangle 377"/>
            <p:cNvSpPr>
              <a:spLocks/>
            </p:cNvSpPr>
            <p:nvPr/>
          </p:nvSpPr>
          <p:spPr>
            <a:xfrm>
              <a:off x="969490" y="2750811"/>
              <a:ext cx="334034" cy="336652"/>
            </a:xfrm>
            <a:prstGeom prst="roundRect">
              <a:avLst>
                <a:gd name="adj" fmla="val 14849"/>
              </a:avLst>
            </a:prstGeom>
            <a:solidFill>
              <a:srgbClr val="5E9C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79" name="TextBox 378"/>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75" name="Group 374"/>
          <p:cNvGrpSpPr/>
          <p:nvPr/>
        </p:nvGrpSpPr>
        <p:grpSpPr>
          <a:xfrm>
            <a:off x="4354279" y="3335390"/>
            <a:ext cx="417906" cy="336652"/>
            <a:chOff x="927554" y="2750811"/>
            <a:chExt cx="417906" cy="336652"/>
          </a:xfrm>
          <a:solidFill>
            <a:srgbClr val="CBF5D5"/>
          </a:solidFill>
        </p:grpSpPr>
        <p:sp>
          <p:nvSpPr>
            <p:cNvPr id="376" name="Rounded Rectangle 375"/>
            <p:cNvSpPr>
              <a:spLocks/>
            </p:cNvSpPr>
            <p:nvPr/>
          </p:nvSpPr>
          <p:spPr>
            <a:xfrm>
              <a:off x="969490" y="2750811"/>
              <a:ext cx="334034" cy="336652"/>
            </a:xfrm>
            <a:prstGeom prst="roundRect">
              <a:avLst>
                <a:gd name="adj" fmla="val 14849"/>
              </a:avLst>
            </a:prstGeom>
            <a:solidFill>
              <a:srgbClr val="5E9C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77" name="TextBox 376"/>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64" name="Group 363"/>
          <p:cNvGrpSpPr/>
          <p:nvPr/>
        </p:nvGrpSpPr>
        <p:grpSpPr>
          <a:xfrm>
            <a:off x="3521902" y="3759795"/>
            <a:ext cx="417906" cy="336652"/>
            <a:chOff x="927554" y="2750811"/>
            <a:chExt cx="417906" cy="336652"/>
          </a:xfrm>
        </p:grpSpPr>
        <p:sp>
          <p:nvSpPr>
            <p:cNvPr id="371" name="Rounded Rectangle 370"/>
            <p:cNvSpPr>
              <a:spLocks/>
            </p:cNvSpPr>
            <p:nvPr/>
          </p:nvSpPr>
          <p:spPr>
            <a:xfrm>
              <a:off x="969490" y="2750811"/>
              <a:ext cx="334034" cy="336652"/>
            </a:xfrm>
            <a:prstGeom prst="roundRect">
              <a:avLst>
                <a:gd name="adj" fmla="val 14849"/>
              </a:avLst>
            </a:prstGeom>
            <a:solidFill>
              <a:srgbClr val="5E9C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72" name="TextBox 371"/>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054" name="Group 2053"/>
          <p:cNvGrpSpPr/>
          <p:nvPr/>
        </p:nvGrpSpPr>
        <p:grpSpPr>
          <a:xfrm>
            <a:off x="2918843" y="5045946"/>
            <a:ext cx="397932" cy="235092"/>
            <a:chOff x="3056837" y="4963542"/>
            <a:chExt cx="397932" cy="235092"/>
          </a:xfrm>
          <a:solidFill>
            <a:srgbClr val="5E9C94"/>
          </a:solidFill>
        </p:grpSpPr>
        <p:sp>
          <p:nvSpPr>
            <p:cNvPr id="258" name="Rounded Rectangle 257"/>
            <p:cNvSpPr>
              <a:spLocks/>
            </p:cNvSpPr>
            <p:nvPr/>
          </p:nvSpPr>
          <p:spPr>
            <a:xfrm>
              <a:off x="3143226" y="4963542"/>
              <a:ext cx="225154" cy="235092"/>
            </a:xfrm>
            <a:prstGeom prst="roundRect">
              <a:avLst>
                <a:gd name="adj" fmla="val 14849"/>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66" name="TextBox 265"/>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413" name="Group 412"/>
          <p:cNvGrpSpPr/>
          <p:nvPr/>
        </p:nvGrpSpPr>
        <p:grpSpPr>
          <a:xfrm>
            <a:off x="3885149" y="5045946"/>
            <a:ext cx="397932" cy="235092"/>
            <a:chOff x="3056837" y="4963542"/>
            <a:chExt cx="397932" cy="235092"/>
          </a:xfrm>
          <a:solidFill>
            <a:srgbClr val="5E9C94"/>
          </a:solidFill>
        </p:grpSpPr>
        <p:sp>
          <p:nvSpPr>
            <p:cNvPr id="417" name="Rounded Rectangle 416"/>
            <p:cNvSpPr>
              <a:spLocks/>
            </p:cNvSpPr>
            <p:nvPr/>
          </p:nvSpPr>
          <p:spPr>
            <a:xfrm>
              <a:off x="3143226" y="4963542"/>
              <a:ext cx="225154" cy="235092"/>
            </a:xfrm>
            <a:prstGeom prst="roundRect">
              <a:avLst>
                <a:gd name="adj" fmla="val 14849"/>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418" name="TextBox 417"/>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423" name="Group 422"/>
          <p:cNvGrpSpPr/>
          <p:nvPr/>
        </p:nvGrpSpPr>
        <p:grpSpPr>
          <a:xfrm>
            <a:off x="2269804" y="5353435"/>
            <a:ext cx="397932" cy="235092"/>
            <a:chOff x="3056837" y="4963542"/>
            <a:chExt cx="397932" cy="235092"/>
          </a:xfrm>
          <a:solidFill>
            <a:srgbClr val="5E9C94"/>
          </a:solidFill>
        </p:grpSpPr>
        <p:sp>
          <p:nvSpPr>
            <p:cNvPr id="424" name="Rounded Rectangle 423"/>
            <p:cNvSpPr>
              <a:spLocks/>
            </p:cNvSpPr>
            <p:nvPr/>
          </p:nvSpPr>
          <p:spPr>
            <a:xfrm>
              <a:off x="3143226" y="4963542"/>
              <a:ext cx="225154" cy="235092"/>
            </a:xfrm>
            <a:prstGeom prst="roundRect">
              <a:avLst>
                <a:gd name="adj" fmla="val 14849"/>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425" name="TextBox 424"/>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157" name="Group 156"/>
          <p:cNvGrpSpPr/>
          <p:nvPr/>
        </p:nvGrpSpPr>
        <p:grpSpPr>
          <a:xfrm>
            <a:off x="4357460" y="3755204"/>
            <a:ext cx="417906" cy="336652"/>
            <a:chOff x="927554" y="2750811"/>
            <a:chExt cx="417906" cy="336652"/>
          </a:xfrm>
          <a:solidFill>
            <a:srgbClr val="CBF5D5"/>
          </a:solidFill>
        </p:grpSpPr>
        <p:sp>
          <p:nvSpPr>
            <p:cNvPr id="158" name="Rounded Rectangle 157"/>
            <p:cNvSpPr>
              <a:spLocks/>
            </p:cNvSpPr>
            <p:nvPr/>
          </p:nvSpPr>
          <p:spPr>
            <a:xfrm>
              <a:off x="969490" y="2750811"/>
              <a:ext cx="334034" cy="336652"/>
            </a:xfrm>
            <a:prstGeom prst="roundRect">
              <a:avLst>
                <a:gd name="adj" fmla="val 14849"/>
              </a:avLst>
            </a:prstGeom>
            <a:solidFill>
              <a:srgbClr val="5E9C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59" name="TextBox 158"/>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0" name="Group 9"/>
          <p:cNvGrpSpPr/>
          <p:nvPr/>
        </p:nvGrpSpPr>
        <p:grpSpPr>
          <a:xfrm>
            <a:off x="5873368" y="5467645"/>
            <a:ext cx="5167257" cy="462299"/>
            <a:chOff x="5333434" y="5467645"/>
            <a:chExt cx="5167257" cy="462299"/>
          </a:xfrm>
        </p:grpSpPr>
        <p:sp>
          <p:nvSpPr>
            <p:cNvPr id="197" name="Chevron 179"/>
            <p:cNvSpPr/>
            <p:nvPr/>
          </p:nvSpPr>
          <p:spPr>
            <a:xfrm>
              <a:off x="6394097" y="5477564"/>
              <a:ext cx="4106594" cy="439153"/>
            </a:xfrm>
            <a:prstGeom prst="roundRect">
              <a:avLst/>
            </a:prstGeom>
            <a:solidFill>
              <a:schemeClr val="accent1">
                <a:tint val="40000"/>
                <a:hueOff val="0"/>
                <a:satOff val="0"/>
                <a:lumOff val="0"/>
                <a:alpha val="5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grpSp>
          <p:nvGrpSpPr>
            <p:cNvPr id="194" name="Group 193"/>
            <p:cNvGrpSpPr/>
            <p:nvPr/>
          </p:nvGrpSpPr>
          <p:grpSpPr>
            <a:xfrm>
              <a:off x="5333434" y="5467645"/>
              <a:ext cx="1181433" cy="462299"/>
              <a:chOff x="-102092" y="777348"/>
              <a:chExt cx="1215135" cy="474842"/>
            </a:xfrm>
          </p:grpSpPr>
          <p:sp>
            <p:nvSpPr>
              <p:cNvPr id="195" name="Rounded Rectangle 194"/>
              <p:cNvSpPr/>
              <p:nvPr/>
            </p:nvSpPr>
            <p:spPr>
              <a:xfrm>
                <a:off x="-102092" y="777348"/>
                <a:ext cx="1198318" cy="474842"/>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6" name="Chevron 4"/>
              <p:cNvSpPr/>
              <p:nvPr/>
            </p:nvSpPr>
            <p:spPr>
              <a:xfrm>
                <a:off x="-102092" y="777348"/>
                <a:ext cx="1215135" cy="451313"/>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GB" sz="1600" dirty="0"/>
                  <a:t>SQL VPG</a:t>
                </a:r>
                <a:endParaRPr lang="en-GB" sz="2900" kern="1200" dirty="0"/>
              </a:p>
            </p:txBody>
          </p:sp>
        </p:grpSp>
      </p:grpSp>
      <p:grpSp>
        <p:nvGrpSpPr>
          <p:cNvPr id="34" name="Group 33"/>
          <p:cNvGrpSpPr/>
          <p:nvPr/>
        </p:nvGrpSpPr>
        <p:grpSpPr>
          <a:xfrm>
            <a:off x="7211547" y="5528814"/>
            <a:ext cx="2265410" cy="336652"/>
            <a:chOff x="8090838" y="5532267"/>
            <a:chExt cx="2265410" cy="336652"/>
          </a:xfrm>
        </p:grpSpPr>
        <p:sp>
          <p:nvSpPr>
            <p:cNvPr id="161" name="Rounded Rectangle 160"/>
            <p:cNvSpPr>
              <a:spLocks/>
            </p:cNvSpPr>
            <p:nvPr/>
          </p:nvSpPr>
          <p:spPr>
            <a:xfrm>
              <a:off x="8132774" y="5532267"/>
              <a:ext cx="334034" cy="336652"/>
            </a:xfrm>
            <a:prstGeom prst="roundRect">
              <a:avLst>
                <a:gd name="adj" fmla="val 14849"/>
              </a:avLst>
            </a:prstGeom>
            <a:solidFill>
              <a:srgbClr val="5E9C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62" name="TextBox 161"/>
            <p:cNvSpPr txBox="1"/>
            <p:nvPr/>
          </p:nvSpPr>
          <p:spPr>
            <a:xfrm>
              <a:off x="8090838" y="5569788"/>
              <a:ext cx="417906" cy="261610"/>
            </a:xfrm>
            <a:prstGeom prst="rect">
              <a:avLst/>
            </a:prstGeom>
            <a:noFill/>
          </p:spPr>
          <p:txBody>
            <a:bodyPr wrap="square" rtlCol="0">
              <a:spAutoFit/>
            </a:bodyPr>
            <a:lstStyle/>
            <a:p>
              <a:pPr algn="ctr"/>
              <a:r>
                <a:rPr lang="en-US" sz="1100" dirty="0">
                  <a:solidFill>
                    <a:schemeClr val="bg1"/>
                  </a:solidFill>
                </a:rPr>
                <a:t>VM</a:t>
              </a:r>
            </a:p>
          </p:txBody>
        </p:sp>
        <p:sp>
          <p:nvSpPr>
            <p:cNvPr id="164" name="Rounded Rectangle 163"/>
            <p:cNvSpPr>
              <a:spLocks/>
            </p:cNvSpPr>
            <p:nvPr/>
          </p:nvSpPr>
          <p:spPr>
            <a:xfrm>
              <a:off x="8594650" y="5532267"/>
              <a:ext cx="334034" cy="336652"/>
            </a:xfrm>
            <a:prstGeom prst="roundRect">
              <a:avLst>
                <a:gd name="adj" fmla="val 14849"/>
              </a:avLst>
            </a:prstGeom>
            <a:solidFill>
              <a:srgbClr val="5E9C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65" name="TextBox 164"/>
            <p:cNvSpPr txBox="1"/>
            <p:nvPr/>
          </p:nvSpPr>
          <p:spPr>
            <a:xfrm>
              <a:off x="8552714" y="5569788"/>
              <a:ext cx="417906" cy="261610"/>
            </a:xfrm>
            <a:prstGeom prst="rect">
              <a:avLst/>
            </a:prstGeom>
            <a:noFill/>
          </p:spPr>
          <p:txBody>
            <a:bodyPr wrap="square" rtlCol="0">
              <a:spAutoFit/>
            </a:bodyPr>
            <a:lstStyle/>
            <a:p>
              <a:pPr algn="ctr"/>
              <a:r>
                <a:rPr lang="en-US" sz="1100" dirty="0">
                  <a:solidFill>
                    <a:schemeClr val="bg1"/>
                  </a:solidFill>
                </a:rPr>
                <a:t>VM</a:t>
              </a:r>
            </a:p>
          </p:txBody>
        </p:sp>
        <p:sp>
          <p:nvSpPr>
            <p:cNvPr id="167" name="Rounded Rectangle 166"/>
            <p:cNvSpPr>
              <a:spLocks/>
            </p:cNvSpPr>
            <p:nvPr/>
          </p:nvSpPr>
          <p:spPr>
            <a:xfrm>
              <a:off x="9056526" y="5532267"/>
              <a:ext cx="334034" cy="336652"/>
            </a:xfrm>
            <a:prstGeom prst="roundRect">
              <a:avLst>
                <a:gd name="adj" fmla="val 14849"/>
              </a:avLst>
            </a:prstGeom>
            <a:solidFill>
              <a:srgbClr val="5E9C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68" name="TextBox 167"/>
            <p:cNvSpPr txBox="1"/>
            <p:nvPr/>
          </p:nvSpPr>
          <p:spPr>
            <a:xfrm>
              <a:off x="9014590" y="5569788"/>
              <a:ext cx="417906" cy="261610"/>
            </a:xfrm>
            <a:prstGeom prst="rect">
              <a:avLst/>
            </a:prstGeom>
            <a:noFill/>
          </p:spPr>
          <p:txBody>
            <a:bodyPr wrap="square" rtlCol="0">
              <a:spAutoFit/>
            </a:bodyPr>
            <a:lstStyle/>
            <a:p>
              <a:pPr algn="ctr"/>
              <a:r>
                <a:rPr lang="en-US" sz="1100" dirty="0">
                  <a:solidFill>
                    <a:schemeClr val="bg1"/>
                  </a:solidFill>
                </a:rPr>
                <a:t>VM</a:t>
              </a:r>
            </a:p>
          </p:txBody>
        </p:sp>
        <p:sp>
          <p:nvSpPr>
            <p:cNvPr id="170" name="Rounded Rectangle 169"/>
            <p:cNvSpPr>
              <a:spLocks/>
            </p:cNvSpPr>
            <p:nvPr/>
          </p:nvSpPr>
          <p:spPr>
            <a:xfrm>
              <a:off x="9518402" y="5532267"/>
              <a:ext cx="334034" cy="336652"/>
            </a:xfrm>
            <a:prstGeom prst="roundRect">
              <a:avLst>
                <a:gd name="adj" fmla="val 14849"/>
              </a:avLst>
            </a:prstGeom>
            <a:solidFill>
              <a:srgbClr val="5E9C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71" name="TextBox 170"/>
            <p:cNvSpPr txBox="1"/>
            <p:nvPr/>
          </p:nvSpPr>
          <p:spPr>
            <a:xfrm>
              <a:off x="9476466" y="5569788"/>
              <a:ext cx="417906" cy="261610"/>
            </a:xfrm>
            <a:prstGeom prst="rect">
              <a:avLst/>
            </a:prstGeom>
            <a:noFill/>
          </p:spPr>
          <p:txBody>
            <a:bodyPr wrap="square" rtlCol="0">
              <a:spAutoFit/>
            </a:bodyPr>
            <a:lstStyle/>
            <a:p>
              <a:pPr algn="ctr"/>
              <a:r>
                <a:rPr lang="en-US" sz="1100" dirty="0">
                  <a:solidFill>
                    <a:schemeClr val="bg1"/>
                  </a:solidFill>
                </a:rPr>
                <a:t>VM</a:t>
              </a:r>
            </a:p>
          </p:txBody>
        </p:sp>
        <p:sp>
          <p:nvSpPr>
            <p:cNvPr id="173" name="Rounded Rectangle 172"/>
            <p:cNvSpPr>
              <a:spLocks/>
            </p:cNvSpPr>
            <p:nvPr/>
          </p:nvSpPr>
          <p:spPr>
            <a:xfrm>
              <a:off x="9972040" y="5532267"/>
              <a:ext cx="334034" cy="336652"/>
            </a:xfrm>
            <a:prstGeom prst="roundRect">
              <a:avLst>
                <a:gd name="adj" fmla="val 14849"/>
              </a:avLst>
            </a:prstGeom>
            <a:solidFill>
              <a:srgbClr val="5E9C9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74" name="TextBox 173"/>
            <p:cNvSpPr txBox="1"/>
            <p:nvPr/>
          </p:nvSpPr>
          <p:spPr>
            <a:xfrm>
              <a:off x="9938342" y="5569788"/>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73" name="Group 272"/>
          <p:cNvGrpSpPr/>
          <p:nvPr/>
        </p:nvGrpSpPr>
        <p:grpSpPr>
          <a:xfrm>
            <a:off x="1590657" y="2916216"/>
            <a:ext cx="417906" cy="336652"/>
            <a:chOff x="927554" y="2750811"/>
            <a:chExt cx="417906" cy="336652"/>
          </a:xfrm>
          <a:solidFill>
            <a:schemeClr val="tx2">
              <a:lumMod val="25000"/>
              <a:lumOff val="75000"/>
            </a:schemeClr>
          </a:solidFill>
        </p:grpSpPr>
        <p:sp>
          <p:nvSpPr>
            <p:cNvPr id="274" name="Rounded Rectangle 273"/>
            <p:cNvSpPr>
              <a:spLocks/>
            </p:cNvSpPr>
            <p:nvPr/>
          </p:nvSpPr>
          <p:spPr>
            <a:xfrm>
              <a:off x="969490" y="2750811"/>
              <a:ext cx="334034" cy="336652"/>
            </a:xfrm>
            <a:prstGeom prst="roundRect">
              <a:avLst>
                <a:gd name="adj" fmla="val 14849"/>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75" name="TextBox 274"/>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89" name="Group 288"/>
          <p:cNvGrpSpPr/>
          <p:nvPr/>
        </p:nvGrpSpPr>
        <p:grpSpPr>
          <a:xfrm>
            <a:off x="1174468" y="3759795"/>
            <a:ext cx="417906" cy="336652"/>
            <a:chOff x="927554" y="2750811"/>
            <a:chExt cx="417906" cy="336652"/>
          </a:xfrm>
          <a:solidFill>
            <a:schemeClr val="tx2">
              <a:lumMod val="25000"/>
              <a:lumOff val="75000"/>
            </a:schemeClr>
          </a:solidFill>
        </p:grpSpPr>
        <p:sp>
          <p:nvSpPr>
            <p:cNvPr id="293" name="Rounded Rectangle 292"/>
            <p:cNvSpPr>
              <a:spLocks/>
            </p:cNvSpPr>
            <p:nvPr/>
          </p:nvSpPr>
          <p:spPr>
            <a:xfrm>
              <a:off x="969490" y="2750811"/>
              <a:ext cx="334034" cy="336652"/>
            </a:xfrm>
            <a:prstGeom prst="roundRect">
              <a:avLst>
                <a:gd name="adj" fmla="val 14849"/>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94" name="TextBox 293"/>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11" name="Group 310"/>
          <p:cNvGrpSpPr/>
          <p:nvPr/>
        </p:nvGrpSpPr>
        <p:grpSpPr>
          <a:xfrm>
            <a:off x="2140091" y="3335390"/>
            <a:ext cx="417906" cy="336652"/>
            <a:chOff x="927554" y="2750811"/>
            <a:chExt cx="417906" cy="336652"/>
          </a:xfrm>
          <a:solidFill>
            <a:schemeClr val="tx2">
              <a:lumMod val="25000"/>
              <a:lumOff val="75000"/>
            </a:schemeClr>
          </a:solidFill>
        </p:grpSpPr>
        <p:sp>
          <p:nvSpPr>
            <p:cNvPr id="318" name="Rounded Rectangle 317"/>
            <p:cNvSpPr>
              <a:spLocks/>
            </p:cNvSpPr>
            <p:nvPr/>
          </p:nvSpPr>
          <p:spPr>
            <a:xfrm>
              <a:off x="969490" y="2750811"/>
              <a:ext cx="334034" cy="336652"/>
            </a:xfrm>
            <a:prstGeom prst="roundRect">
              <a:avLst>
                <a:gd name="adj" fmla="val 14849"/>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19" name="TextBox 318"/>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13" name="Group 312"/>
          <p:cNvGrpSpPr/>
          <p:nvPr/>
        </p:nvGrpSpPr>
        <p:grpSpPr>
          <a:xfrm>
            <a:off x="2972468" y="3335390"/>
            <a:ext cx="417906" cy="336652"/>
            <a:chOff x="927554" y="2750811"/>
            <a:chExt cx="417906" cy="336652"/>
          </a:xfrm>
          <a:solidFill>
            <a:schemeClr val="tx2">
              <a:lumMod val="25000"/>
              <a:lumOff val="75000"/>
            </a:schemeClr>
          </a:solidFill>
        </p:grpSpPr>
        <p:sp>
          <p:nvSpPr>
            <p:cNvPr id="314" name="Rounded Rectangle 313"/>
            <p:cNvSpPr>
              <a:spLocks/>
            </p:cNvSpPr>
            <p:nvPr/>
          </p:nvSpPr>
          <p:spPr>
            <a:xfrm>
              <a:off x="969490" y="2750811"/>
              <a:ext cx="334034" cy="336652"/>
            </a:xfrm>
            <a:prstGeom prst="roundRect">
              <a:avLst>
                <a:gd name="adj" fmla="val 14849"/>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15" name="TextBox 314"/>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82" name="Group 381"/>
          <p:cNvGrpSpPr/>
          <p:nvPr/>
        </p:nvGrpSpPr>
        <p:grpSpPr>
          <a:xfrm>
            <a:off x="3521902" y="2916216"/>
            <a:ext cx="417906" cy="336652"/>
            <a:chOff x="927554" y="2750811"/>
            <a:chExt cx="417906" cy="336652"/>
          </a:xfrm>
          <a:solidFill>
            <a:schemeClr val="tx2">
              <a:lumMod val="25000"/>
              <a:lumOff val="75000"/>
            </a:schemeClr>
          </a:solidFill>
        </p:grpSpPr>
        <p:sp>
          <p:nvSpPr>
            <p:cNvPr id="389" name="Rounded Rectangle 388"/>
            <p:cNvSpPr>
              <a:spLocks/>
            </p:cNvSpPr>
            <p:nvPr/>
          </p:nvSpPr>
          <p:spPr>
            <a:xfrm>
              <a:off x="969490" y="2750811"/>
              <a:ext cx="334034" cy="336652"/>
            </a:xfrm>
            <a:prstGeom prst="roundRect">
              <a:avLst>
                <a:gd name="adj" fmla="val 14849"/>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90" name="TextBox 389"/>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92" name="Group 391"/>
          <p:cNvGrpSpPr/>
          <p:nvPr/>
        </p:nvGrpSpPr>
        <p:grpSpPr>
          <a:xfrm>
            <a:off x="3236110" y="5045946"/>
            <a:ext cx="397932" cy="235092"/>
            <a:chOff x="3056837" y="4963542"/>
            <a:chExt cx="397932" cy="235092"/>
          </a:xfrm>
        </p:grpSpPr>
        <p:sp>
          <p:nvSpPr>
            <p:cNvPr id="393" name="Rounded Rectangle 392"/>
            <p:cNvSpPr>
              <a:spLocks/>
            </p:cNvSpPr>
            <p:nvPr/>
          </p:nvSpPr>
          <p:spPr>
            <a:xfrm>
              <a:off x="3143226" y="4963542"/>
              <a:ext cx="225154" cy="235092"/>
            </a:xfrm>
            <a:prstGeom prst="roundRect">
              <a:avLst>
                <a:gd name="adj" fmla="val 14849"/>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94" name="TextBox 393"/>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398" name="Group 397"/>
          <p:cNvGrpSpPr/>
          <p:nvPr/>
        </p:nvGrpSpPr>
        <p:grpSpPr>
          <a:xfrm>
            <a:off x="3236110" y="5353435"/>
            <a:ext cx="397932" cy="235092"/>
            <a:chOff x="3056837" y="4963542"/>
            <a:chExt cx="397932" cy="235092"/>
          </a:xfrm>
        </p:grpSpPr>
        <p:sp>
          <p:nvSpPr>
            <p:cNvPr id="399" name="Rounded Rectangle 398"/>
            <p:cNvSpPr>
              <a:spLocks/>
            </p:cNvSpPr>
            <p:nvPr/>
          </p:nvSpPr>
          <p:spPr>
            <a:xfrm>
              <a:off x="3143226" y="4963542"/>
              <a:ext cx="225154" cy="235092"/>
            </a:xfrm>
            <a:prstGeom prst="roundRect">
              <a:avLst>
                <a:gd name="adj" fmla="val 14849"/>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400" name="TextBox 399"/>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407" name="Group 406"/>
          <p:cNvGrpSpPr/>
          <p:nvPr/>
        </p:nvGrpSpPr>
        <p:grpSpPr>
          <a:xfrm>
            <a:off x="3885149" y="5353435"/>
            <a:ext cx="397932" cy="235092"/>
            <a:chOff x="3056837" y="4963542"/>
            <a:chExt cx="397932" cy="235092"/>
          </a:xfrm>
        </p:grpSpPr>
        <p:sp>
          <p:nvSpPr>
            <p:cNvPr id="411" name="Rounded Rectangle 410"/>
            <p:cNvSpPr>
              <a:spLocks/>
            </p:cNvSpPr>
            <p:nvPr/>
          </p:nvSpPr>
          <p:spPr>
            <a:xfrm>
              <a:off x="3143226" y="4963542"/>
              <a:ext cx="225154" cy="235092"/>
            </a:xfrm>
            <a:prstGeom prst="roundRect">
              <a:avLst>
                <a:gd name="adj" fmla="val 14849"/>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412" name="TextBox 411"/>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422" name="Group 421"/>
          <p:cNvGrpSpPr/>
          <p:nvPr/>
        </p:nvGrpSpPr>
        <p:grpSpPr>
          <a:xfrm>
            <a:off x="1952537" y="5353435"/>
            <a:ext cx="397932" cy="235092"/>
            <a:chOff x="3056837" y="4963542"/>
            <a:chExt cx="397932" cy="235092"/>
          </a:xfrm>
        </p:grpSpPr>
        <p:sp>
          <p:nvSpPr>
            <p:cNvPr id="426" name="Rounded Rectangle 425"/>
            <p:cNvSpPr>
              <a:spLocks/>
            </p:cNvSpPr>
            <p:nvPr/>
          </p:nvSpPr>
          <p:spPr>
            <a:xfrm>
              <a:off x="3143226" y="4963542"/>
              <a:ext cx="225154" cy="235092"/>
            </a:xfrm>
            <a:prstGeom prst="roundRect">
              <a:avLst>
                <a:gd name="adj" fmla="val 14849"/>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427" name="TextBox 426"/>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444" name="Group 443"/>
          <p:cNvGrpSpPr/>
          <p:nvPr/>
        </p:nvGrpSpPr>
        <p:grpSpPr>
          <a:xfrm>
            <a:off x="1303498" y="5045946"/>
            <a:ext cx="397932" cy="235092"/>
            <a:chOff x="3056837" y="4963542"/>
            <a:chExt cx="397932" cy="235092"/>
          </a:xfrm>
        </p:grpSpPr>
        <p:sp>
          <p:nvSpPr>
            <p:cNvPr id="445" name="Rounded Rectangle 444"/>
            <p:cNvSpPr>
              <a:spLocks/>
            </p:cNvSpPr>
            <p:nvPr/>
          </p:nvSpPr>
          <p:spPr>
            <a:xfrm>
              <a:off x="3143226" y="4963542"/>
              <a:ext cx="225154" cy="235092"/>
            </a:xfrm>
            <a:prstGeom prst="roundRect">
              <a:avLst>
                <a:gd name="adj" fmla="val 14849"/>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446" name="TextBox 445"/>
            <p:cNvSpPr txBox="1"/>
            <p:nvPr/>
          </p:nvSpPr>
          <p:spPr>
            <a:xfrm>
              <a:off x="3056837" y="4988755"/>
              <a:ext cx="397932" cy="184666"/>
            </a:xfrm>
            <a:prstGeom prst="rect">
              <a:avLst/>
            </a:prstGeom>
            <a:noFill/>
          </p:spPr>
          <p:txBody>
            <a:bodyPr wrap="square" rtlCol="0">
              <a:spAutoFit/>
            </a:bodyPr>
            <a:lstStyle/>
            <a:p>
              <a:pPr algn="ctr"/>
              <a:r>
                <a:rPr lang="en-US" sz="600" dirty="0">
                  <a:solidFill>
                    <a:schemeClr val="bg1"/>
                  </a:solidFill>
                </a:rPr>
                <a:t>vDisk</a:t>
              </a:r>
            </a:p>
          </p:txBody>
        </p:sp>
      </p:grpSp>
      <p:grpSp>
        <p:nvGrpSpPr>
          <p:cNvPr id="205" name="Group 204"/>
          <p:cNvGrpSpPr/>
          <p:nvPr/>
        </p:nvGrpSpPr>
        <p:grpSpPr>
          <a:xfrm>
            <a:off x="1589892" y="3755204"/>
            <a:ext cx="417906" cy="336652"/>
            <a:chOff x="927554" y="2750811"/>
            <a:chExt cx="417906" cy="336652"/>
          </a:xfrm>
          <a:solidFill>
            <a:schemeClr val="tx2">
              <a:lumMod val="25000"/>
              <a:lumOff val="75000"/>
            </a:schemeClr>
          </a:solidFill>
        </p:grpSpPr>
        <p:sp>
          <p:nvSpPr>
            <p:cNvPr id="206" name="Rounded Rectangle 205"/>
            <p:cNvSpPr>
              <a:spLocks/>
            </p:cNvSpPr>
            <p:nvPr/>
          </p:nvSpPr>
          <p:spPr>
            <a:xfrm>
              <a:off x="969490" y="2750811"/>
              <a:ext cx="334034" cy="336652"/>
            </a:xfrm>
            <a:prstGeom prst="roundRect">
              <a:avLst>
                <a:gd name="adj" fmla="val 14849"/>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16" name="TextBox 215"/>
            <p:cNvSpPr txBox="1"/>
            <p:nvPr/>
          </p:nvSpPr>
          <p:spPr>
            <a:xfrm>
              <a:off x="927554" y="2788332"/>
              <a:ext cx="417906" cy="261610"/>
            </a:xfrm>
            <a:prstGeom prst="rect">
              <a:avLst/>
            </a:prstGeom>
            <a:noFill/>
          </p:spPr>
          <p:txBody>
            <a:bodyPr wrap="square" rtlCol="0">
              <a:spAutoFit/>
            </a:bodyPr>
            <a:lstStyle/>
            <a:p>
              <a:pPr algn="ctr"/>
              <a:r>
                <a:rPr lang="en-US" sz="1100" dirty="0">
                  <a:solidFill>
                    <a:schemeClr val="bg1"/>
                  </a:solidFill>
                </a:rPr>
                <a:t>VM</a:t>
              </a:r>
            </a:p>
          </p:txBody>
        </p:sp>
      </p:grpSp>
      <p:sp>
        <p:nvSpPr>
          <p:cNvPr id="217" name="Chevron 6"/>
          <p:cNvSpPr/>
          <p:nvPr/>
        </p:nvSpPr>
        <p:spPr>
          <a:xfrm>
            <a:off x="9615116" y="4235275"/>
            <a:ext cx="1239523" cy="4391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130" tIns="12065" rIns="0" bIns="12065" numCol="1" spcCol="1270" anchor="ctr" anchorCtr="0">
            <a:noAutofit/>
          </a:bodyPr>
          <a:lstStyle/>
          <a:p>
            <a:pPr lvl="0" algn="l" defTabSz="844550">
              <a:lnSpc>
                <a:spcPct val="90000"/>
              </a:lnSpc>
              <a:spcBef>
                <a:spcPct val="0"/>
              </a:spcBef>
              <a:spcAft>
                <a:spcPct val="35000"/>
              </a:spcAft>
            </a:pPr>
            <a:r>
              <a:rPr lang="en-GB" sz="1600" kern="1200" dirty="0"/>
              <a:t>RPO 4 </a:t>
            </a:r>
            <a:r>
              <a:rPr lang="en-GB" sz="1600" dirty="0"/>
              <a:t>s</a:t>
            </a:r>
            <a:r>
              <a:rPr lang="en-GB" sz="1600" kern="1200" dirty="0"/>
              <a:t>econds</a:t>
            </a:r>
          </a:p>
        </p:txBody>
      </p:sp>
      <p:sp>
        <p:nvSpPr>
          <p:cNvPr id="218" name="Chevron 6"/>
          <p:cNvSpPr/>
          <p:nvPr/>
        </p:nvSpPr>
        <p:spPr>
          <a:xfrm>
            <a:off x="9629888" y="5490031"/>
            <a:ext cx="1241939" cy="4391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130" tIns="12065" rIns="0" bIns="12065" numCol="1" spcCol="1270" anchor="ctr" anchorCtr="0">
            <a:noAutofit/>
          </a:bodyPr>
          <a:lstStyle/>
          <a:p>
            <a:pPr lvl="0" algn="l" defTabSz="844550">
              <a:lnSpc>
                <a:spcPct val="90000"/>
              </a:lnSpc>
              <a:spcBef>
                <a:spcPct val="0"/>
              </a:spcBef>
              <a:spcAft>
                <a:spcPct val="35000"/>
              </a:spcAft>
            </a:pPr>
            <a:r>
              <a:rPr lang="en-GB" sz="1600" dirty="0"/>
              <a:t>RPO 9</a:t>
            </a:r>
            <a:r>
              <a:rPr lang="en-GB" sz="1600" kern="1200" dirty="0"/>
              <a:t> </a:t>
            </a:r>
            <a:r>
              <a:rPr lang="en-GB" sz="1600" dirty="0"/>
              <a:t>s</a:t>
            </a:r>
            <a:r>
              <a:rPr lang="en-GB" sz="1600" kern="1200" dirty="0"/>
              <a:t>econds</a:t>
            </a:r>
          </a:p>
        </p:txBody>
      </p:sp>
      <p:grpSp>
        <p:nvGrpSpPr>
          <p:cNvPr id="14" name="Group 13"/>
          <p:cNvGrpSpPr/>
          <p:nvPr/>
        </p:nvGrpSpPr>
        <p:grpSpPr>
          <a:xfrm>
            <a:off x="5873369" y="4838995"/>
            <a:ext cx="5182165" cy="462299"/>
            <a:chOff x="5333435" y="4838995"/>
            <a:chExt cx="5182165" cy="462299"/>
          </a:xfrm>
        </p:grpSpPr>
        <p:sp>
          <p:nvSpPr>
            <p:cNvPr id="190" name="Chevron 179"/>
            <p:cNvSpPr/>
            <p:nvPr/>
          </p:nvSpPr>
          <p:spPr>
            <a:xfrm>
              <a:off x="6379673" y="4848914"/>
              <a:ext cx="4135927" cy="439153"/>
            </a:xfrm>
            <a:prstGeom prst="roundRect">
              <a:avLst/>
            </a:prstGeom>
            <a:solidFill>
              <a:schemeClr val="accent1">
                <a:tint val="40000"/>
                <a:hueOff val="0"/>
                <a:satOff val="0"/>
                <a:lumOff val="0"/>
                <a:alpha val="5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188" name="Rounded Rectangle 187"/>
            <p:cNvSpPr/>
            <p:nvPr/>
          </p:nvSpPr>
          <p:spPr>
            <a:xfrm>
              <a:off x="5333435" y="4838995"/>
              <a:ext cx="1185122" cy="462299"/>
            </a:xfrm>
            <a:prstGeom prst="roundRect">
              <a:avLst/>
            </a:pr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sp>
        <p:nvSpPr>
          <p:cNvPr id="189" name="Chevron 4"/>
          <p:cNvSpPr/>
          <p:nvPr/>
        </p:nvSpPr>
        <p:spPr>
          <a:xfrm>
            <a:off x="5873368" y="4838995"/>
            <a:ext cx="1163853" cy="439392"/>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n-GB" sz="1600" kern="1200" dirty="0"/>
              <a:t>ERP VPG</a:t>
            </a:r>
            <a:endParaRPr lang="en-GB" sz="2900" kern="1200" dirty="0"/>
          </a:p>
        </p:txBody>
      </p:sp>
      <p:sp>
        <p:nvSpPr>
          <p:cNvPr id="191" name="Chevron 6"/>
          <p:cNvSpPr/>
          <p:nvPr/>
        </p:nvSpPr>
        <p:spPr>
          <a:xfrm>
            <a:off x="9625273" y="4859232"/>
            <a:ext cx="1247108" cy="43915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130" tIns="12065" rIns="0" bIns="12065" numCol="1" spcCol="1270" anchor="ctr" anchorCtr="0">
            <a:noAutofit/>
          </a:bodyPr>
          <a:lstStyle/>
          <a:p>
            <a:pPr lvl="0" algn="l" defTabSz="844550">
              <a:lnSpc>
                <a:spcPct val="90000"/>
              </a:lnSpc>
              <a:spcBef>
                <a:spcPct val="0"/>
              </a:spcBef>
              <a:spcAft>
                <a:spcPct val="35000"/>
              </a:spcAft>
            </a:pPr>
            <a:r>
              <a:rPr lang="en-GB" sz="1600" dirty="0"/>
              <a:t>RPO 6</a:t>
            </a:r>
            <a:r>
              <a:rPr lang="en-GB" sz="1600" kern="1200" dirty="0"/>
              <a:t> </a:t>
            </a:r>
            <a:r>
              <a:rPr lang="en-GB" sz="1600" dirty="0"/>
              <a:t>s</a:t>
            </a:r>
            <a:r>
              <a:rPr lang="en-GB" sz="1600" kern="1200" dirty="0"/>
              <a:t>econds</a:t>
            </a:r>
          </a:p>
        </p:txBody>
      </p:sp>
      <p:grpSp>
        <p:nvGrpSpPr>
          <p:cNvPr id="33" name="Group 32"/>
          <p:cNvGrpSpPr/>
          <p:nvPr/>
        </p:nvGrpSpPr>
        <p:grpSpPr>
          <a:xfrm>
            <a:off x="7211547" y="4900164"/>
            <a:ext cx="2274095" cy="336652"/>
            <a:chOff x="8090838" y="4897989"/>
            <a:chExt cx="2274095" cy="336652"/>
          </a:xfrm>
        </p:grpSpPr>
        <p:sp>
          <p:nvSpPr>
            <p:cNvPr id="146" name="Rounded Rectangle 145"/>
            <p:cNvSpPr>
              <a:spLocks/>
            </p:cNvSpPr>
            <p:nvPr/>
          </p:nvSpPr>
          <p:spPr>
            <a:xfrm>
              <a:off x="8132774" y="4897989"/>
              <a:ext cx="334034" cy="336652"/>
            </a:xfrm>
            <a:prstGeom prst="roundRect">
              <a:avLst>
                <a:gd name="adj" fmla="val 14849"/>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47" name="TextBox 146"/>
            <p:cNvSpPr txBox="1"/>
            <p:nvPr/>
          </p:nvSpPr>
          <p:spPr>
            <a:xfrm>
              <a:off x="8090838" y="4935510"/>
              <a:ext cx="417906" cy="261610"/>
            </a:xfrm>
            <a:prstGeom prst="rect">
              <a:avLst/>
            </a:prstGeom>
            <a:noFill/>
          </p:spPr>
          <p:txBody>
            <a:bodyPr wrap="square" rtlCol="0">
              <a:spAutoFit/>
            </a:bodyPr>
            <a:lstStyle/>
            <a:p>
              <a:pPr algn="ctr"/>
              <a:r>
                <a:rPr lang="en-US" sz="1100" dirty="0">
                  <a:solidFill>
                    <a:schemeClr val="bg1"/>
                  </a:solidFill>
                </a:rPr>
                <a:t>VM</a:t>
              </a:r>
            </a:p>
          </p:txBody>
        </p:sp>
        <p:sp>
          <p:nvSpPr>
            <p:cNvPr id="149" name="Rounded Rectangle 148"/>
            <p:cNvSpPr>
              <a:spLocks/>
            </p:cNvSpPr>
            <p:nvPr/>
          </p:nvSpPr>
          <p:spPr>
            <a:xfrm>
              <a:off x="8594650" y="4897989"/>
              <a:ext cx="334034" cy="336652"/>
            </a:xfrm>
            <a:prstGeom prst="roundRect">
              <a:avLst>
                <a:gd name="adj" fmla="val 14849"/>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50" name="TextBox 149"/>
            <p:cNvSpPr txBox="1"/>
            <p:nvPr/>
          </p:nvSpPr>
          <p:spPr>
            <a:xfrm>
              <a:off x="8552714" y="4935510"/>
              <a:ext cx="417906" cy="261610"/>
            </a:xfrm>
            <a:prstGeom prst="rect">
              <a:avLst/>
            </a:prstGeom>
            <a:noFill/>
          </p:spPr>
          <p:txBody>
            <a:bodyPr wrap="square" rtlCol="0">
              <a:spAutoFit/>
            </a:bodyPr>
            <a:lstStyle/>
            <a:p>
              <a:pPr algn="ctr"/>
              <a:r>
                <a:rPr lang="en-US" sz="1100" dirty="0">
                  <a:solidFill>
                    <a:schemeClr val="bg1"/>
                  </a:solidFill>
                </a:rPr>
                <a:t>VM</a:t>
              </a:r>
            </a:p>
          </p:txBody>
        </p:sp>
        <p:sp>
          <p:nvSpPr>
            <p:cNvPr id="152" name="Rounded Rectangle 151"/>
            <p:cNvSpPr>
              <a:spLocks/>
            </p:cNvSpPr>
            <p:nvPr/>
          </p:nvSpPr>
          <p:spPr>
            <a:xfrm>
              <a:off x="9056526" y="4897989"/>
              <a:ext cx="334034" cy="336652"/>
            </a:xfrm>
            <a:prstGeom prst="roundRect">
              <a:avLst>
                <a:gd name="adj" fmla="val 14849"/>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53" name="TextBox 152"/>
            <p:cNvSpPr txBox="1"/>
            <p:nvPr/>
          </p:nvSpPr>
          <p:spPr>
            <a:xfrm>
              <a:off x="9014590" y="4935510"/>
              <a:ext cx="417906" cy="261610"/>
            </a:xfrm>
            <a:prstGeom prst="rect">
              <a:avLst/>
            </a:prstGeom>
            <a:noFill/>
          </p:spPr>
          <p:txBody>
            <a:bodyPr wrap="square" rtlCol="0">
              <a:spAutoFit/>
            </a:bodyPr>
            <a:lstStyle/>
            <a:p>
              <a:pPr algn="ctr"/>
              <a:r>
                <a:rPr lang="en-US" sz="1100" dirty="0">
                  <a:solidFill>
                    <a:schemeClr val="bg1"/>
                  </a:solidFill>
                </a:rPr>
                <a:t>VM</a:t>
              </a:r>
            </a:p>
          </p:txBody>
        </p:sp>
        <p:sp>
          <p:nvSpPr>
            <p:cNvPr id="155" name="Rounded Rectangle 154"/>
            <p:cNvSpPr>
              <a:spLocks/>
            </p:cNvSpPr>
            <p:nvPr/>
          </p:nvSpPr>
          <p:spPr>
            <a:xfrm>
              <a:off x="9518402" y="4897989"/>
              <a:ext cx="334034" cy="336652"/>
            </a:xfrm>
            <a:prstGeom prst="roundRect">
              <a:avLst>
                <a:gd name="adj" fmla="val 14849"/>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56" name="TextBox 155"/>
            <p:cNvSpPr txBox="1"/>
            <p:nvPr/>
          </p:nvSpPr>
          <p:spPr>
            <a:xfrm>
              <a:off x="9476466" y="4935510"/>
              <a:ext cx="417906" cy="261610"/>
            </a:xfrm>
            <a:prstGeom prst="rect">
              <a:avLst/>
            </a:prstGeom>
            <a:noFill/>
          </p:spPr>
          <p:txBody>
            <a:bodyPr wrap="square" rtlCol="0">
              <a:spAutoFit/>
            </a:bodyPr>
            <a:lstStyle/>
            <a:p>
              <a:pPr algn="ctr"/>
              <a:r>
                <a:rPr lang="en-US" sz="1100" dirty="0">
                  <a:solidFill>
                    <a:schemeClr val="bg1"/>
                  </a:solidFill>
                </a:rPr>
                <a:t>VM</a:t>
              </a:r>
            </a:p>
          </p:txBody>
        </p:sp>
        <p:sp>
          <p:nvSpPr>
            <p:cNvPr id="203" name="Rounded Rectangle 202"/>
            <p:cNvSpPr>
              <a:spLocks/>
            </p:cNvSpPr>
            <p:nvPr/>
          </p:nvSpPr>
          <p:spPr>
            <a:xfrm>
              <a:off x="9988963" y="4897989"/>
              <a:ext cx="334034" cy="336652"/>
            </a:xfrm>
            <a:prstGeom prst="roundRect">
              <a:avLst>
                <a:gd name="adj" fmla="val 14849"/>
              </a:avLst>
            </a:prstGeom>
            <a:solidFill>
              <a:schemeClr val="tx2">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04" name="TextBox 203"/>
            <p:cNvSpPr txBox="1"/>
            <p:nvPr/>
          </p:nvSpPr>
          <p:spPr>
            <a:xfrm>
              <a:off x="9947027" y="4935510"/>
              <a:ext cx="417906" cy="261610"/>
            </a:xfrm>
            <a:prstGeom prst="rect">
              <a:avLst/>
            </a:prstGeom>
            <a:noFill/>
          </p:spPr>
          <p:txBody>
            <a:bodyPr wrap="square" rtlCol="0">
              <a:spAutoFit/>
            </a:bodyPr>
            <a:lstStyle/>
            <a:p>
              <a:pPr algn="ctr"/>
              <a:r>
                <a:rPr lang="en-US" sz="1100" dirty="0">
                  <a:solidFill>
                    <a:schemeClr val="bg1"/>
                  </a:solidFill>
                </a:rPr>
                <a:t>VM</a:t>
              </a:r>
            </a:p>
          </p:txBody>
        </p:sp>
      </p:grpSp>
    </p:spTree>
    <p:extLst>
      <p:ext uri="{BB962C8B-B14F-4D97-AF65-F5344CB8AC3E}">
        <p14:creationId xmlns:p14="http://schemas.microsoft.com/office/powerpoint/2010/main" val="92582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wipe(up)">
                                      <p:cBhvr>
                                        <p:cTn id="7" dur="500"/>
                                        <p:tgtEl>
                                          <p:spTgt spid="4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51"/>
                                        </p:tgtEl>
                                        <p:attrNameLst>
                                          <p:attrName>style.visibility</p:attrName>
                                        </p:attrNameLst>
                                      </p:cBhvr>
                                      <p:to>
                                        <p:strVal val="visible"/>
                                      </p:to>
                                    </p:set>
                                    <p:animEffect transition="in" filter="wipe(up)">
                                      <p:cBhvr>
                                        <p:cTn id="11" dur="500"/>
                                        <p:tgtEl>
                                          <p:spTgt spid="4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49"/>
                                        </p:tgtEl>
                                        <p:attrNameLst>
                                          <p:attrName>style.visibility</p:attrName>
                                        </p:attrNameLst>
                                      </p:cBhvr>
                                      <p:to>
                                        <p:strVal val="visible"/>
                                      </p:to>
                                    </p:set>
                                    <p:animEffect transition="in" filter="wipe(left)">
                                      <p:cBhvr>
                                        <p:cTn id="16" dur="500"/>
                                        <p:tgtEl>
                                          <p:spTgt spid="2049"/>
                                        </p:tgtEl>
                                      </p:cBhvr>
                                    </p:animEffect>
                                  </p:childTnLst>
                                </p:cTn>
                              </p:par>
                              <p:par>
                                <p:cTn id="17" presetID="22" presetClass="entr" presetSubtype="8" fill="hold" nodeType="withEffect">
                                  <p:stCondLst>
                                    <p:cond delay="0"/>
                                  </p:stCondLst>
                                  <p:childTnLst>
                                    <p:set>
                                      <p:cBhvr>
                                        <p:cTn id="18" dur="1" fill="hold">
                                          <p:stCondLst>
                                            <p:cond delay="0"/>
                                          </p:stCondLst>
                                        </p:cTn>
                                        <p:tgtEl>
                                          <p:spTgt spid="279"/>
                                        </p:tgtEl>
                                        <p:attrNameLst>
                                          <p:attrName>style.visibility</p:attrName>
                                        </p:attrNameLst>
                                      </p:cBhvr>
                                      <p:to>
                                        <p:strVal val="visible"/>
                                      </p:to>
                                    </p:set>
                                    <p:animEffect transition="in" filter="wipe(left)">
                                      <p:cBhvr>
                                        <p:cTn id="19" dur="500"/>
                                        <p:tgtEl>
                                          <p:spTgt spid="279"/>
                                        </p:tgtEl>
                                      </p:cBhvr>
                                    </p:animEffect>
                                  </p:childTnLst>
                                </p:cTn>
                              </p:par>
                              <p:par>
                                <p:cTn id="20" presetID="22" presetClass="entr" presetSubtype="8" fill="hold" nodeType="withEffect">
                                  <p:stCondLst>
                                    <p:cond delay="0"/>
                                  </p:stCondLst>
                                  <p:childTnLst>
                                    <p:set>
                                      <p:cBhvr>
                                        <p:cTn id="21" dur="1" fill="hold">
                                          <p:stCondLst>
                                            <p:cond delay="0"/>
                                          </p:stCondLst>
                                        </p:cTn>
                                        <p:tgtEl>
                                          <p:spTgt spid="288"/>
                                        </p:tgtEl>
                                        <p:attrNameLst>
                                          <p:attrName>style.visibility</p:attrName>
                                        </p:attrNameLst>
                                      </p:cBhvr>
                                      <p:to>
                                        <p:strVal val="visible"/>
                                      </p:to>
                                    </p:set>
                                    <p:animEffect transition="in" filter="wipe(left)">
                                      <p:cBhvr>
                                        <p:cTn id="22" dur="500"/>
                                        <p:tgtEl>
                                          <p:spTgt spid="288"/>
                                        </p:tgtEl>
                                      </p:cBhvr>
                                    </p:animEffect>
                                  </p:childTnLst>
                                </p:cTn>
                              </p:par>
                              <p:par>
                                <p:cTn id="23" presetID="22" presetClass="entr" presetSubtype="8" fill="hold" nodeType="withEffect">
                                  <p:stCondLst>
                                    <p:cond delay="0"/>
                                  </p:stCondLst>
                                  <p:childTnLst>
                                    <p:set>
                                      <p:cBhvr>
                                        <p:cTn id="24" dur="1" fill="hold">
                                          <p:stCondLst>
                                            <p:cond delay="0"/>
                                          </p:stCondLst>
                                        </p:cTn>
                                        <p:tgtEl>
                                          <p:spTgt spid="302"/>
                                        </p:tgtEl>
                                        <p:attrNameLst>
                                          <p:attrName>style.visibility</p:attrName>
                                        </p:attrNameLst>
                                      </p:cBhvr>
                                      <p:to>
                                        <p:strVal val="visible"/>
                                      </p:to>
                                    </p:set>
                                    <p:animEffect transition="in" filter="wipe(left)">
                                      <p:cBhvr>
                                        <p:cTn id="25" dur="500"/>
                                        <p:tgtEl>
                                          <p:spTgt spid="302"/>
                                        </p:tgtEl>
                                      </p:cBhvr>
                                    </p:animEffect>
                                  </p:childTnLst>
                                </p:cTn>
                              </p:par>
                              <p:par>
                                <p:cTn id="26" presetID="22" presetClass="entr" presetSubtype="8" fill="hold" nodeType="withEffect">
                                  <p:stCondLst>
                                    <p:cond delay="0"/>
                                  </p:stCondLst>
                                  <p:childTnLst>
                                    <p:set>
                                      <p:cBhvr>
                                        <p:cTn id="27" dur="1" fill="hold">
                                          <p:stCondLst>
                                            <p:cond delay="0"/>
                                          </p:stCondLst>
                                        </p:cTn>
                                        <p:tgtEl>
                                          <p:spTgt spid="303"/>
                                        </p:tgtEl>
                                        <p:attrNameLst>
                                          <p:attrName>style.visibility</p:attrName>
                                        </p:attrNameLst>
                                      </p:cBhvr>
                                      <p:to>
                                        <p:strVal val="visible"/>
                                      </p:to>
                                    </p:set>
                                    <p:animEffect transition="in" filter="wipe(left)">
                                      <p:cBhvr>
                                        <p:cTn id="28" dur="500"/>
                                        <p:tgtEl>
                                          <p:spTgt spid="303"/>
                                        </p:tgtEl>
                                      </p:cBhvr>
                                    </p:animEffect>
                                  </p:childTnLst>
                                </p:cTn>
                              </p:par>
                              <p:par>
                                <p:cTn id="29" presetID="22" presetClass="entr" presetSubtype="8" fill="hold" nodeType="withEffect">
                                  <p:stCondLst>
                                    <p:cond delay="0"/>
                                  </p:stCondLst>
                                  <p:childTnLst>
                                    <p:set>
                                      <p:cBhvr>
                                        <p:cTn id="30" dur="1" fill="hold">
                                          <p:stCondLst>
                                            <p:cond delay="0"/>
                                          </p:stCondLst>
                                        </p:cTn>
                                        <p:tgtEl>
                                          <p:spTgt spid="384"/>
                                        </p:tgtEl>
                                        <p:attrNameLst>
                                          <p:attrName>style.visibility</p:attrName>
                                        </p:attrNameLst>
                                      </p:cBhvr>
                                      <p:to>
                                        <p:strVal val="visible"/>
                                      </p:to>
                                    </p:set>
                                    <p:animEffect transition="in" filter="wipe(left)">
                                      <p:cBhvr>
                                        <p:cTn id="31" dur="500"/>
                                        <p:tgtEl>
                                          <p:spTgt spid="384"/>
                                        </p:tgtEl>
                                      </p:cBhvr>
                                    </p:animEffect>
                                  </p:childTnLst>
                                </p:cTn>
                              </p:par>
                              <p:par>
                                <p:cTn id="32" presetID="22" presetClass="entr" presetSubtype="8" fill="hold" nodeType="withEffect">
                                  <p:stCondLst>
                                    <p:cond delay="0"/>
                                  </p:stCondLst>
                                  <p:childTnLst>
                                    <p:set>
                                      <p:cBhvr>
                                        <p:cTn id="33" dur="1" fill="hold">
                                          <p:stCondLst>
                                            <p:cond delay="0"/>
                                          </p:stCondLst>
                                        </p:cTn>
                                        <p:tgtEl>
                                          <p:spTgt spid="408"/>
                                        </p:tgtEl>
                                        <p:attrNameLst>
                                          <p:attrName>style.visibility</p:attrName>
                                        </p:attrNameLst>
                                      </p:cBhvr>
                                      <p:to>
                                        <p:strVal val="visible"/>
                                      </p:to>
                                    </p:set>
                                    <p:animEffect transition="in" filter="wipe(left)">
                                      <p:cBhvr>
                                        <p:cTn id="34" dur="500"/>
                                        <p:tgtEl>
                                          <p:spTgt spid="408"/>
                                        </p:tgtEl>
                                      </p:cBhvr>
                                    </p:animEffect>
                                  </p:childTnLst>
                                </p:cTn>
                              </p:par>
                              <p:par>
                                <p:cTn id="35" presetID="22" presetClass="entr" presetSubtype="8" fill="hold" nodeType="withEffect">
                                  <p:stCondLst>
                                    <p:cond delay="0"/>
                                  </p:stCondLst>
                                  <p:childTnLst>
                                    <p:set>
                                      <p:cBhvr>
                                        <p:cTn id="36" dur="1" fill="hold">
                                          <p:stCondLst>
                                            <p:cond delay="0"/>
                                          </p:stCondLst>
                                        </p:cTn>
                                        <p:tgtEl>
                                          <p:spTgt spid="429"/>
                                        </p:tgtEl>
                                        <p:attrNameLst>
                                          <p:attrName>style.visibility</p:attrName>
                                        </p:attrNameLst>
                                      </p:cBhvr>
                                      <p:to>
                                        <p:strVal val="visible"/>
                                      </p:to>
                                    </p:set>
                                    <p:animEffect transition="in" filter="wipe(left)">
                                      <p:cBhvr>
                                        <p:cTn id="37" dur="500"/>
                                        <p:tgtEl>
                                          <p:spTgt spid="429"/>
                                        </p:tgtEl>
                                      </p:cBhvr>
                                    </p:animEffect>
                                  </p:childTnLst>
                                </p:cTn>
                              </p:par>
                              <p:par>
                                <p:cTn id="38" presetID="22" presetClass="entr" presetSubtype="8" fill="hold" nodeType="withEffect">
                                  <p:stCondLst>
                                    <p:cond delay="0"/>
                                  </p:stCondLst>
                                  <p:childTnLst>
                                    <p:set>
                                      <p:cBhvr>
                                        <p:cTn id="39" dur="1" fill="hold">
                                          <p:stCondLst>
                                            <p:cond delay="0"/>
                                          </p:stCondLst>
                                        </p:cTn>
                                        <p:tgtEl>
                                          <p:spTgt spid="443"/>
                                        </p:tgtEl>
                                        <p:attrNameLst>
                                          <p:attrName>style.visibility</p:attrName>
                                        </p:attrNameLst>
                                      </p:cBhvr>
                                      <p:to>
                                        <p:strVal val="visible"/>
                                      </p:to>
                                    </p:set>
                                    <p:animEffect transition="in" filter="wipe(left)">
                                      <p:cBhvr>
                                        <p:cTn id="40" dur="500"/>
                                        <p:tgtEl>
                                          <p:spTgt spid="443"/>
                                        </p:tgtEl>
                                      </p:cBhvr>
                                    </p:animEffect>
                                  </p:childTnLst>
                                </p:cTn>
                              </p:par>
                              <p:par>
                                <p:cTn id="41" presetID="22" presetClass="entr" presetSubtype="8" fill="hold" nodeType="withEffect">
                                  <p:stCondLst>
                                    <p:cond delay="0"/>
                                  </p:stCondLst>
                                  <p:childTnLst>
                                    <p:set>
                                      <p:cBhvr>
                                        <p:cTn id="42" dur="1" fill="hold">
                                          <p:stCondLst>
                                            <p:cond delay="0"/>
                                          </p:stCondLst>
                                        </p:cTn>
                                        <p:tgtEl>
                                          <p:spTgt spid="438"/>
                                        </p:tgtEl>
                                        <p:attrNameLst>
                                          <p:attrName>style.visibility</p:attrName>
                                        </p:attrNameLst>
                                      </p:cBhvr>
                                      <p:to>
                                        <p:strVal val="visible"/>
                                      </p:to>
                                    </p:set>
                                    <p:animEffect transition="in" filter="wipe(left)">
                                      <p:cBhvr>
                                        <p:cTn id="43" dur="500"/>
                                        <p:tgtEl>
                                          <p:spTgt spid="43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73"/>
                                        </p:tgtEl>
                                        <p:attrNameLst>
                                          <p:attrName>style.visibility</p:attrName>
                                        </p:attrNameLst>
                                      </p:cBhvr>
                                      <p:to>
                                        <p:strVal val="visible"/>
                                      </p:to>
                                    </p:set>
                                    <p:animEffect transition="in" filter="wipe(left)">
                                      <p:cBhvr>
                                        <p:cTn id="48" dur="500"/>
                                        <p:tgtEl>
                                          <p:spTgt spid="273"/>
                                        </p:tgtEl>
                                      </p:cBhvr>
                                    </p:animEffect>
                                  </p:childTnLst>
                                </p:cTn>
                              </p:par>
                              <p:par>
                                <p:cTn id="49" presetID="22" presetClass="entr" presetSubtype="8" fill="hold" nodeType="withEffect">
                                  <p:stCondLst>
                                    <p:cond delay="0"/>
                                  </p:stCondLst>
                                  <p:childTnLst>
                                    <p:set>
                                      <p:cBhvr>
                                        <p:cTn id="50" dur="1" fill="hold">
                                          <p:stCondLst>
                                            <p:cond delay="0"/>
                                          </p:stCondLst>
                                        </p:cTn>
                                        <p:tgtEl>
                                          <p:spTgt spid="289"/>
                                        </p:tgtEl>
                                        <p:attrNameLst>
                                          <p:attrName>style.visibility</p:attrName>
                                        </p:attrNameLst>
                                      </p:cBhvr>
                                      <p:to>
                                        <p:strVal val="visible"/>
                                      </p:to>
                                    </p:set>
                                    <p:animEffect transition="in" filter="wipe(left)">
                                      <p:cBhvr>
                                        <p:cTn id="51" dur="500"/>
                                        <p:tgtEl>
                                          <p:spTgt spid="289"/>
                                        </p:tgtEl>
                                      </p:cBhvr>
                                    </p:animEffect>
                                  </p:childTnLst>
                                </p:cTn>
                              </p:par>
                              <p:par>
                                <p:cTn id="52" presetID="22" presetClass="entr" presetSubtype="8" fill="hold" nodeType="withEffect">
                                  <p:stCondLst>
                                    <p:cond delay="0"/>
                                  </p:stCondLst>
                                  <p:childTnLst>
                                    <p:set>
                                      <p:cBhvr>
                                        <p:cTn id="53" dur="1" fill="hold">
                                          <p:stCondLst>
                                            <p:cond delay="0"/>
                                          </p:stCondLst>
                                        </p:cTn>
                                        <p:tgtEl>
                                          <p:spTgt spid="311"/>
                                        </p:tgtEl>
                                        <p:attrNameLst>
                                          <p:attrName>style.visibility</p:attrName>
                                        </p:attrNameLst>
                                      </p:cBhvr>
                                      <p:to>
                                        <p:strVal val="visible"/>
                                      </p:to>
                                    </p:set>
                                    <p:animEffect transition="in" filter="wipe(left)">
                                      <p:cBhvr>
                                        <p:cTn id="54" dur="500"/>
                                        <p:tgtEl>
                                          <p:spTgt spid="311"/>
                                        </p:tgtEl>
                                      </p:cBhvr>
                                    </p:animEffect>
                                  </p:childTnLst>
                                </p:cTn>
                              </p:par>
                              <p:par>
                                <p:cTn id="55" presetID="22" presetClass="entr" presetSubtype="8" fill="hold" nodeType="withEffect">
                                  <p:stCondLst>
                                    <p:cond delay="0"/>
                                  </p:stCondLst>
                                  <p:childTnLst>
                                    <p:set>
                                      <p:cBhvr>
                                        <p:cTn id="56" dur="1" fill="hold">
                                          <p:stCondLst>
                                            <p:cond delay="0"/>
                                          </p:stCondLst>
                                        </p:cTn>
                                        <p:tgtEl>
                                          <p:spTgt spid="313"/>
                                        </p:tgtEl>
                                        <p:attrNameLst>
                                          <p:attrName>style.visibility</p:attrName>
                                        </p:attrNameLst>
                                      </p:cBhvr>
                                      <p:to>
                                        <p:strVal val="visible"/>
                                      </p:to>
                                    </p:set>
                                    <p:animEffect transition="in" filter="wipe(left)">
                                      <p:cBhvr>
                                        <p:cTn id="57" dur="500"/>
                                        <p:tgtEl>
                                          <p:spTgt spid="313"/>
                                        </p:tgtEl>
                                      </p:cBhvr>
                                    </p:animEffect>
                                  </p:childTnLst>
                                </p:cTn>
                              </p:par>
                              <p:par>
                                <p:cTn id="58" presetID="22" presetClass="entr" presetSubtype="8" fill="hold" nodeType="withEffect">
                                  <p:stCondLst>
                                    <p:cond delay="0"/>
                                  </p:stCondLst>
                                  <p:childTnLst>
                                    <p:set>
                                      <p:cBhvr>
                                        <p:cTn id="59" dur="1" fill="hold">
                                          <p:stCondLst>
                                            <p:cond delay="0"/>
                                          </p:stCondLst>
                                        </p:cTn>
                                        <p:tgtEl>
                                          <p:spTgt spid="382"/>
                                        </p:tgtEl>
                                        <p:attrNameLst>
                                          <p:attrName>style.visibility</p:attrName>
                                        </p:attrNameLst>
                                      </p:cBhvr>
                                      <p:to>
                                        <p:strVal val="visible"/>
                                      </p:to>
                                    </p:set>
                                    <p:animEffect transition="in" filter="wipe(left)">
                                      <p:cBhvr>
                                        <p:cTn id="60" dur="500"/>
                                        <p:tgtEl>
                                          <p:spTgt spid="382"/>
                                        </p:tgtEl>
                                      </p:cBhvr>
                                    </p:animEffect>
                                  </p:childTnLst>
                                </p:cTn>
                              </p:par>
                              <p:par>
                                <p:cTn id="61" presetID="22" presetClass="entr" presetSubtype="8" fill="hold" nodeType="withEffect">
                                  <p:stCondLst>
                                    <p:cond delay="0"/>
                                  </p:stCondLst>
                                  <p:childTnLst>
                                    <p:set>
                                      <p:cBhvr>
                                        <p:cTn id="62" dur="1" fill="hold">
                                          <p:stCondLst>
                                            <p:cond delay="0"/>
                                          </p:stCondLst>
                                        </p:cTn>
                                        <p:tgtEl>
                                          <p:spTgt spid="392"/>
                                        </p:tgtEl>
                                        <p:attrNameLst>
                                          <p:attrName>style.visibility</p:attrName>
                                        </p:attrNameLst>
                                      </p:cBhvr>
                                      <p:to>
                                        <p:strVal val="visible"/>
                                      </p:to>
                                    </p:set>
                                    <p:animEffect transition="in" filter="wipe(left)">
                                      <p:cBhvr>
                                        <p:cTn id="63" dur="500"/>
                                        <p:tgtEl>
                                          <p:spTgt spid="392"/>
                                        </p:tgtEl>
                                      </p:cBhvr>
                                    </p:animEffect>
                                  </p:childTnLst>
                                </p:cTn>
                              </p:par>
                              <p:par>
                                <p:cTn id="64" presetID="22" presetClass="entr" presetSubtype="8" fill="hold" nodeType="withEffect">
                                  <p:stCondLst>
                                    <p:cond delay="0"/>
                                  </p:stCondLst>
                                  <p:childTnLst>
                                    <p:set>
                                      <p:cBhvr>
                                        <p:cTn id="65" dur="1" fill="hold">
                                          <p:stCondLst>
                                            <p:cond delay="0"/>
                                          </p:stCondLst>
                                        </p:cTn>
                                        <p:tgtEl>
                                          <p:spTgt spid="398"/>
                                        </p:tgtEl>
                                        <p:attrNameLst>
                                          <p:attrName>style.visibility</p:attrName>
                                        </p:attrNameLst>
                                      </p:cBhvr>
                                      <p:to>
                                        <p:strVal val="visible"/>
                                      </p:to>
                                    </p:set>
                                    <p:animEffect transition="in" filter="wipe(left)">
                                      <p:cBhvr>
                                        <p:cTn id="66" dur="500"/>
                                        <p:tgtEl>
                                          <p:spTgt spid="398"/>
                                        </p:tgtEl>
                                      </p:cBhvr>
                                    </p:animEffect>
                                  </p:childTnLst>
                                </p:cTn>
                              </p:par>
                              <p:par>
                                <p:cTn id="67" presetID="22" presetClass="entr" presetSubtype="8" fill="hold" nodeType="withEffect">
                                  <p:stCondLst>
                                    <p:cond delay="0"/>
                                  </p:stCondLst>
                                  <p:childTnLst>
                                    <p:set>
                                      <p:cBhvr>
                                        <p:cTn id="68" dur="1" fill="hold">
                                          <p:stCondLst>
                                            <p:cond delay="0"/>
                                          </p:stCondLst>
                                        </p:cTn>
                                        <p:tgtEl>
                                          <p:spTgt spid="407"/>
                                        </p:tgtEl>
                                        <p:attrNameLst>
                                          <p:attrName>style.visibility</p:attrName>
                                        </p:attrNameLst>
                                      </p:cBhvr>
                                      <p:to>
                                        <p:strVal val="visible"/>
                                      </p:to>
                                    </p:set>
                                    <p:animEffect transition="in" filter="wipe(left)">
                                      <p:cBhvr>
                                        <p:cTn id="69" dur="500"/>
                                        <p:tgtEl>
                                          <p:spTgt spid="407"/>
                                        </p:tgtEl>
                                      </p:cBhvr>
                                    </p:animEffect>
                                  </p:childTnLst>
                                </p:cTn>
                              </p:par>
                              <p:par>
                                <p:cTn id="70" presetID="22" presetClass="entr" presetSubtype="8" fill="hold" nodeType="withEffect">
                                  <p:stCondLst>
                                    <p:cond delay="0"/>
                                  </p:stCondLst>
                                  <p:childTnLst>
                                    <p:set>
                                      <p:cBhvr>
                                        <p:cTn id="71" dur="1" fill="hold">
                                          <p:stCondLst>
                                            <p:cond delay="0"/>
                                          </p:stCondLst>
                                        </p:cTn>
                                        <p:tgtEl>
                                          <p:spTgt spid="422"/>
                                        </p:tgtEl>
                                        <p:attrNameLst>
                                          <p:attrName>style.visibility</p:attrName>
                                        </p:attrNameLst>
                                      </p:cBhvr>
                                      <p:to>
                                        <p:strVal val="visible"/>
                                      </p:to>
                                    </p:set>
                                    <p:animEffect transition="in" filter="wipe(left)">
                                      <p:cBhvr>
                                        <p:cTn id="72" dur="500"/>
                                        <p:tgtEl>
                                          <p:spTgt spid="422"/>
                                        </p:tgtEl>
                                      </p:cBhvr>
                                    </p:animEffect>
                                  </p:childTnLst>
                                </p:cTn>
                              </p:par>
                              <p:par>
                                <p:cTn id="73" presetID="22" presetClass="entr" presetSubtype="8" fill="hold" nodeType="withEffect">
                                  <p:stCondLst>
                                    <p:cond delay="0"/>
                                  </p:stCondLst>
                                  <p:childTnLst>
                                    <p:set>
                                      <p:cBhvr>
                                        <p:cTn id="74" dur="1" fill="hold">
                                          <p:stCondLst>
                                            <p:cond delay="0"/>
                                          </p:stCondLst>
                                        </p:cTn>
                                        <p:tgtEl>
                                          <p:spTgt spid="444"/>
                                        </p:tgtEl>
                                        <p:attrNameLst>
                                          <p:attrName>style.visibility</p:attrName>
                                        </p:attrNameLst>
                                      </p:cBhvr>
                                      <p:to>
                                        <p:strVal val="visible"/>
                                      </p:to>
                                    </p:set>
                                    <p:animEffect transition="in" filter="wipe(left)">
                                      <p:cBhvr>
                                        <p:cTn id="75" dur="500"/>
                                        <p:tgtEl>
                                          <p:spTgt spid="444"/>
                                        </p:tgtEl>
                                      </p:cBhvr>
                                    </p:animEffect>
                                  </p:childTnLst>
                                </p:cTn>
                              </p:par>
                              <p:par>
                                <p:cTn id="76" presetID="22" presetClass="entr" presetSubtype="8" fill="hold" nodeType="withEffect">
                                  <p:stCondLst>
                                    <p:cond delay="0"/>
                                  </p:stCondLst>
                                  <p:childTnLst>
                                    <p:set>
                                      <p:cBhvr>
                                        <p:cTn id="77" dur="1" fill="hold">
                                          <p:stCondLst>
                                            <p:cond delay="0"/>
                                          </p:stCondLst>
                                        </p:cTn>
                                        <p:tgtEl>
                                          <p:spTgt spid="205"/>
                                        </p:tgtEl>
                                        <p:attrNameLst>
                                          <p:attrName>style.visibility</p:attrName>
                                        </p:attrNameLst>
                                      </p:cBhvr>
                                      <p:to>
                                        <p:strVal val="visible"/>
                                      </p:to>
                                    </p:set>
                                    <p:animEffect transition="in" filter="wipe(left)">
                                      <p:cBhvr>
                                        <p:cTn id="78" dur="500"/>
                                        <p:tgtEl>
                                          <p:spTgt spid="205"/>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321"/>
                                        </p:tgtEl>
                                        <p:attrNameLst>
                                          <p:attrName>style.visibility</p:attrName>
                                        </p:attrNameLst>
                                      </p:cBhvr>
                                      <p:to>
                                        <p:strVal val="visible"/>
                                      </p:to>
                                    </p:set>
                                    <p:animEffect transition="in" filter="wipe(left)">
                                      <p:cBhvr>
                                        <p:cTn id="83" dur="500"/>
                                        <p:tgtEl>
                                          <p:spTgt spid="321"/>
                                        </p:tgtEl>
                                      </p:cBhvr>
                                    </p:animEffect>
                                  </p:childTnLst>
                                </p:cTn>
                              </p:par>
                              <p:par>
                                <p:cTn id="84" presetID="22" presetClass="entr" presetSubtype="8" fill="hold" nodeType="withEffect">
                                  <p:stCondLst>
                                    <p:cond delay="0"/>
                                  </p:stCondLst>
                                  <p:childTnLst>
                                    <p:set>
                                      <p:cBhvr>
                                        <p:cTn id="85" dur="1" fill="hold">
                                          <p:stCondLst>
                                            <p:cond delay="0"/>
                                          </p:stCondLst>
                                        </p:cTn>
                                        <p:tgtEl>
                                          <p:spTgt spid="374"/>
                                        </p:tgtEl>
                                        <p:attrNameLst>
                                          <p:attrName>style.visibility</p:attrName>
                                        </p:attrNameLst>
                                      </p:cBhvr>
                                      <p:to>
                                        <p:strVal val="visible"/>
                                      </p:to>
                                    </p:set>
                                    <p:animEffect transition="in" filter="wipe(left)">
                                      <p:cBhvr>
                                        <p:cTn id="86" dur="500"/>
                                        <p:tgtEl>
                                          <p:spTgt spid="374"/>
                                        </p:tgtEl>
                                      </p:cBhvr>
                                    </p:animEffect>
                                  </p:childTnLst>
                                </p:cTn>
                              </p:par>
                              <p:par>
                                <p:cTn id="87" presetID="22" presetClass="entr" presetSubtype="8" fill="hold" nodeType="withEffect">
                                  <p:stCondLst>
                                    <p:cond delay="0"/>
                                  </p:stCondLst>
                                  <p:childTnLst>
                                    <p:set>
                                      <p:cBhvr>
                                        <p:cTn id="88" dur="1" fill="hold">
                                          <p:stCondLst>
                                            <p:cond delay="0"/>
                                          </p:stCondLst>
                                        </p:cTn>
                                        <p:tgtEl>
                                          <p:spTgt spid="375"/>
                                        </p:tgtEl>
                                        <p:attrNameLst>
                                          <p:attrName>style.visibility</p:attrName>
                                        </p:attrNameLst>
                                      </p:cBhvr>
                                      <p:to>
                                        <p:strVal val="visible"/>
                                      </p:to>
                                    </p:set>
                                    <p:animEffect transition="in" filter="wipe(left)">
                                      <p:cBhvr>
                                        <p:cTn id="89" dur="500"/>
                                        <p:tgtEl>
                                          <p:spTgt spid="375"/>
                                        </p:tgtEl>
                                      </p:cBhvr>
                                    </p:animEffect>
                                  </p:childTnLst>
                                </p:cTn>
                              </p:par>
                              <p:par>
                                <p:cTn id="90" presetID="22" presetClass="entr" presetSubtype="8" fill="hold" nodeType="withEffect">
                                  <p:stCondLst>
                                    <p:cond delay="0"/>
                                  </p:stCondLst>
                                  <p:childTnLst>
                                    <p:set>
                                      <p:cBhvr>
                                        <p:cTn id="91" dur="1" fill="hold">
                                          <p:stCondLst>
                                            <p:cond delay="0"/>
                                          </p:stCondLst>
                                        </p:cTn>
                                        <p:tgtEl>
                                          <p:spTgt spid="364"/>
                                        </p:tgtEl>
                                        <p:attrNameLst>
                                          <p:attrName>style.visibility</p:attrName>
                                        </p:attrNameLst>
                                      </p:cBhvr>
                                      <p:to>
                                        <p:strVal val="visible"/>
                                      </p:to>
                                    </p:set>
                                    <p:animEffect transition="in" filter="wipe(left)">
                                      <p:cBhvr>
                                        <p:cTn id="92" dur="500"/>
                                        <p:tgtEl>
                                          <p:spTgt spid="364"/>
                                        </p:tgtEl>
                                      </p:cBhvr>
                                    </p:animEffect>
                                  </p:childTnLst>
                                </p:cTn>
                              </p:par>
                              <p:par>
                                <p:cTn id="93" presetID="22" presetClass="entr" presetSubtype="8" fill="hold" nodeType="withEffect">
                                  <p:stCondLst>
                                    <p:cond delay="0"/>
                                  </p:stCondLst>
                                  <p:childTnLst>
                                    <p:set>
                                      <p:cBhvr>
                                        <p:cTn id="94" dur="1" fill="hold">
                                          <p:stCondLst>
                                            <p:cond delay="0"/>
                                          </p:stCondLst>
                                        </p:cTn>
                                        <p:tgtEl>
                                          <p:spTgt spid="2054"/>
                                        </p:tgtEl>
                                        <p:attrNameLst>
                                          <p:attrName>style.visibility</p:attrName>
                                        </p:attrNameLst>
                                      </p:cBhvr>
                                      <p:to>
                                        <p:strVal val="visible"/>
                                      </p:to>
                                    </p:set>
                                    <p:animEffect transition="in" filter="wipe(left)">
                                      <p:cBhvr>
                                        <p:cTn id="95" dur="500"/>
                                        <p:tgtEl>
                                          <p:spTgt spid="2054"/>
                                        </p:tgtEl>
                                      </p:cBhvr>
                                    </p:animEffect>
                                  </p:childTnLst>
                                </p:cTn>
                              </p:par>
                              <p:par>
                                <p:cTn id="96" presetID="22" presetClass="entr" presetSubtype="8" fill="hold" nodeType="withEffect">
                                  <p:stCondLst>
                                    <p:cond delay="0"/>
                                  </p:stCondLst>
                                  <p:childTnLst>
                                    <p:set>
                                      <p:cBhvr>
                                        <p:cTn id="97" dur="1" fill="hold">
                                          <p:stCondLst>
                                            <p:cond delay="0"/>
                                          </p:stCondLst>
                                        </p:cTn>
                                        <p:tgtEl>
                                          <p:spTgt spid="413"/>
                                        </p:tgtEl>
                                        <p:attrNameLst>
                                          <p:attrName>style.visibility</p:attrName>
                                        </p:attrNameLst>
                                      </p:cBhvr>
                                      <p:to>
                                        <p:strVal val="visible"/>
                                      </p:to>
                                    </p:set>
                                    <p:animEffect transition="in" filter="wipe(left)">
                                      <p:cBhvr>
                                        <p:cTn id="98" dur="500"/>
                                        <p:tgtEl>
                                          <p:spTgt spid="413"/>
                                        </p:tgtEl>
                                      </p:cBhvr>
                                    </p:animEffect>
                                  </p:childTnLst>
                                </p:cTn>
                              </p:par>
                              <p:par>
                                <p:cTn id="99" presetID="22" presetClass="entr" presetSubtype="8" fill="hold" nodeType="withEffect">
                                  <p:stCondLst>
                                    <p:cond delay="0"/>
                                  </p:stCondLst>
                                  <p:childTnLst>
                                    <p:set>
                                      <p:cBhvr>
                                        <p:cTn id="100" dur="1" fill="hold">
                                          <p:stCondLst>
                                            <p:cond delay="0"/>
                                          </p:stCondLst>
                                        </p:cTn>
                                        <p:tgtEl>
                                          <p:spTgt spid="423"/>
                                        </p:tgtEl>
                                        <p:attrNameLst>
                                          <p:attrName>style.visibility</p:attrName>
                                        </p:attrNameLst>
                                      </p:cBhvr>
                                      <p:to>
                                        <p:strVal val="visible"/>
                                      </p:to>
                                    </p:set>
                                    <p:animEffect transition="in" filter="wipe(left)">
                                      <p:cBhvr>
                                        <p:cTn id="101" dur="500"/>
                                        <p:tgtEl>
                                          <p:spTgt spid="423"/>
                                        </p:tgtEl>
                                      </p:cBhvr>
                                    </p:animEffect>
                                  </p:childTnLst>
                                </p:cTn>
                              </p:par>
                              <p:par>
                                <p:cTn id="102" presetID="22" presetClass="entr" presetSubtype="8" fill="hold" nodeType="withEffect">
                                  <p:stCondLst>
                                    <p:cond delay="0"/>
                                  </p:stCondLst>
                                  <p:childTnLst>
                                    <p:set>
                                      <p:cBhvr>
                                        <p:cTn id="103" dur="1" fill="hold">
                                          <p:stCondLst>
                                            <p:cond delay="0"/>
                                          </p:stCondLst>
                                        </p:cTn>
                                        <p:tgtEl>
                                          <p:spTgt spid="157"/>
                                        </p:tgtEl>
                                        <p:attrNameLst>
                                          <p:attrName>style.visibility</p:attrName>
                                        </p:attrNameLst>
                                      </p:cBhvr>
                                      <p:to>
                                        <p:strVal val="visible"/>
                                      </p:to>
                                    </p:set>
                                    <p:animEffect transition="in" filter="wipe(left)">
                                      <p:cBhvr>
                                        <p:cTn id="104" dur="500"/>
                                        <p:tgtEl>
                                          <p:spTgt spid="157"/>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1" fill="hold" nodeType="clickEffect">
                                  <p:stCondLst>
                                    <p:cond delay="0"/>
                                  </p:stCondLst>
                                  <p:childTnLst>
                                    <p:set>
                                      <p:cBhvr>
                                        <p:cTn id="108" dur="1" fill="hold">
                                          <p:stCondLst>
                                            <p:cond delay="0"/>
                                          </p:stCondLst>
                                        </p:cTn>
                                        <p:tgtEl>
                                          <p:spTgt spid="23"/>
                                        </p:tgtEl>
                                        <p:attrNameLst>
                                          <p:attrName>style.visibility</p:attrName>
                                        </p:attrNameLst>
                                      </p:cBhvr>
                                      <p:to>
                                        <p:strVal val="visible"/>
                                      </p:to>
                                    </p:set>
                                    <p:animEffect transition="in" filter="wipe(up)">
                                      <p:cBhvr>
                                        <p:cTn id="109" dur="500"/>
                                        <p:tgtEl>
                                          <p:spTgt spid="23"/>
                                        </p:tgtEl>
                                      </p:cBhvr>
                                    </p:animEffect>
                                  </p:childTnLst>
                                </p:cTn>
                              </p:par>
                            </p:childTnLst>
                          </p:cTn>
                        </p:par>
                        <p:par>
                          <p:cTn id="110" fill="hold">
                            <p:stCondLst>
                              <p:cond delay="500"/>
                            </p:stCondLst>
                            <p:childTnLst>
                              <p:par>
                                <p:cTn id="111" presetID="22" presetClass="entr" presetSubtype="1" fill="hold" grpId="0" nodeType="afterEffect">
                                  <p:stCondLst>
                                    <p:cond delay="0"/>
                                  </p:stCondLst>
                                  <p:childTnLst>
                                    <p:set>
                                      <p:cBhvr>
                                        <p:cTn id="112" dur="1" fill="hold">
                                          <p:stCondLst>
                                            <p:cond delay="0"/>
                                          </p:stCondLst>
                                        </p:cTn>
                                        <p:tgtEl>
                                          <p:spTgt spid="16"/>
                                        </p:tgtEl>
                                        <p:attrNameLst>
                                          <p:attrName>style.visibility</p:attrName>
                                        </p:attrNameLst>
                                      </p:cBhvr>
                                      <p:to>
                                        <p:strVal val="visible"/>
                                      </p:to>
                                    </p:set>
                                    <p:animEffect transition="in" filter="wipe(up)">
                                      <p:cBhvr>
                                        <p:cTn id="113" dur="500"/>
                                        <p:tgtEl>
                                          <p:spTgt spid="16"/>
                                        </p:tgtEl>
                                      </p:cBhvr>
                                    </p:animEffect>
                                  </p:childTnLst>
                                </p:cTn>
                              </p:par>
                            </p:childTnLst>
                          </p:cTn>
                        </p:par>
                        <p:par>
                          <p:cTn id="114" fill="hold">
                            <p:stCondLst>
                              <p:cond delay="1000"/>
                            </p:stCondLst>
                            <p:childTnLst>
                              <p:par>
                                <p:cTn id="115" presetID="22" presetClass="entr" presetSubtype="8" fill="hold" nodeType="afterEffect">
                                  <p:stCondLst>
                                    <p:cond delay="0"/>
                                  </p:stCondLst>
                                  <p:childTnLst>
                                    <p:set>
                                      <p:cBhvr>
                                        <p:cTn id="116" dur="1" fill="hold">
                                          <p:stCondLst>
                                            <p:cond delay="0"/>
                                          </p:stCondLst>
                                        </p:cTn>
                                        <p:tgtEl>
                                          <p:spTgt spid="35"/>
                                        </p:tgtEl>
                                        <p:attrNameLst>
                                          <p:attrName>style.visibility</p:attrName>
                                        </p:attrNameLst>
                                      </p:cBhvr>
                                      <p:to>
                                        <p:strVal val="visible"/>
                                      </p:to>
                                    </p:set>
                                    <p:animEffect transition="in" filter="wipe(left)">
                                      <p:cBhvr>
                                        <p:cTn id="117" dur="500"/>
                                        <p:tgtEl>
                                          <p:spTgt spid="35"/>
                                        </p:tgtEl>
                                      </p:cBhvr>
                                    </p:animEffect>
                                  </p:childTnLst>
                                </p:cTn>
                              </p:par>
                            </p:childTnLst>
                          </p:cTn>
                        </p:par>
                        <p:par>
                          <p:cTn id="118" fill="hold">
                            <p:stCondLst>
                              <p:cond delay="1500"/>
                            </p:stCondLst>
                            <p:childTnLst>
                              <p:par>
                                <p:cTn id="119" presetID="22" presetClass="entr" presetSubtype="8" fill="hold" nodeType="afterEffect">
                                  <p:stCondLst>
                                    <p:cond delay="0"/>
                                  </p:stCondLst>
                                  <p:childTnLst>
                                    <p:set>
                                      <p:cBhvr>
                                        <p:cTn id="120" dur="1" fill="hold">
                                          <p:stCondLst>
                                            <p:cond delay="0"/>
                                          </p:stCondLst>
                                        </p:cTn>
                                        <p:tgtEl>
                                          <p:spTgt spid="14"/>
                                        </p:tgtEl>
                                        <p:attrNameLst>
                                          <p:attrName>style.visibility</p:attrName>
                                        </p:attrNameLst>
                                      </p:cBhvr>
                                      <p:to>
                                        <p:strVal val="visible"/>
                                      </p:to>
                                    </p:set>
                                    <p:animEffect transition="in" filter="wipe(left)">
                                      <p:cBhvr>
                                        <p:cTn id="121" dur="500"/>
                                        <p:tgtEl>
                                          <p:spTgt spid="14"/>
                                        </p:tgtEl>
                                      </p:cBhvr>
                                    </p:animEffect>
                                  </p:childTnLst>
                                </p:cTn>
                              </p:par>
                            </p:childTnLst>
                          </p:cTn>
                        </p:par>
                        <p:par>
                          <p:cTn id="122" fill="hold">
                            <p:stCondLst>
                              <p:cond delay="2000"/>
                            </p:stCondLst>
                            <p:childTnLst>
                              <p:par>
                                <p:cTn id="123" presetID="22" presetClass="entr" presetSubtype="8" fill="hold"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wipe(left)">
                                      <p:cBhvr>
                                        <p:cTn id="125" dur="500"/>
                                        <p:tgtEl>
                                          <p:spTgt spid="10"/>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path" presetSubtype="0" accel="50000" decel="50000" fill="hold" nodeType="clickEffect">
                                  <p:stCondLst>
                                    <p:cond delay="0"/>
                                  </p:stCondLst>
                                  <p:childTnLst>
                                    <p:animMotion origin="layout" path="M 3.125E-6 1.48148E-6 L 0.42747 0.19907 " pathEditMode="relative" rAng="0" ptsTypes="AA">
                                      <p:cBhvr>
                                        <p:cTn id="129" dur="2000" fill="hold"/>
                                        <p:tgtEl>
                                          <p:spTgt spid="2049"/>
                                        </p:tgtEl>
                                        <p:attrNameLst>
                                          <p:attrName>ppt_x</p:attrName>
                                          <p:attrName>ppt_y</p:attrName>
                                        </p:attrNameLst>
                                      </p:cBhvr>
                                      <p:rCtr x="21367" y="9954"/>
                                    </p:animMotion>
                                  </p:childTnLst>
                                </p:cTn>
                              </p:par>
                              <p:par>
                                <p:cTn id="130" presetID="42" presetClass="path" presetSubtype="0" accel="50000" decel="50000" fill="hold" nodeType="withEffect">
                                  <p:stCondLst>
                                    <p:cond delay="0"/>
                                  </p:stCondLst>
                                  <p:childTnLst>
                                    <p:animMotion origin="layout" path="M -1.45833E-6 3.7037E-7 L 0.39089 0.13565 " pathEditMode="relative" rAng="0" ptsTypes="AA">
                                      <p:cBhvr>
                                        <p:cTn id="131" dur="2000" fill="hold"/>
                                        <p:tgtEl>
                                          <p:spTgt spid="279"/>
                                        </p:tgtEl>
                                        <p:attrNameLst>
                                          <p:attrName>ppt_x</p:attrName>
                                          <p:attrName>ppt_y</p:attrName>
                                        </p:attrNameLst>
                                      </p:cBhvr>
                                      <p:rCtr x="19544" y="6782"/>
                                    </p:animMotion>
                                  </p:childTnLst>
                                </p:cTn>
                              </p:par>
                              <p:par>
                                <p:cTn id="132" presetID="42" presetClass="path" presetSubtype="0" accel="50000" decel="50000" fill="hold" nodeType="withEffect">
                                  <p:stCondLst>
                                    <p:cond delay="0"/>
                                  </p:stCondLst>
                                  <p:childTnLst>
                                    <p:animMotion origin="layout" path="M 3.125E-6 4.81481E-6 L 0.42747 0.07615 " pathEditMode="relative" rAng="0" ptsTypes="AA">
                                      <p:cBhvr>
                                        <p:cTn id="133" dur="2000" fill="hold"/>
                                        <p:tgtEl>
                                          <p:spTgt spid="288"/>
                                        </p:tgtEl>
                                        <p:attrNameLst>
                                          <p:attrName>ppt_x</p:attrName>
                                          <p:attrName>ppt_y</p:attrName>
                                        </p:attrNameLst>
                                      </p:cBhvr>
                                      <p:rCtr x="21367" y="3796"/>
                                    </p:animMotion>
                                  </p:childTnLst>
                                </p:cTn>
                              </p:par>
                              <p:par>
                                <p:cTn id="134" presetID="42" presetClass="path" presetSubtype="0" accel="50000" decel="50000" fill="hold" nodeType="withEffect">
                                  <p:stCondLst>
                                    <p:cond delay="0"/>
                                  </p:stCondLst>
                                  <p:childTnLst>
                                    <p:animMotion origin="layout" path="M 1.875E-6 4.81481E-6 L 0.31172 0.07384 " pathEditMode="relative" rAng="0" ptsTypes="AA">
                                      <p:cBhvr>
                                        <p:cTn id="135" dur="2000" fill="hold"/>
                                        <p:tgtEl>
                                          <p:spTgt spid="302"/>
                                        </p:tgtEl>
                                        <p:attrNameLst>
                                          <p:attrName>ppt_x</p:attrName>
                                          <p:attrName>ppt_y</p:attrName>
                                        </p:attrNameLst>
                                      </p:cBhvr>
                                      <p:rCtr x="15586" y="3681"/>
                                    </p:animMotion>
                                  </p:childTnLst>
                                </p:cTn>
                              </p:par>
                              <p:par>
                                <p:cTn id="136" presetID="42" presetClass="path" presetSubtype="0" accel="50000" decel="50000" fill="hold" nodeType="withEffect">
                                  <p:stCondLst>
                                    <p:cond delay="0"/>
                                  </p:stCondLst>
                                  <p:childTnLst>
                                    <p:animMotion origin="layout" path="M -2.91667E-6 4.81481E-6 L 0.27995 0.07384 " pathEditMode="relative" rAng="0" ptsTypes="AA">
                                      <p:cBhvr>
                                        <p:cTn id="137" dur="2000" fill="hold"/>
                                        <p:tgtEl>
                                          <p:spTgt spid="303"/>
                                        </p:tgtEl>
                                        <p:attrNameLst>
                                          <p:attrName>ppt_x</p:attrName>
                                          <p:attrName>ppt_y</p:attrName>
                                        </p:attrNameLst>
                                      </p:cBhvr>
                                      <p:rCtr x="13997" y="3681"/>
                                    </p:animMotion>
                                  </p:childTnLst>
                                </p:cTn>
                              </p:par>
                              <p:par>
                                <p:cTn id="138" presetID="42" presetClass="path" presetSubtype="0" accel="50000" decel="50000" fill="hold" nodeType="withEffect">
                                  <p:stCondLst>
                                    <p:cond delay="0"/>
                                  </p:stCondLst>
                                  <p:childTnLst>
                                    <p:animMotion origin="layout" path="M 1.25E-6 1.48148E-6 L 0.13255 0.19768 " pathEditMode="relative" rAng="0" ptsTypes="AA">
                                      <p:cBhvr>
                                        <p:cTn id="139" dur="2000" fill="hold"/>
                                        <p:tgtEl>
                                          <p:spTgt spid="384"/>
                                        </p:tgtEl>
                                        <p:attrNameLst>
                                          <p:attrName>ppt_x</p:attrName>
                                          <p:attrName>ppt_y</p:attrName>
                                        </p:attrNameLst>
                                      </p:cBhvr>
                                      <p:rCtr x="6628" y="9884"/>
                                    </p:animMotion>
                                  </p:childTnLst>
                                </p:cTn>
                              </p:par>
                              <p:par>
                                <p:cTn id="140" presetID="42" presetClass="path" presetSubtype="0" accel="50000" decel="50000" fill="hold" nodeType="withEffect">
                                  <p:stCondLst>
                                    <p:cond delay="0"/>
                                  </p:stCondLst>
                                  <p:childTnLst>
                                    <p:animMotion origin="layout" path="M 2.5E-6 4.81481E-6 L 0.14336 -0.15301 " pathEditMode="relative" rAng="0" ptsTypes="AA">
                                      <p:cBhvr>
                                        <p:cTn id="141" dur="2000" fill="hold"/>
                                        <p:tgtEl>
                                          <p:spTgt spid="408"/>
                                        </p:tgtEl>
                                        <p:attrNameLst>
                                          <p:attrName>ppt_x</p:attrName>
                                          <p:attrName>ppt_y</p:attrName>
                                        </p:attrNameLst>
                                      </p:cBhvr>
                                      <p:rCtr x="7161" y="-7662"/>
                                    </p:animMotion>
                                  </p:childTnLst>
                                </p:cTn>
                              </p:par>
                              <p:par>
                                <p:cTn id="142" presetID="42" presetClass="path" presetSubtype="0" accel="50000" decel="50000" fill="hold" nodeType="withEffect">
                                  <p:stCondLst>
                                    <p:cond delay="0"/>
                                  </p:stCondLst>
                                  <p:childTnLst>
                                    <p:animMotion origin="layout" path="M -3.95833E-6 7.40741E-7 L 0.30378 -0.1088 " pathEditMode="relative" rAng="0" ptsTypes="AA">
                                      <p:cBhvr>
                                        <p:cTn id="143" dur="2000" fill="hold"/>
                                        <p:tgtEl>
                                          <p:spTgt spid="429"/>
                                        </p:tgtEl>
                                        <p:attrNameLst>
                                          <p:attrName>ppt_x</p:attrName>
                                          <p:attrName>ppt_y</p:attrName>
                                        </p:attrNameLst>
                                      </p:cBhvr>
                                      <p:rCtr x="15182" y="-5440"/>
                                    </p:animMotion>
                                  </p:childTnLst>
                                </p:cTn>
                              </p:par>
                              <p:par>
                                <p:cTn id="144" presetID="42" presetClass="path" presetSubtype="0" accel="50000" decel="50000" fill="hold" nodeType="withEffect">
                                  <p:stCondLst>
                                    <p:cond delay="0"/>
                                  </p:stCondLst>
                                  <p:childTnLst>
                                    <p:animMotion origin="layout" path="M 4.58333E-6 7.40741E-7 L 0.40716 -0.10648 " pathEditMode="relative" rAng="0" ptsTypes="AA">
                                      <p:cBhvr>
                                        <p:cTn id="145" dur="2000" fill="hold"/>
                                        <p:tgtEl>
                                          <p:spTgt spid="443"/>
                                        </p:tgtEl>
                                        <p:attrNameLst>
                                          <p:attrName>ppt_x</p:attrName>
                                          <p:attrName>ppt_y</p:attrName>
                                        </p:attrNameLst>
                                      </p:cBhvr>
                                      <p:rCtr x="20352" y="-5324"/>
                                    </p:animMotion>
                                  </p:childTnLst>
                                </p:cTn>
                              </p:par>
                              <p:par>
                                <p:cTn id="146" presetID="42" presetClass="path" presetSubtype="0" accel="50000" decel="50000" fill="hold" nodeType="withEffect">
                                  <p:stCondLst>
                                    <p:cond delay="0"/>
                                  </p:stCondLst>
                                  <p:childTnLst>
                                    <p:animMotion origin="layout" path="M 2.91667E-6 4.81481E-6 L 0.38203 -0.15116 " pathEditMode="relative" rAng="0" ptsTypes="AA">
                                      <p:cBhvr>
                                        <p:cTn id="147" dur="2000" fill="hold"/>
                                        <p:tgtEl>
                                          <p:spTgt spid="438"/>
                                        </p:tgtEl>
                                        <p:attrNameLst>
                                          <p:attrName>ppt_x</p:attrName>
                                          <p:attrName>ppt_y</p:attrName>
                                        </p:attrNameLst>
                                      </p:cBhvr>
                                      <p:rCtr x="19102" y="-7569"/>
                                    </p:animMotion>
                                  </p:childTnLst>
                                </p:cTn>
                              </p:par>
                              <p:par>
                                <p:cTn id="148" presetID="22" presetClass="entr" presetSubtype="8" fill="hold" nodeType="withEffect">
                                  <p:stCondLst>
                                    <p:cond delay="1000"/>
                                  </p:stCondLst>
                                  <p:childTnLst>
                                    <p:set>
                                      <p:cBhvr>
                                        <p:cTn id="149" dur="1" fill="hold">
                                          <p:stCondLst>
                                            <p:cond delay="0"/>
                                          </p:stCondLst>
                                        </p:cTn>
                                        <p:tgtEl>
                                          <p:spTgt spid="15"/>
                                        </p:tgtEl>
                                        <p:attrNameLst>
                                          <p:attrName>style.visibility</p:attrName>
                                        </p:attrNameLst>
                                      </p:cBhvr>
                                      <p:to>
                                        <p:strVal val="visible"/>
                                      </p:to>
                                    </p:set>
                                    <p:animEffect transition="in" filter="wipe(left)">
                                      <p:cBhvr>
                                        <p:cTn id="150" dur="2000"/>
                                        <p:tgtEl>
                                          <p:spTgt spid="15"/>
                                        </p:tgtEl>
                                      </p:cBhvr>
                                    </p:animEffect>
                                  </p:childTnLst>
                                </p:cTn>
                              </p:par>
                            </p:childTnLst>
                          </p:cTn>
                        </p:par>
                        <p:par>
                          <p:cTn id="151" fill="hold">
                            <p:stCondLst>
                              <p:cond delay="3000"/>
                            </p:stCondLst>
                            <p:childTnLst>
                              <p:par>
                                <p:cTn id="152" presetID="42" presetClass="path" presetSubtype="0" accel="50000" decel="50000" fill="hold" nodeType="afterEffect">
                                  <p:stCondLst>
                                    <p:cond delay="0"/>
                                  </p:stCondLst>
                                  <p:childTnLst>
                                    <p:animMotion origin="layout" path="M 3.95833E-6 1.48148E-6 L 0.36302 0.28819 " pathEditMode="relative" rAng="0" ptsTypes="AA">
                                      <p:cBhvr>
                                        <p:cTn id="153" dur="2000" fill="hold"/>
                                        <p:tgtEl>
                                          <p:spTgt spid="273"/>
                                        </p:tgtEl>
                                        <p:attrNameLst>
                                          <p:attrName>ppt_x</p:attrName>
                                          <p:attrName>ppt_y</p:attrName>
                                        </p:attrNameLst>
                                      </p:cBhvr>
                                      <p:rCtr x="18151" y="14398"/>
                                    </p:animMotion>
                                  </p:childTnLst>
                                </p:cTn>
                              </p:par>
                              <p:par>
                                <p:cTn id="154" presetID="42" presetClass="path" presetSubtype="0" accel="50000" decel="50000" fill="hold" nodeType="withEffect">
                                  <p:stCondLst>
                                    <p:cond delay="0"/>
                                  </p:stCondLst>
                                  <p:childTnLst>
                                    <p:animMotion origin="layout" path="M -1.45833E-6 4.81481E-6 L 0.3957 0.16527 " pathEditMode="relative" rAng="0" ptsTypes="AA">
                                      <p:cBhvr>
                                        <p:cTn id="155" dur="2000" fill="hold"/>
                                        <p:tgtEl>
                                          <p:spTgt spid="289"/>
                                        </p:tgtEl>
                                        <p:attrNameLst>
                                          <p:attrName>ppt_x</p:attrName>
                                          <p:attrName>ppt_y</p:attrName>
                                        </p:attrNameLst>
                                      </p:cBhvr>
                                      <p:rCtr x="19779" y="8264"/>
                                    </p:animMotion>
                                  </p:childTnLst>
                                </p:cTn>
                              </p:par>
                              <p:par>
                                <p:cTn id="156" presetID="42" presetClass="path" presetSubtype="0" accel="50000" decel="50000" fill="hold" nodeType="withEffect">
                                  <p:stCondLst>
                                    <p:cond delay="0"/>
                                  </p:stCondLst>
                                  <p:childTnLst>
                                    <p:animMotion origin="layout" path="M 1.875E-6 3.7037E-7 L 0.31588 0.22824 " pathEditMode="relative" rAng="0" ptsTypes="AA">
                                      <p:cBhvr>
                                        <p:cTn id="157" dur="2000" fill="hold"/>
                                        <p:tgtEl>
                                          <p:spTgt spid="311"/>
                                        </p:tgtEl>
                                        <p:attrNameLst>
                                          <p:attrName>ppt_x</p:attrName>
                                          <p:attrName>ppt_y</p:attrName>
                                        </p:attrNameLst>
                                      </p:cBhvr>
                                      <p:rCtr x="15794" y="11412"/>
                                    </p:animMotion>
                                  </p:childTnLst>
                                </p:cTn>
                              </p:par>
                              <p:par>
                                <p:cTn id="158" presetID="42" presetClass="path" presetSubtype="0" accel="50000" decel="50000" fill="hold" nodeType="withEffect">
                                  <p:stCondLst>
                                    <p:cond delay="0"/>
                                  </p:stCondLst>
                                  <p:childTnLst>
                                    <p:animMotion origin="layout" path="M 2.5E-6 3.7037E-7 L 0.24961 0.22824 " pathEditMode="relative" rAng="0" ptsTypes="AA">
                                      <p:cBhvr>
                                        <p:cTn id="159" dur="2000" fill="hold"/>
                                        <p:tgtEl>
                                          <p:spTgt spid="313"/>
                                        </p:tgtEl>
                                        <p:attrNameLst>
                                          <p:attrName>ppt_x</p:attrName>
                                          <p:attrName>ppt_y</p:attrName>
                                        </p:attrNameLst>
                                      </p:cBhvr>
                                      <p:rCtr x="12474" y="11412"/>
                                    </p:animMotion>
                                  </p:childTnLst>
                                </p:cTn>
                              </p:par>
                              <p:par>
                                <p:cTn id="160" presetID="42" presetClass="path" presetSubtype="0" accel="50000" decel="50000" fill="hold" nodeType="withEffect">
                                  <p:stCondLst>
                                    <p:cond delay="0"/>
                                  </p:stCondLst>
                                  <p:childTnLst>
                                    <p:animMotion origin="layout" path="M 4.16667E-7 1.48148E-6 L 0.20312 0.28819 " pathEditMode="relative" rAng="0" ptsTypes="AA">
                                      <p:cBhvr>
                                        <p:cTn id="161" dur="2000" fill="hold"/>
                                        <p:tgtEl>
                                          <p:spTgt spid="382"/>
                                        </p:tgtEl>
                                        <p:attrNameLst>
                                          <p:attrName>ppt_x</p:attrName>
                                          <p:attrName>ppt_y</p:attrName>
                                        </p:attrNameLst>
                                      </p:cBhvr>
                                      <p:rCtr x="10156" y="14398"/>
                                    </p:animMotion>
                                  </p:childTnLst>
                                </p:cTn>
                              </p:par>
                              <p:par>
                                <p:cTn id="162" presetID="42" presetClass="path" presetSubtype="0" accel="50000" decel="50000" fill="hold" nodeType="withEffect">
                                  <p:stCondLst>
                                    <p:cond delay="0"/>
                                  </p:stCondLst>
                                  <p:childTnLst>
                                    <p:animMotion origin="layout" path="M -6.25E-7 7.40741E-7 L 0.22656 -0.01713 " pathEditMode="relative" rAng="0" ptsTypes="AA">
                                      <p:cBhvr>
                                        <p:cTn id="163" dur="2000" fill="hold"/>
                                        <p:tgtEl>
                                          <p:spTgt spid="392"/>
                                        </p:tgtEl>
                                        <p:attrNameLst>
                                          <p:attrName>ppt_x</p:attrName>
                                          <p:attrName>ppt_y</p:attrName>
                                        </p:attrNameLst>
                                      </p:cBhvr>
                                      <p:rCtr x="11328" y="-856"/>
                                    </p:animMotion>
                                  </p:childTnLst>
                                </p:cTn>
                              </p:par>
                              <p:par>
                                <p:cTn id="164" presetID="42" presetClass="path" presetSubtype="0" accel="50000" decel="50000" fill="hold" nodeType="withEffect">
                                  <p:stCondLst>
                                    <p:cond delay="0"/>
                                  </p:stCondLst>
                                  <p:childTnLst>
                                    <p:animMotion origin="layout" path="M -6.25E-7 4.81481E-6 L 0.22539 -0.05556 " pathEditMode="relative" rAng="0" ptsTypes="AA">
                                      <p:cBhvr>
                                        <p:cTn id="165" dur="2000" fill="hold"/>
                                        <p:tgtEl>
                                          <p:spTgt spid="398"/>
                                        </p:tgtEl>
                                        <p:attrNameLst>
                                          <p:attrName>ppt_x</p:attrName>
                                          <p:attrName>ppt_y</p:attrName>
                                        </p:attrNameLst>
                                      </p:cBhvr>
                                      <p:rCtr x="11263" y="-2778"/>
                                    </p:animMotion>
                                  </p:childTnLst>
                                </p:cTn>
                              </p:par>
                              <p:par>
                                <p:cTn id="166" presetID="42" presetClass="path" presetSubtype="0" accel="50000" decel="50000" fill="hold" nodeType="withEffect">
                                  <p:stCondLst>
                                    <p:cond delay="0"/>
                                  </p:stCondLst>
                                  <p:childTnLst>
                                    <p:animMotion origin="layout" path="M 4.16667E-6 4.81481E-6 L 0.17213 -0.05926 " pathEditMode="relative" rAng="0" ptsTypes="AA">
                                      <p:cBhvr>
                                        <p:cTn id="167" dur="2000" fill="hold"/>
                                        <p:tgtEl>
                                          <p:spTgt spid="407"/>
                                        </p:tgtEl>
                                        <p:attrNameLst>
                                          <p:attrName>ppt_x</p:attrName>
                                          <p:attrName>ppt_y</p:attrName>
                                        </p:attrNameLst>
                                      </p:cBhvr>
                                      <p:rCtr x="8607" y="-2963"/>
                                    </p:animMotion>
                                  </p:childTnLst>
                                </p:cTn>
                              </p:par>
                              <p:par>
                                <p:cTn id="168" presetID="42" presetClass="path" presetSubtype="0" accel="50000" decel="50000" fill="hold" nodeType="withEffect">
                                  <p:stCondLst>
                                    <p:cond delay="0"/>
                                  </p:stCondLst>
                                  <p:childTnLst>
                                    <p:animMotion origin="layout" path="M -2.29167E-6 4.81481E-6 L 0.33177 -0.05926 " pathEditMode="relative" rAng="0" ptsTypes="AA">
                                      <p:cBhvr>
                                        <p:cTn id="169" dur="2000" fill="hold"/>
                                        <p:tgtEl>
                                          <p:spTgt spid="422"/>
                                        </p:tgtEl>
                                        <p:attrNameLst>
                                          <p:attrName>ppt_x</p:attrName>
                                          <p:attrName>ppt_y</p:attrName>
                                        </p:attrNameLst>
                                      </p:cBhvr>
                                      <p:rCtr x="16589" y="-2963"/>
                                    </p:animMotion>
                                  </p:childTnLst>
                                </p:cTn>
                              </p:par>
                              <p:par>
                                <p:cTn id="170" presetID="42" presetClass="path" presetSubtype="0" accel="50000" decel="50000" fill="hold" nodeType="withEffect">
                                  <p:stCondLst>
                                    <p:cond delay="0"/>
                                  </p:stCondLst>
                                  <p:childTnLst>
                                    <p:animMotion origin="layout" path="M 2.91667E-6 7.40741E-7 L 0.38502 -0.01991 " pathEditMode="relative" rAng="0" ptsTypes="AA">
                                      <p:cBhvr>
                                        <p:cTn id="171" dur="2000" fill="hold"/>
                                        <p:tgtEl>
                                          <p:spTgt spid="444"/>
                                        </p:tgtEl>
                                        <p:attrNameLst>
                                          <p:attrName>ppt_x</p:attrName>
                                          <p:attrName>ppt_y</p:attrName>
                                        </p:attrNameLst>
                                      </p:cBhvr>
                                      <p:rCtr x="19245" y="-995"/>
                                    </p:animMotion>
                                  </p:childTnLst>
                                </p:cTn>
                              </p:par>
                              <p:par>
                                <p:cTn id="172" presetID="42" presetClass="path" presetSubtype="0" accel="50000" decel="50000" fill="hold" nodeType="withEffect">
                                  <p:stCondLst>
                                    <p:cond delay="0"/>
                                  </p:stCondLst>
                                  <p:childTnLst>
                                    <p:animMotion origin="layout" path="M 3.95833E-6 -7.40741E-7 L 0.36302 0.16713 " pathEditMode="relative" rAng="0" ptsTypes="AA">
                                      <p:cBhvr>
                                        <p:cTn id="173" dur="2000" fill="hold"/>
                                        <p:tgtEl>
                                          <p:spTgt spid="205"/>
                                        </p:tgtEl>
                                        <p:attrNameLst>
                                          <p:attrName>ppt_x</p:attrName>
                                          <p:attrName>ppt_y</p:attrName>
                                        </p:attrNameLst>
                                      </p:cBhvr>
                                      <p:rCtr x="18151" y="8356"/>
                                    </p:animMotion>
                                  </p:childTnLst>
                                </p:cTn>
                              </p:par>
                              <p:par>
                                <p:cTn id="174" presetID="22" presetClass="entr" presetSubtype="8" fill="hold" nodeType="withEffect">
                                  <p:stCondLst>
                                    <p:cond delay="1000"/>
                                  </p:stCondLst>
                                  <p:childTnLst>
                                    <p:set>
                                      <p:cBhvr>
                                        <p:cTn id="175" dur="1" fill="hold">
                                          <p:stCondLst>
                                            <p:cond delay="0"/>
                                          </p:stCondLst>
                                        </p:cTn>
                                        <p:tgtEl>
                                          <p:spTgt spid="33"/>
                                        </p:tgtEl>
                                        <p:attrNameLst>
                                          <p:attrName>style.visibility</p:attrName>
                                        </p:attrNameLst>
                                      </p:cBhvr>
                                      <p:to>
                                        <p:strVal val="visible"/>
                                      </p:to>
                                    </p:set>
                                    <p:animEffect transition="in" filter="wipe(left)">
                                      <p:cBhvr>
                                        <p:cTn id="176" dur="2000"/>
                                        <p:tgtEl>
                                          <p:spTgt spid="33"/>
                                        </p:tgtEl>
                                      </p:cBhvr>
                                    </p:animEffect>
                                  </p:childTnLst>
                                </p:cTn>
                              </p:par>
                            </p:childTnLst>
                          </p:cTn>
                        </p:par>
                        <p:par>
                          <p:cTn id="177" fill="hold">
                            <p:stCondLst>
                              <p:cond delay="6000"/>
                            </p:stCondLst>
                            <p:childTnLst>
                              <p:par>
                                <p:cTn id="178" presetID="42" presetClass="path" presetSubtype="0" accel="50000" decel="50000" fill="hold" nodeType="afterEffect">
                                  <p:stCondLst>
                                    <p:cond delay="0"/>
                                  </p:stCondLst>
                                  <p:childTnLst>
                                    <p:animMotion origin="layout" path="M -2.91667E-6 1.48148E-6 L 0.27917 0.3868 " pathEditMode="relative" rAng="0" ptsTypes="AA">
                                      <p:cBhvr>
                                        <p:cTn id="179" dur="2000" fill="hold"/>
                                        <p:tgtEl>
                                          <p:spTgt spid="321"/>
                                        </p:tgtEl>
                                        <p:attrNameLst>
                                          <p:attrName>ppt_x</p:attrName>
                                          <p:attrName>ppt_y</p:attrName>
                                        </p:attrNameLst>
                                      </p:cBhvr>
                                      <p:rCtr x="13958" y="19329"/>
                                    </p:animMotion>
                                  </p:childTnLst>
                                </p:cTn>
                              </p:par>
                              <p:par>
                                <p:cTn id="180" presetID="42" presetClass="path" presetSubtype="0" accel="50000" decel="50000" fill="hold" nodeType="withEffect">
                                  <p:stCondLst>
                                    <p:cond delay="0"/>
                                  </p:stCondLst>
                                  <p:childTnLst>
                                    <p:animMotion origin="layout" path="M -4.16667E-6 3.7037E-7 L 0.16706 0.32569 " pathEditMode="relative" rAng="0" ptsTypes="AA">
                                      <p:cBhvr>
                                        <p:cTn id="181" dur="2000" fill="hold"/>
                                        <p:tgtEl>
                                          <p:spTgt spid="374"/>
                                        </p:tgtEl>
                                        <p:attrNameLst>
                                          <p:attrName>ppt_x</p:attrName>
                                          <p:attrName>ppt_y</p:attrName>
                                        </p:attrNameLst>
                                      </p:cBhvr>
                                      <p:rCtr x="8346" y="16273"/>
                                    </p:animMotion>
                                  </p:childTnLst>
                                </p:cTn>
                              </p:par>
                              <p:par>
                                <p:cTn id="182" presetID="42" presetClass="path" presetSubtype="0" accel="50000" decel="50000" fill="hold" nodeType="withEffect">
                                  <p:stCondLst>
                                    <p:cond delay="0"/>
                                  </p:stCondLst>
                                  <p:childTnLst>
                                    <p:animMotion origin="layout" path="M 1.25E-6 3.7037E-7 L 0.13177 0.32569 " pathEditMode="relative" rAng="0" ptsTypes="AA">
                                      <p:cBhvr>
                                        <p:cTn id="183" dur="2000" fill="hold"/>
                                        <p:tgtEl>
                                          <p:spTgt spid="375"/>
                                        </p:tgtEl>
                                        <p:attrNameLst>
                                          <p:attrName>ppt_x</p:attrName>
                                          <p:attrName>ppt_y</p:attrName>
                                        </p:attrNameLst>
                                      </p:cBhvr>
                                      <p:rCtr x="6589" y="16273"/>
                                    </p:animMotion>
                                  </p:childTnLst>
                                </p:cTn>
                              </p:par>
                              <p:par>
                                <p:cTn id="184" presetID="42" presetClass="path" presetSubtype="0" accel="50000" decel="50000" fill="hold" nodeType="withEffect">
                                  <p:stCondLst>
                                    <p:cond delay="0"/>
                                  </p:stCondLst>
                                  <p:childTnLst>
                                    <p:animMotion origin="layout" path="M 4.16667E-7 4.81481E-6 L 0.20443 0.25879 " pathEditMode="relative" rAng="0" ptsTypes="AA">
                                      <p:cBhvr>
                                        <p:cTn id="185" dur="2000" fill="hold"/>
                                        <p:tgtEl>
                                          <p:spTgt spid="364"/>
                                        </p:tgtEl>
                                        <p:attrNameLst>
                                          <p:attrName>ppt_x</p:attrName>
                                          <p:attrName>ppt_y</p:attrName>
                                        </p:attrNameLst>
                                      </p:cBhvr>
                                      <p:rCtr x="10221" y="12940"/>
                                    </p:animMotion>
                                  </p:childTnLst>
                                </p:cTn>
                              </p:par>
                              <p:par>
                                <p:cTn id="186" presetID="42" presetClass="path" presetSubtype="0" accel="50000" decel="50000" fill="hold" nodeType="withEffect">
                                  <p:stCondLst>
                                    <p:cond delay="0"/>
                                  </p:stCondLst>
                                  <p:childTnLst>
                                    <p:animMotion origin="layout" path="M 8.33333E-7 7.40741E-7 L 0.25247 0.07569 " pathEditMode="relative" rAng="0" ptsTypes="AA">
                                      <p:cBhvr>
                                        <p:cTn id="187" dur="2000" fill="hold"/>
                                        <p:tgtEl>
                                          <p:spTgt spid="2054"/>
                                        </p:tgtEl>
                                        <p:attrNameLst>
                                          <p:attrName>ppt_x</p:attrName>
                                          <p:attrName>ppt_y</p:attrName>
                                        </p:attrNameLst>
                                      </p:cBhvr>
                                      <p:rCtr x="12617" y="3773"/>
                                    </p:animMotion>
                                  </p:childTnLst>
                                </p:cTn>
                              </p:par>
                              <p:par>
                                <p:cTn id="188" presetID="42" presetClass="path" presetSubtype="0" accel="50000" decel="50000" fill="hold" nodeType="withEffect">
                                  <p:stCondLst>
                                    <p:cond delay="0"/>
                                  </p:stCondLst>
                                  <p:childTnLst>
                                    <p:animMotion origin="layout" path="M 4.16667E-6 7.40741E-7 L 0.17239 0.08102 " pathEditMode="relative" rAng="0" ptsTypes="AA">
                                      <p:cBhvr>
                                        <p:cTn id="189" dur="2000" fill="hold"/>
                                        <p:tgtEl>
                                          <p:spTgt spid="413"/>
                                        </p:tgtEl>
                                        <p:attrNameLst>
                                          <p:attrName>ppt_x</p:attrName>
                                          <p:attrName>ppt_y</p:attrName>
                                        </p:attrNameLst>
                                      </p:cBhvr>
                                      <p:rCtr x="8620" y="4051"/>
                                    </p:animMotion>
                                  </p:childTnLst>
                                </p:cTn>
                              </p:par>
                              <p:par>
                                <p:cTn id="190" presetID="42" presetClass="path" presetSubtype="0" accel="50000" decel="50000" fill="hold" nodeType="withEffect">
                                  <p:stCondLst>
                                    <p:cond delay="0"/>
                                  </p:stCondLst>
                                  <p:childTnLst>
                                    <p:animMotion origin="layout" path="M -3.95833E-6 4.81481E-6 L 0.30534 0.03171 " pathEditMode="relative" rAng="0" ptsTypes="AA">
                                      <p:cBhvr>
                                        <p:cTn id="191" dur="2000" fill="hold"/>
                                        <p:tgtEl>
                                          <p:spTgt spid="423"/>
                                        </p:tgtEl>
                                        <p:attrNameLst>
                                          <p:attrName>ppt_x</p:attrName>
                                          <p:attrName>ppt_y</p:attrName>
                                        </p:attrNameLst>
                                      </p:cBhvr>
                                      <p:rCtr x="15260" y="1574"/>
                                    </p:animMotion>
                                  </p:childTnLst>
                                </p:cTn>
                              </p:par>
                              <p:par>
                                <p:cTn id="192" presetID="42" presetClass="path" presetSubtype="0" accel="50000" decel="50000" fill="hold" nodeType="withEffect">
                                  <p:stCondLst>
                                    <p:cond delay="0"/>
                                  </p:stCondLst>
                                  <p:childTnLst>
                                    <p:animMotion origin="layout" path="M 8.33333E-7 -7.40741E-7 L 0.13268 0.25949 " pathEditMode="relative" rAng="0" ptsTypes="AA">
                                      <p:cBhvr>
                                        <p:cTn id="193" dur="2000" fill="hold"/>
                                        <p:tgtEl>
                                          <p:spTgt spid="157"/>
                                        </p:tgtEl>
                                        <p:attrNameLst>
                                          <p:attrName>ppt_x</p:attrName>
                                          <p:attrName>ppt_y</p:attrName>
                                        </p:attrNameLst>
                                      </p:cBhvr>
                                      <p:rCtr x="6628" y="12963"/>
                                    </p:animMotion>
                                  </p:childTnLst>
                                </p:cTn>
                              </p:par>
                              <p:par>
                                <p:cTn id="194" presetID="22" presetClass="entr" presetSubtype="8" fill="hold" nodeType="withEffect">
                                  <p:stCondLst>
                                    <p:cond delay="1000"/>
                                  </p:stCondLst>
                                  <p:childTnLst>
                                    <p:set>
                                      <p:cBhvr>
                                        <p:cTn id="195" dur="1" fill="hold">
                                          <p:stCondLst>
                                            <p:cond delay="0"/>
                                          </p:stCondLst>
                                        </p:cTn>
                                        <p:tgtEl>
                                          <p:spTgt spid="34"/>
                                        </p:tgtEl>
                                        <p:attrNameLst>
                                          <p:attrName>style.visibility</p:attrName>
                                        </p:attrNameLst>
                                      </p:cBhvr>
                                      <p:to>
                                        <p:strVal val="visible"/>
                                      </p:to>
                                    </p:set>
                                    <p:animEffect transition="in" filter="wipe(left)">
                                      <p:cBhvr>
                                        <p:cTn id="196" dur="2000"/>
                                        <p:tgtEl>
                                          <p:spTgt spid="34"/>
                                        </p:tgtEl>
                                      </p:cBhvr>
                                    </p:animEffect>
                                  </p:childTnLst>
                                </p:cTn>
                              </p:par>
                            </p:childTnLst>
                          </p:cTn>
                        </p:par>
                      </p:childTnLst>
                    </p:cTn>
                  </p:par>
                  <p:par>
                    <p:cTn id="197" fill="hold">
                      <p:stCondLst>
                        <p:cond delay="indefinite"/>
                      </p:stCondLst>
                      <p:childTnLst>
                        <p:par>
                          <p:cTn id="198" fill="hold">
                            <p:stCondLst>
                              <p:cond delay="0"/>
                            </p:stCondLst>
                            <p:childTnLst>
                              <p:par>
                                <p:cTn id="199" presetID="22" presetClass="entr" presetSubtype="1" fill="hold" nodeType="clickEffect">
                                  <p:stCondLst>
                                    <p:cond delay="0"/>
                                  </p:stCondLst>
                                  <p:childTnLst>
                                    <p:set>
                                      <p:cBhvr>
                                        <p:cTn id="200" dur="1" fill="hold">
                                          <p:stCondLst>
                                            <p:cond delay="0"/>
                                          </p:stCondLst>
                                        </p:cTn>
                                        <p:tgtEl>
                                          <p:spTgt spid="22"/>
                                        </p:tgtEl>
                                        <p:attrNameLst>
                                          <p:attrName>style.visibility</p:attrName>
                                        </p:attrNameLst>
                                      </p:cBhvr>
                                      <p:to>
                                        <p:strVal val="visible"/>
                                      </p:to>
                                    </p:set>
                                    <p:animEffect transition="in" filter="wipe(up)">
                                      <p:cBhvr>
                                        <p:cTn id="201" dur="500"/>
                                        <p:tgtEl>
                                          <p:spTgt spid="22"/>
                                        </p:tgtEl>
                                      </p:cBhvr>
                                    </p:animEffect>
                                  </p:childTnLst>
                                </p:cTn>
                              </p:par>
                              <p:par>
                                <p:cTn id="202" presetID="22" presetClass="entr" presetSubtype="1" fill="hold" nodeType="withEffect">
                                  <p:stCondLst>
                                    <p:cond delay="0"/>
                                  </p:stCondLst>
                                  <p:childTnLst>
                                    <p:set>
                                      <p:cBhvr>
                                        <p:cTn id="203" dur="1" fill="hold">
                                          <p:stCondLst>
                                            <p:cond delay="0"/>
                                          </p:stCondLst>
                                        </p:cTn>
                                        <p:tgtEl>
                                          <p:spTgt spid="24"/>
                                        </p:tgtEl>
                                        <p:attrNameLst>
                                          <p:attrName>style.visibility</p:attrName>
                                        </p:attrNameLst>
                                      </p:cBhvr>
                                      <p:to>
                                        <p:strVal val="visible"/>
                                      </p:to>
                                    </p:set>
                                    <p:animEffect transition="in" filter="wipe(up)">
                                      <p:cBhvr>
                                        <p:cTn id="204" dur="500"/>
                                        <p:tgtEl>
                                          <p:spTgt spid="24"/>
                                        </p:tgtEl>
                                      </p:cBhvr>
                                    </p:animEffect>
                                  </p:childTnLst>
                                </p:cTn>
                              </p:par>
                            </p:childTnLst>
                          </p:cTn>
                        </p:par>
                        <p:par>
                          <p:cTn id="205" fill="hold">
                            <p:stCondLst>
                              <p:cond delay="500"/>
                            </p:stCondLst>
                            <p:childTnLst>
                              <p:par>
                                <p:cTn id="206" presetID="22" presetClass="entr" presetSubtype="1" fill="hold" grpId="0" nodeType="afterEffect">
                                  <p:stCondLst>
                                    <p:cond delay="0"/>
                                  </p:stCondLst>
                                  <p:childTnLst>
                                    <p:set>
                                      <p:cBhvr>
                                        <p:cTn id="207" dur="1" fill="hold">
                                          <p:stCondLst>
                                            <p:cond delay="0"/>
                                          </p:stCondLst>
                                        </p:cTn>
                                        <p:tgtEl>
                                          <p:spTgt spid="17"/>
                                        </p:tgtEl>
                                        <p:attrNameLst>
                                          <p:attrName>style.visibility</p:attrName>
                                        </p:attrNameLst>
                                      </p:cBhvr>
                                      <p:to>
                                        <p:strVal val="visible"/>
                                      </p:to>
                                    </p:set>
                                    <p:animEffect transition="in" filter="wipe(up)">
                                      <p:cBhvr>
                                        <p:cTn id="208" dur="500"/>
                                        <p:tgtEl>
                                          <p:spTgt spid="17"/>
                                        </p:tgtEl>
                                      </p:cBhvr>
                                    </p:animEffect>
                                  </p:childTnLst>
                                </p:cTn>
                              </p:par>
                            </p:childTnLst>
                          </p:cTn>
                        </p:par>
                        <p:par>
                          <p:cTn id="209" fill="hold">
                            <p:stCondLst>
                              <p:cond delay="1000"/>
                            </p:stCondLst>
                            <p:childTnLst>
                              <p:par>
                                <p:cTn id="210" presetID="22" presetClass="entr" presetSubtype="1" fill="hold" grpId="0" nodeType="afterEffect">
                                  <p:stCondLst>
                                    <p:cond delay="0"/>
                                  </p:stCondLst>
                                  <p:childTnLst>
                                    <p:set>
                                      <p:cBhvr>
                                        <p:cTn id="211" dur="1" fill="hold">
                                          <p:stCondLst>
                                            <p:cond delay="0"/>
                                          </p:stCondLst>
                                        </p:cTn>
                                        <p:tgtEl>
                                          <p:spTgt spid="217"/>
                                        </p:tgtEl>
                                        <p:attrNameLst>
                                          <p:attrName>style.visibility</p:attrName>
                                        </p:attrNameLst>
                                      </p:cBhvr>
                                      <p:to>
                                        <p:strVal val="visible"/>
                                      </p:to>
                                    </p:set>
                                    <p:animEffect transition="in" filter="wipe(up)">
                                      <p:cBhvr>
                                        <p:cTn id="212" dur="500"/>
                                        <p:tgtEl>
                                          <p:spTgt spid="217"/>
                                        </p:tgtEl>
                                      </p:cBhvr>
                                    </p:animEffect>
                                  </p:childTnLst>
                                </p:cTn>
                              </p:par>
                            </p:childTnLst>
                          </p:cTn>
                        </p:par>
                        <p:par>
                          <p:cTn id="213" fill="hold">
                            <p:stCondLst>
                              <p:cond delay="1500"/>
                            </p:stCondLst>
                            <p:childTnLst>
                              <p:par>
                                <p:cTn id="214" presetID="22" presetClass="entr" presetSubtype="1" fill="hold" grpId="0" nodeType="afterEffect">
                                  <p:stCondLst>
                                    <p:cond delay="0"/>
                                  </p:stCondLst>
                                  <p:childTnLst>
                                    <p:set>
                                      <p:cBhvr>
                                        <p:cTn id="215" dur="1" fill="hold">
                                          <p:stCondLst>
                                            <p:cond delay="0"/>
                                          </p:stCondLst>
                                        </p:cTn>
                                        <p:tgtEl>
                                          <p:spTgt spid="191"/>
                                        </p:tgtEl>
                                        <p:attrNameLst>
                                          <p:attrName>style.visibility</p:attrName>
                                        </p:attrNameLst>
                                      </p:cBhvr>
                                      <p:to>
                                        <p:strVal val="visible"/>
                                      </p:to>
                                    </p:set>
                                    <p:animEffect transition="in" filter="wipe(up)">
                                      <p:cBhvr>
                                        <p:cTn id="216" dur="500"/>
                                        <p:tgtEl>
                                          <p:spTgt spid="191"/>
                                        </p:tgtEl>
                                      </p:cBhvr>
                                    </p:animEffect>
                                  </p:childTnLst>
                                </p:cTn>
                              </p:par>
                            </p:childTnLst>
                          </p:cTn>
                        </p:par>
                        <p:par>
                          <p:cTn id="217" fill="hold">
                            <p:stCondLst>
                              <p:cond delay="2000"/>
                            </p:stCondLst>
                            <p:childTnLst>
                              <p:par>
                                <p:cTn id="218" presetID="22" presetClass="entr" presetSubtype="1" fill="hold" grpId="0" nodeType="afterEffect">
                                  <p:stCondLst>
                                    <p:cond delay="0"/>
                                  </p:stCondLst>
                                  <p:childTnLst>
                                    <p:set>
                                      <p:cBhvr>
                                        <p:cTn id="219" dur="1" fill="hold">
                                          <p:stCondLst>
                                            <p:cond delay="0"/>
                                          </p:stCondLst>
                                        </p:cTn>
                                        <p:tgtEl>
                                          <p:spTgt spid="218"/>
                                        </p:tgtEl>
                                        <p:attrNameLst>
                                          <p:attrName>style.visibility</p:attrName>
                                        </p:attrNameLst>
                                      </p:cBhvr>
                                      <p:to>
                                        <p:strVal val="visible"/>
                                      </p:to>
                                    </p:set>
                                    <p:animEffect transition="in" filter="wipe(up)">
                                      <p:cBhvr>
                                        <p:cTn id="220" dur="500"/>
                                        <p:tgtEl>
                                          <p:spTgt spid="218"/>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1" fill="hold" nodeType="clickEffect">
                                  <p:stCondLst>
                                    <p:cond delay="0"/>
                                  </p:stCondLst>
                                  <p:childTnLst>
                                    <p:set>
                                      <p:cBhvr>
                                        <p:cTn id="224" dur="1" fill="hold">
                                          <p:stCondLst>
                                            <p:cond delay="0"/>
                                          </p:stCondLst>
                                        </p:cTn>
                                        <p:tgtEl>
                                          <p:spTgt spid="29"/>
                                        </p:tgtEl>
                                        <p:attrNameLst>
                                          <p:attrName>style.visibility</p:attrName>
                                        </p:attrNameLst>
                                      </p:cBhvr>
                                      <p:to>
                                        <p:strVal val="visible"/>
                                      </p:to>
                                    </p:set>
                                    <p:animEffect transition="in" filter="wipe(up)">
                                      <p:cBhvr>
                                        <p:cTn id="225" dur="500"/>
                                        <p:tgtEl>
                                          <p:spTgt spid="29"/>
                                        </p:tgtEl>
                                      </p:cBhvr>
                                    </p:animEffect>
                                  </p:childTnLst>
                                </p:cTn>
                              </p:par>
                              <p:par>
                                <p:cTn id="226" presetID="22" presetClass="entr" presetSubtype="1" fill="hold" nodeType="withEffect">
                                  <p:stCondLst>
                                    <p:cond delay="0"/>
                                  </p:stCondLst>
                                  <p:childTnLst>
                                    <p:set>
                                      <p:cBhvr>
                                        <p:cTn id="227" dur="1" fill="hold">
                                          <p:stCondLst>
                                            <p:cond delay="0"/>
                                          </p:stCondLst>
                                        </p:cTn>
                                        <p:tgtEl>
                                          <p:spTgt spid="25"/>
                                        </p:tgtEl>
                                        <p:attrNameLst>
                                          <p:attrName>style.visibility</p:attrName>
                                        </p:attrNameLst>
                                      </p:cBhvr>
                                      <p:to>
                                        <p:strVal val="visible"/>
                                      </p:to>
                                    </p:set>
                                    <p:animEffect transition="in" filter="wipe(up)">
                                      <p:cBhvr>
                                        <p:cTn id="228" dur="500"/>
                                        <p:tgtEl>
                                          <p:spTgt spid="25"/>
                                        </p:tgtEl>
                                      </p:cBhvr>
                                    </p:animEffect>
                                  </p:childTnLst>
                                </p:cTn>
                              </p:par>
                            </p:childTnLst>
                          </p:cTn>
                        </p:par>
                        <p:par>
                          <p:cTn id="229" fill="hold">
                            <p:stCondLst>
                              <p:cond delay="500"/>
                            </p:stCondLst>
                            <p:childTnLst>
                              <p:par>
                                <p:cTn id="230" presetID="22" presetClass="entr" presetSubtype="1" fill="hold" grpId="0" nodeType="afterEffect">
                                  <p:stCondLst>
                                    <p:cond delay="0"/>
                                  </p:stCondLst>
                                  <p:childTnLst>
                                    <p:set>
                                      <p:cBhvr>
                                        <p:cTn id="231" dur="1" fill="hold">
                                          <p:stCondLst>
                                            <p:cond delay="0"/>
                                          </p:stCondLst>
                                        </p:cTn>
                                        <p:tgtEl>
                                          <p:spTgt spid="18"/>
                                        </p:tgtEl>
                                        <p:attrNameLst>
                                          <p:attrName>style.visibility</p:attrName>
                                        </p:attrNameLst>
                                      </p:cBhvr>
                                      <p:to>
                                        <p:strVal val="visible"/>
                                      </p:to>
                                    </p:set>
                                    <p:animEffect transition="in" filter="wipe(up)">
                                      <p:cBhvr>
                                        <p:cTn id="232" dur="500"/>
                                        <p:tgtEl>
                                          <p:spTgt spid="18"/>
                                        </p:tgtEl>
                                      </p:cBhvr>
                                    </p:animEffect>
                                  </p:childTnLst>
                                </p:cTn>
                              </p:par>
                            </p:childTnLst>
                          </p:cTn>
                        </p:par>
                      </p:childTnLst>
                    </p:cTn>
                  </p:par>
                  <p:par>
                    <p:cTn id="233" fill="hold">
                      <p:stCondLst>
                        <p:cond delay="indefinite"/>
                      </p:stCondLst>
                      <p:childTnLst>
                        <p:par>
                          <p:cTn id="234" fill="hold">
                            <p:stCondLst>
                              <p:cond delay="0"/>
                            </p:stCondLst>
                            <p:childTnLst>
                              <p:par>
                                <p:cTn id="235" presetID="22" presetClass="entr" presetSubtype="1" fill="hold" nodeType="clickEffect">
                                  <p:stCondLst>
                                    <p:cond delay="0"/>
                                  </p:stCondLst>
                                  <p:childTnLst>
                                    <p:set>
                                      <p:cBhvr>
                                        <p:cTn id="236" dur="1" fill="hold">
                                          <p:stCondLst>
                                            <p:cond delay="0"/>
                                          </p:stCondLst>
                                        </p:cTn>
                                        <p:tgtEl>
                                          <p:spTgt spid="30"/>
                                        </p:tgtEl>
                                        <p:attrNameLst>
                                          <p:attrName>style.visibility</p:attrName>
                                        </p:attrNameLst>
                                      </p:cBhvr>
                                      <p:to>
                                        <p:strVal val="visible"/>
                                      </p:to>
                                    </p:set>
                                    <p:animEffect transition="in" filter="wipe(up)">
                                      <p:cBhvr>
                                        <p:cTn id="237" dur="500"/>
                                        <p:tgtEl>
                                          <p:spTgt spid="30"/>
                                        </p:tgtEl>
                                      </p:cBhvr>
                                    </p:animEffect>
                                  </p:childTnLst>
                                </p:cTn>
                              </p:par>
                              <p:par>
                                <p:cTn id="238" presetID="22" presetClass="entr" presetSubtype="1" fill="hold" nodeType="withEffect">
                                  <p:stCondLst>
                                    <p:cond delay="0"/>
                                  </p:stCondLst>
                                  <p:childTnLst>
                                    <p:set>
                                      <p:cBhvr>
                                        <p:cTn id="239" dur="1" fill="hold">
                                          <p:stCondLst>
                                            <p:cond delay="0"/>
                                          </p:stCondLst>
                                        </p:cTn>
                                        <p:tgtEl>
                                          <p:spTgt spid="26"/>
                                        </p:tgtEl>
                                        <p:attrNameLst>
                                          <p:attrName>style.visibility</p:attrName>
                                        </p:attrNameLst>
                                      </p:cBhvr>
                                      <p:to>
                                        <p:strVal val="visible"/>
                                      </p:to>
                                    </p:set>
                                    <p:animEffect transition="in" filter="wipe(up)">
                                      <p:cBhvr>
                                        <p:cTn id="240" dur="500"/>
                                        <p:tgtEl>
                                          <p:spTgt spid="26"/>
                                        </p:tgtEl>
                                      </p:cBhvr>
                                    </p:animEffect>
                                  </p:childTnLst>
                                </p:cTn>
                              </p:par>
                            </p:childTnLst>
                          </p:cTn>
                        </p:par>
                        <p:par>
                          <p:cTn id="241" fill="hold">
                            <p:stCondLst>
                              <p:cond delay="500"/>
                            </p:stCondLst>
                            <p:childTnLst>
                              <p:par>
                                <p:cTn id="242" presetID="22" presetClass="entr" presetSubtype="1" fill="hold" grpId="0" nodeType="afterEffect">
                                  <p:stCondLst>
                                    <p:cond delay="0"/>
                                  </p:stCondLst>
                                  <p:childTnLst>
                                    <p:set>
                                      <p:cBhvr>
                                        <p:cTn id="243" dur="1" fill="hold">
                                          <p:stCondLst>
                                            <p:cond delay="0"/>
                                          </p:stCondLst>
                                        </p:cTn>
                                        <p:tgtEl>
                                          <p:spTgt spid="20"/>
                                        </p:tgtEl>
                                        <p:attrNameLst>
                                          <p:attrName>style.visibility</p:attrName>
                                        </p:attrNameLst>
                                      </p:cBhvr>
                                      <p:to>
                                        <p:strVal val="visible"/>
                                      </p:to>
                                    </p:set>
                                    <p:animEffect transition="in" filter="wipe(up)">
                                      <p:cBhvr>
                                        <p:cTn id="244" dur="500"/>
                                        <p:tgtEl>
                                          <p:spTgt spid="20"/>
                                        </p:tgtEl>
                                      </p:cBhvr>
                                    </p:animEffect>
                                  </p:childTnLst>
                                </p:cTn>
                              </p:par>
                            </p:childTnLst>
                          </p:cTn>
                        </p:par>
                      </p:childTnLst>
                    </p:cTn>
                  </p:par>
                  <p:par>
                    <p:cTn id="245" fill="hold">
                      <p:stCondLst>
                        <p:cond delay="indefinite"/>
                      </p:stCondLst>
                      <p:childTnLst>
                        <p:par>
                          <p:cTn id="246" fill="hold">
                            <p:stCondLst>
                              <p:cond delay="0"/>
                            </p:stCondLst>
                            <p:childTnLst>
                              <p:par>
                                <p:cTn id="247" presetID="22" presetClass="entr" presetSubtype="1" fill="hold" nodeType="clickEffect">
                                  <p:stCondLst>
                                    <p:cond delay="0"/>
                                  </p:stCondLst>
                                  <p:childTnLst>
                                    <p:set>
                                      <p:cBhvr>
                                        <p:cTn id="248" dur="1" fill="hold">
                                          <p:stCondLst>
                                            <p:cond delay="0"/>
                                          </p:stCondLst>
                                        </p:cTn>
                                        <p:tgtEl>
                                          <p:spTgt spid="31"/>
                                        </p:tgtEl>
                                        <p:attrNameLst>
                                          <p:attrName>style.visibility</p:attrName>
                                        </p:attrNameLst>
                                      </p:cBhvr>
                                      <p:to>
                                        <p:strVal val="visible"/>
                                      </p:to>
                                    </p:set>
                                    <p:animEffect transition="in" filter="wipe(up)">
                                      <p:cBhvr>
                                        <p:cTn id="249" dur="500"/>
                                        <p:tgtEl>
                                          <p:spTgt spid="31"/>
                                        </p:tgtEl>
                                      </p:cBhvr>
                                    </p:animEffect>
                                  </p:childTnLst>
                                </p:cTn>
                              </p:par>
                              <p:par>
                                <p:cTn id="250" presetID="22" presetClass="entr" presetSubtype="1" fill="hold" nodeType="withEffect">
                                  <p:stCondLst>
                                    <p:cond delay="0"/>
                                  </p:stCondLst>
                                  <p:childTnLst>
                                    <p:set>
                                      <p:cBhvr>
                                        <p:cTn id="251" dur="1" fill="hold">
                                          <p:stCondLst>
                                            <p:cond delay="0"/>
                                          </p:stCondLst>
                                        </p:cTn>
                                        <p:tgtEl>
                                          <p:spTgt spid="27"/>
                                        </p:tgtEl>
                                        <p:attrNameLst>
                                          <p:attrName>style.visibility</p:attrName>
                                        </p:attrNameLst>
                                      </p:cBhvr>
                                      <p:to>
                                        <p:strVal val="visible"/>
                                      </p:to>
                                    </p:set>
                                    <p:animEffect transition="in" filter="wipe(up)">
                                      <p:cBhvr>
                                        <p:cTn id="252" dur="500"/>
                                        <p:tgtEl>
                                          <p:spTgt spid="27"/>
                                        </p:tgtEl>
                                      </p:cBhvr>
                                    </p:animEffect>
                                  </p:childTnLst>
                                </p:cTn>
                              </p:par>
                            </p:childTnLst>
                          </p:cTn>
                        </p:par>
                        <p:par>
                          <p:cTn id="253" fill="hold">
                            <p:stCondLst>
                              <p:cond delay="500"/>
                            </p:stCondLst>
                            <p:childTnLst>
                              <p:par>
                                <p:cTn id="254" presetID="22" presetClass="entr" presetSubtype="1" fill="hold" grpId="0" nodeType="afterEffect">
                                  <p:stCondLst>
                                    <p:cond delay="0"/>
                                  </p:stCondLst>
                                  <p:childTnLst>
                                    <p:set>
                                      <p:cBhvr>
                                        <p:cTn id="255" dur="1" fill="hold">
                                          <p:stCondLst>
                                            <p:cond delay="0"/>
                                          </p:stCondLst>
                                        </p:cTn>
                                        <p:tgtEl>
                                          <p:spTgt spid="21"/>
                                        </p:tgtEl>
                                        <p:attrNameLst>
                                          <p:attrName>style.visibility</p:attrName>
                                        </p:attrNameLst>
                                      </p:cBhvr>
                                      <p:to>
                                        <p:strVal val="visible"/>
                                      </p:to>
                                    </p:set>
                                    <p:animEffect transition="in" filter="wipe(up)">
                                      <p:cBhvr>
                                        <p:cTn id="25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0" grpId="0" animBg="1"/>
      <p:bldP spid="21" grpId="0" animBg="1"/>
      <p:bldP spid="450" grpId="0" animBg="1"/>
      <p:bldP spid="451" grpId="0" animBg="1"/>
      <p:bldP spid="217" grpId="0"/>
      <p:bldP spid="218" grpId="0"/>
      <p:bldP spid="1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8580" y="274641"/>
            <a:ext cx="8354025" cy="547451"/>
          </a:xfrm>
        </p:spPr>
        <p:txBody>
          <a:bodyPr>
            <a:normAutofit fontScale="90000"/>
          </a:bodyPr>
          <a:lstStyle/>
          <a:p>
            <a:r>
              <a:rPr lang="en-US" dirty="0"/>
              <a:t>Typical Data Protection Solutions</a:t>
            </a:r>
          </a:p>
        </p:txBody>
      </p:sp>
      <p:sp>
        <p:nvSpPr>
          <p:cNvPr id="4" name="Slide Number Placeholder 3"/>
          <p:cNvSpPr>
            <a:spLocks noGrp="1"/>
          </p:cNvSpPr>
          <p:nvPr>
            <p:ph type="sldNum" sz="quarter" idx="4"/>
          </p:nvPr>
        </p:nvSpPr>
        <p:spPr/>
        <p:txBody>
          <a:bodyPr/>
          <a:lstStyle/>
          <a:p>
            <a:fld id="{7EB88CEF-8B9E-CE47-8F32-B5CF733A233F}" type="slidenum">
              <a:rPr lang="en-US" smtClean="0"/>
              <a:pPr/>
              <a:t>14</a:t>
            </a:fld>
            <a:endParaRPr lang="en-US" dirty="0"/>
          </a:p>
        </p:txBody>
      </p:sp>
      <p:cxnSp>
        <p:nvCxnSpPr>
          <p:cNvPr id="7" name="Straight Connector 6"/>
          <p:cNvCxnSpPr/>
          <p:nvPr/>
        </p:nvCxnSpPr>
        <p:spPr>
          <a:xfrm flipV="1">
            <a:off x="1439098" y="2889865"/>
            <a:ext cx="9382627" cy="4265"/>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3" name="Straight Connector 12"/>
          <p:cNvCxnSpPr/>
          <p:nvPr/>
        </p:nvCxnSpPr>
        <p:spPr>
          <a:xfrm>
            <a:off x="8044817"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5" name="Straight Connector 14"/>
          <p:cNvCxnSpPr/>
          <p:nvPr/>
        </p:nvCxnSpPr>
        <p:spPr>
          <a:xfrm flipH="1">
            <a:off x="8232655"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7" name="Straight Connector 16"/>
          <p:cNvCxnSpPr/>
          <p:nvPr/>
        </p:nvCxnSpPr>
        <p:spPr>
          <a:xfrm>
            <a:off x="7667398"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19" name="Straight Connector 18"/>
          <p:cNvCxnSpPr/>
          <p:nvPr/>
        </p:nvCxnSpPr>
        <p:spPr>
          <a:xfrm>
            <a:off x="7289979"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2" name="Straight Connector 21"/>
          <p:cNvCxnSpPr/>
          <p:nvPr/>
        </p:nvCxnSpPr>
        <p:spPr>
          <a:xfrm>
            <a:off x="6535141"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3" name="Straight Connector 22"/>
          <p:cNvCxnSpPr/>
          <p:nvPr/>
        </p:nvCxnSpPr>
        <p:spPr>
          <a:xfrm>
            <a:off x="6157722"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4" name="Straight Connector 23"/>
          <p:cNvCxnSpPr/>
          <p:nvPr/>
        </p:nvCxnSpPr>
        <p:spPr>
          <a:xfrm>
            <a:off x="5780303"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5" name="Straight Connector 24"/>
          <p:cNvCxnSpPr/>
          <p:nvPr/>
        </p:nvCxnSpPr>
        <p:spPr>
          <a:xfrm>
            <a:off x="5402884"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6" name="Straight Connector 25"/>
          <p:cNvCxnSpPr/>
          <p:nvPr/>
        </p:nvCxnSpPr>
        <p:spPr>
          <a:xfrm>
            <a:off x="5025465"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7" name="Straight Connector 26"/>
          <p:cNvCxnSpPr/>
          <p:nvPr/>
        </p:nvCxnSpPr>
        <p:spPr>
          <a:xfrm>
            <a:off x="4648046"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8" name="Straight Connector 27"/>
          <p:cNvCxnSpPr/>
          <p:nvPr/>
        </p:nvCxnSpPr>
        <p:spPr>
          <a:xfrm>
            <a:off x="4270627"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29" name="Straight Connector 28"/>
          <p:cNvCxnSpPr/>
          <p:nvPr/>
        </p:nvCxnSpPr>
        <p:spPr>
          <a:xfrm>
            <a:off x="3893208"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30" name="Straight Connector 29"/>
          <p:cNvCxnSpPr/>
          <p:nvPr/>
        </p:nvCxnSpPr>
        <p:spPr>
          <a:xfrm>
            <a:off x="3515789"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31" name="Straight Connector 30"/>
          <p:cNvCxnSpPr/>
          <p:nvPr/>
        </p:nvCxnSpPr>
        <p:spPr>
          <a:xfrm>
            <a:off x="3138370"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32" name="Straight Connector 31"/>
          <p:cNvCxnSpPr/>
          <p:nvPr/>
        </p:nvCxnSpPr>
        <p:spPr>
          <a:xfrm>
            <a:off x="2760951"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33" name="Straight Connector 32"/>
          <p:cNvCxnSpPr/>
          <p:nvPr/>
        </p:nvCxnSpPr>
        <p:spPr>
          <a:xfrm>
            <a:off x="2383532"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34" name="Straight Connector 33"/>
          <p:cNvCxnSpPr/>
          <p:nvPr/>
        </p:nvCxnSpPr>
        <p:spPr>
          <a:xfrm>
            <a:off x="2006113"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35" name="Straight Connector 34"/>
          <p:cNvCxnSpPr/>
          <p:nvPr/>
        </p:nvCxnSpPr>
        <p:spPr>
          <a:xfrm>
            <a:off x="1628694"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36" name="Straight Connector 35"/>
          <p:cNvCxnSpPr/>
          <p:nvPr/>
        </p:nvCxnSpPr>
        <p:spPr>
          <a:xfrm>
            <a:off x="6912560" y="2589847"/>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0" name="Straight Connector 39"/>
          <p:cNvCxnSpPr/>
          <p:nvPr/>
        </p:nvCxnSpPr>
        <p:spPr>
          <a:xfrm flipH="1">
            <a:off x="7855221"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1" name="Straight Connector 40"/>
          <p:cNvCxnSpPr/>
          <p:nvPr/>
        </p:nvCxnSpPr>
        <p:spPr>
          <a:xfrm flipH="1">
            <a:off x="7477802"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2" name="Straight Connector 41"/>
          <p:cNvCxnSpPr/>
          <p:nvPr/>
        </p:nvCxnSpPr>
        <p:spPr>
          <a:xfrm flipH="1">
            <a:off x="7100383"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4" name="Straight Connector 43"/>
          <p:cNvCxnSpPr/>
          <p:nvPr/>
        </p:nvCxnSpPr>
        <p:spPr>
          <a:xfrm flipH="1">
            <a:off x="6722964"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5" name="Straight Connector 44"/>
          <p:cNvCxnSpPr/>
          <p:nvPr/>
        </p:nvCxnSpPr>
        <p:spPr>
          <a:xfrm flipH="1">
            <a:off x="6345545"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6" name="Straight Connector 45"/>
          <p:cNvCxnSpPr/>
          <p:nvPr/>
        </p:nvCxnSpPr>
        <p:spPr>
          <a:xfrm flipH="1">
            <a:off x="5968126"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7" name="Straight Connector 46"/>
          <p:cNvCxnSpPr/>
          <p:nvPr/>
        </p:nvCxnSpPr>
        <p:spPr>
          <a:xfrm flipH="1">
            <a:off x="5590707"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8" name="Straight Connector 47"/>
          <p:cNvCxnSpPr/>
          <p:nvPr/>
        </p:nvCxnSpPr>
        <p:spPr>
          <a:xfrm flipH="1">
            <a:off x="5213288"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49" name="Straight Connector 48"/>
          <p:cNvCxnSpPr/>
          <p:nvPr/>
        </p:nvCxnSpPr>
        <p:spPr>
          <a:xfrm flipH="1">
            <a:off x="4835869"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0" name="Straight Connector 49"/>
          <p:cNvCxnSpPr/>
          <p:nvPr/>
        </p:nvCxnSpPr>
        <p:spPr>
          <a:xfrm flipH="1">
            <a:off x="4458450"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1" name="Straight Connector 50"/>
          <p:cNvCxnSpPr/>
          <p:nvPr/>
        </p:nvCxnSpPr>
        <p:spPr>
          <a:xfrm flipH="1">
            <a:off x="4081031"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2" name="Straight Connector 51"/>
          <p:cNvCxnSpPr/>
          <p:nvPr/>
        </p:nvCxnSpPr>
        <p:spPr>
          <a:xfrm flipH="1">
            <a:off x="3703612"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3" name="Straight Connector 52"/>
          <p:cNvCxnSpPr/>
          <p:nvPr/>
        </p:nvCxnSpPr>
        <p:spPr>
          <a:xfrm flipH="1">
            <a:off x="3326193"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4" name="Straight Connector 53"/>
          <p:cNvCxnSpPr/>
          <p:nvPr/>
        </p:nvCxnSpPr>
        <p:spPr>
          <a:xfrm flipH="1">
            <a:off x="2948774"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5" name="Straight Connector 54"/>
          <p:cNvCxnSpPr/>
          <p:nvPr/>
        </p:nvCxnSpPr>
        <p:spPr>
          <a:xfrm flipH="1">
            <a:off x="2571355"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6" name="Straight Connector 55"/>
          <p:cNvCxnSpPr/>
          <p:nvPr/>
        </p:nvCxnSpPr>
        <p:spPr>
          <a:xfrm flipH="1">
            <a:off x="2193936"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57" name="Straight Connector 56"/>
          <p:cNvCxnSpPr/>
          <p:nvPr/>
        </p:nvCxnSpPr>
        <p:spPr>
          <a:xfrm flipH="1">
            <a:off x="1816517" y="2419764"/>
            <a:ext cx="5317" cy="946298"/>
          </a:xfrm>
          <a:prstGeom prst="line">
            <a:avLst/>
          </a:prstGeom>
          <a:ln/>
        </p:spPr>
        <p:style>
          <a:lnRef idx="3">
            <a:schemeClr val="accent5"/>
          </a:lnRef>
          <a:fillRef idx="0">
            <a:schemeClr val="accent5"/>
          </a:fillRef>
          <a:effectRef idx="2">
            <a:schemeClr val="accent5"/>
          </a:effectRef>
          <a:fontRef idx="minor">
            <a:schemeClr val="tx1"/>
          </a:fontRef>
        </p:style>
      </p:cxnSp>
      <p:sp>
        <p:nvSpPr>
          <p:cNvPr id="61" name="Rectangle 60"/>
          <p:cNvSpPr/>
          <p:nvPr/>
        </p:nvSpPr>
        <p:spPr>
          <a:xfrm>
            <a:off x="2557995" y="3664755"/>
            <a:ext cx="1359199" cy="400110"/>
          </a:xfrm>
          <a:prstGeom prst="rect">
            <a:avLst/>
          </a:prstGeom>
        </p:spPr>
        <p:txBody>
          <a:bodyPr wrap="square">
            <a:spAutoFit/>
          </a:bodyPr>
          <a:lstStyle/>
          <a:p>
            <a:pPr algn="ctr"/>
            <a:r>
              <a:rPr lang="en-US" sz="2000" dirty="0">
                <a:ea typeface="ＭＳ Ｐゴシック" pitchFamily="34" charset="-128"/>
                <a:cs typeface="Calibri"/>
              </a:rPr>
              <a:t>06:00</a:t>
            </a:r>
            <a:endParaRPr lang="en-US" sz="2000" dirty="0">
              <a:solidFill>
                <a:srgbClr val="C00000"/>
              </a:solidFill>
              <a:ea typeface="ＭＳ Ｐゴシック" pitchFamily="34" charset="-128"/>
              <a:cs typeface="Calibri"/>
            </a:endParaRPr>
          </a:p>
        </p:txBody>
      </p:sp>
      <p:sp>
        <p:nvSpPr>
          <p:cNvPr id="63" name="Rectangle 62"/>
          <p:cNvSpPr/>
          <p:nvPr/>
        </p:nvSpPr>
        <p:spPr>
          <a:xfrm>
            <a:off x="4290662" y="3664755"/>
            <a:ext cx="1359199" cy="400110"/>
          </a:xfrm>
          <a:prstGeom prst="rect">
            <a:avLst/>
          </a:prstGeom>
        </p:spPr>
        <p:txBody>
          <a:bodyPr wrap="square">
            <a:spAutoFit/>
          </a:bodyPr>
          <a:lstStyle/>
          <a:p>
            <a:pPr algn="ctr"/>
            <a:r>
              <a:rPr lang="en-US" sz="2000" dirty="0">
                <a:ea typeface="ＭＳ Ｐゴシック" pitchFamily="34" charset="-128"/>
                <a:cs typeface="Calibri"/>
              </a:rPr>
              <a:t>09:00</a:t>
            </a:r>
            <a:endParaRPr lang="en-US" sz="2000" dirty="0">
              <a:solidFill>
                <a:srgbClr val="C00000"/>
              </a:solidFill>
              <a:ea typeface="ＭＳ Ｐゴシック" pitchFamily="34" charset="-128"/>
              <a:cs typeface="Calibri"/>
            </a:endParaRPr>
          </a:p>
        </p:txBody>
      </p:sp>
      <p:sp>
        <p:nvSpPr>
          <p:cNvPr id="64" name="Rectangle 63"/>
          <p:cNvSpPr/>
          <p:nvPr/>
        </p:nvSpPr>
        <p:spPr>
          <a:xfrm>
            <a:off x="7755996" y="3664755"/>
            <a:ext cx="1359199" cy="400110"/>
          </a:xfrm>
          <a:prstGeom prst="rect">
            <a:avLst/>
          </a:prstGeom>
        </p:spPr>
        <p:txBody>
          <a:bodyPr wrap="square">
            <a:spAutoFit/>
          </a:bodyPr>
          <a:lstStyle/>
          <a:p>
            <a:pPr algn="ctr"/>
            <a:r>
              <a:rPr lang="en-US" sz="2000" dirty="0">
                <a:ea typeface="ＭＳ Ｐゴシック" pitchFamily="34" charset="-128"/>
                <a:cs typeface="Calibri"/>
              </a:rPr>
              <a:t>15:00</a:t>
            </a:r>
            <a:endParaRPr lang="en-US" sz="2000" dirty="0">
              <a:solidFill>
                <a:srgbClr val="C00000"/>
              </a:solidFill>
              <a:ea typeface="ＭＳ Ｐゴシック" pitchFamily="34" charset="-128"/>
              <a:cs typeface="Calibri"/>
            </a:endParaRPr>
          </a:p>
        </p:txBody>
      </p:sp>
      <p:sp>
        <p:nvSpPr>
          <p:cNvPr id="94" name="Rectangle 93"/>
          <p:cNvSpPr/>
          <p:nvPr/>
        </p:nvSpPr>
        <p:spPr>
          <a:xfrm>
            <a:off x="758218" y="1733278"/>
            <a:ext cx="1359199" cy="400110"/>
          </a:xfrm>
          <a:prstGeom prst="rect">
            <a:avLst/>
          </a:prstGeom>
        </p:spPr>
        <p:txBody>
          <a:bodyPr wrap="square">
            <a:spAutoFit/>
          </a:bodyPr>
          <a:lstStyle/>
          <a:p>
            <a:pPr algn="ctr"/>
            <a:r>
              <a:rPr lang="en-US" sz="2000" dirty="0">
                <a:ea typeface="ＭＳ Ｐゴシック" pitchFamily="34" charset="-128"/>
                <a:cs typeface="Calibri"/>
              </a:rPr>
              <a:t>Backup</a:t>
            </a:r>
            <a:endParaRPr lang="en-US" sz="2000" dirty="0">
              <a:solidFill>
                <a:srgbClr val="C00000"/>
              </a:solidFill>
              <a:ea typeface="ＭＳ Ｐゴシック" pitchFamily="34" charset="-128"/>
              <a:cs typeface="Calibri"/>
            </a:endParaRPr>
          </a:p>
        </p:txBody>
      </p:sp>
      <p:sp>
        <p:nvSpPr>
          <p:cNvPr id="104" name="Rectangle 103"/>
          <p:cNvSpPr/>
          <p:nvPr/>
        </p:nvSpPr>
        <p:spPr>
          <a:xfrm>
            <a:off x="825328" y="3664755"/>
            <a:ext cx="1359199" cy="400110"/>
          </a:xfrm>
          <a:prstGeom prst="rect">
            <a:avLst/>
          </a:prstGeom>
        </p:spPr>
        <p:txBody>
          <a:bodyPr wrap="square">
            <a:spAutoFit/>
          </a:bodyPr>
          <a:lstStyle/>
          <a:p>
            <a:pPr algn="ctr"/>
            <a:r>
              <a:rPr lang="en-US" sz="2000" dirty="0">
                <a:ea typeface="ＭＳ Ｐゴシック" pitchFamily="34" charset="-128"/>
                <a:cs typeface="Calibri"/>
              </a:rPr>
              <a:t>12:00</a:t>
            </a:r>
            <a:endParaRPr lang="en-US" sz="2000" dirty="0">
              <a:solidFill>
                <a:srgbClr val="C00000"/>
              </a:solidFill>
              <a:ea typeface="ＭＳ Ｐゴシック" pitchFamily="34" charset="-128"/>
              <a:cs typeface="Calibri"/>
            </a:endParaRPr>
          </a:p>
        </p:txBody>
      </p:sp>
      <p:cxnSp>
        <p:nvCxnSpPr>
          <p:cNvPr id="105" name="Straight Connector 104"/>
          <p:cNvCxnSpPr/>
          <p:nvPr/>
        </p:nvCxnSpPr>
        <p:spPr>
          <a:xfrm flipH="1">
            <a:off x="1438565" y="2416716"/>
            <a:ext cx="5317" cy="946298"/>
          </a:xfrm>
          <a:prstGeom prst="line">
            <a:avLst/>
          </a:prstGeom>
          <a:ln/>
        </p:spPr>
        <p:style>
          <a:lnRef idx="3">
            <a:schemeClr val="accent5"/>
          </a:lnRef>
          <a:fillRef idx="0">
            <a:schemeClr val="accent5"/>
          </a:fillRef>
          <a:effectRef idx="2">
            <a:schemeClr val="accent5"/>
          </a:effectRef>
          <a:fontRef idx="minor">
            <a:schemeClr val="tx1"/>
          </a:fontRef>
        </p:style>
      </p:cxnSp>
      <p:sp>
        <p:nvSpPr>
          <p:cNvPr id="71" name="Rectangle 70"/>
          <p:cNvSpPr/>
          <p:nvPr/>
        </p:nvSpPr>
        <p:spPr>
          <a:xfrm>
            <a:off x="3403450" y="1733278"/>
            <a:ext cx="1359199" cy="400110"/>
          </a:xfrm>
          <a:prstGeom prst="rect">
            <a:avLst/>
          </a:prstGeom>
        </p:spPr>
        <p:txBody>
          <a:bodyPr wrap="square">
            <a:spAutoFit/>
          </a:bodyPr>
          <a:lstStyle/>
          <a:p>
            <a:pPr algn="ctr"/>
            <a:r>
              <a:rPr lang="en-US" sz="2000" dirty="0">
                <a:ea typeface="ＭＳ Ｐゴシック" pitchFamily="34" charset="-128"/>
                <a:cs typeface="Calibri"/>
              </a:rPr>
              <a:t>Snapshot</a:t>
            </a:r>
            <a:endParaRPr lang="en-US" sz="2000" dirty="0">
              <a:solidFill>
                <a:srgbClr val="C00000"/>
              </a:solidFill>
              <a:ea typeface="ＭＳ Ｐゴシック" pitchFamily="34" charset="-128"/>
              <a:cs typeface="Calibri"/>
            </a:endParaRPr>
          </a:p>
        </p:txBody>
      </p:sp>
      <p:sp>
        <p:nvSpPr>
          <p:cNvPr id="72" name="Rectangle 71"/>
          <p:cNvSpPr/>
          <p:nvPr/>
        </p:nvSpPr>
        <p:spPr>
          <a:xfrm>
            <a:off x="6048681" y="1733278"/>
            <a:ext cx="1359199" cy="400110"/>
          </a:xfrm>
          <a:prstGeom prst="rect">
            <a:avLst/>
          </a:prstGeom>
        </p:spPr>
        <p:txBody>
          <a:bodyPr wrap="square">
            <a:spAutoFit/>
          </a:bodyPr>
          <a:lstStyle/>
          <a:p>
            <a:pPr algn="ctr"/>
            <a:r>
              <a:rPr lang="en-US" sz="2000" dirty="0">
                <a:ea typeface="ＭＳ Ｐゴシック" pitchFamily="34" charset="-128"/>
                <a:cs typeface="Calibri"/>
              </a:rPr>
              <a:t>Snapshot</a:t>
            </a:r>
            <a:endParaRPr lang="en-US" sz="2000" dirty="0">
              <a:solidFill>
                <a:srgbClr val="C00000"/>
              </a:solidFill>
              <a:ea typeface="ＭＳ Ｐゴシック" pitchFamily="34" charset="-128"/>
              <a:cs typeface="Calibri"/>
            </a:endParaRPr>
          </a:p>
        </p:txBody>
      </p:sp>
      <p:grpSp>
        <p:nvGrpSpPr>
          <p:cNvPr id="9" name="Group 8"/>
          <p:cNvGrpSpPr/>
          <p:nvPr/>
        </p:nvGrpSpPr>
        <p:grpSpPr>
          <a:xfrm>
            <a:off x="8444782" y="2421090"/>
            <a:ext cx="1702831" cy="946298"/>
            <a:chOff x="6560320" y="2939415"/>
            <a:chExt cx="1702831" cy="946298"/>
          </a:xfrm>
        </p:grpSpPr>
        <p:cxnSp>
          <p:nvCxnSpPr>
            <p:cNvPr id="74" name="Straight Connector 73"/>
            <p:cNvCxnSpPr/>
            <p:nvPr/>
          </p:nvCxnSpPr>
          <p:spPr>
            <a:xfrm>
              <a:off x="8069996" y="3109498"/>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75" name="Straight Connector 74"/>
            <p:cNvCxnSpPr/>
            <p:nvPr/>
          </p:nvCxnSpPr>
          <p:spPr>
            <a:xfrm flipH="1">
              <a:off x="8257834" y="2939415"/>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76" name="Straight Connector 75"/>
            <p:cNvCxnSpPr/>
            <p:nvPr/>
          </p:nvCxnSpPr>
          <p:spPr>
            <a:xfrm>
              <a:off x="7692577" y="3109498"/>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77" name="Straight Connector 76"/>
            <p:cNvCxnSpPr/>
            <p:nvPr/>
          </p:nvCxnSpPr>
          <p:spPr>
            <a:xfrm>
              <a:off x="7315158" y="3109498"/>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79" name="Straight Connector 78"/>
            <p:cNvCxnSpPr/>
            <p:nvPr/>
          </p:nvCxnSpPr>
          <p:spPr>
            <a:xfrm>
              <a:off x="6560320" y="3109498"/>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80" name="Straight Connector 79"/>
            <p:cNvCxnSpPr/>
            <p:nvPr/>
          </p:nvCxnSpPr>
          <p:spPr>
            <a:xfrm>
              <a:off x="6937739" y="3109498"/>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81" name="Straight Connector 80"/>
            <p:cNvCxnSpPr/>
            <p:nvPr/>
          </p:nvCxnSpPr>
          <p:spPr>
            <a:xfrm flipH="1">
              <a:off x="7880400" y="2939415"/>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82" name="Straight Connector 81"/>
            <p:cNvCxnSpPr/>
            <p:nvPr/>
          </p:nvCxnSpPr>
          <p:spPr>
            <a:xfrm flipH="1">
              <a:off x="7502981" y="2939415"/>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83" name="Straight Connector 82"/>
            <p:cNvCxnSpPr/>
            <p:nvPr/>
          </p:nvCxnSpPr>
          <p:spPr>
            <a:xfrm flipH="1">
              <a:off x="7125562" y="2939415"/>
              <a:ext cx="5317" cy="946298"/>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84" name="Straight Connector 83"/>
            <p:cNvCxnSpPr/>
            <p:nvPr/>
          </p:nvCxnSpPr>
          <p:spPr>
            <a:xfrm flipH="1">
              <a:off x="6748143" y="2939415"/>
              <a:ext cx="5317" cy="946298"/>
            </a:xfrm>
            <a:prstGeom prst="line">
              <a:avLst/>
            </a:prstGeom>
            <a:ln/>
          </p:spPr>
          <p:style>
            <a:lnRef idx="3">
              <a:schemeClr val="accent5"/>
            </a:lnRef>
            <a:fillRef idx="0">
              <a:schemeClr val="accent5"/>
            </a:fillRef>
            <a:effectRef idx="2">
              <a:schemeClr val="accent5"/>
            </a:effectRef>
            <a:fontRef idx="minor">
              <a:schemeClr val="tx1"/>
            </a:fontRef>
          </p:style>
        </p:cxnSp>
      </p:grpSp>
      <p:grpSp>
        <p:nvGrpSpPr>
          <p:cNvPr id="86" name="Group 85"/>
          <p:cNvGrpSpPr/>
          <p:nvPr/>
        </p:nvGrpSpPr>
        <p:grpSpPr>
          <a:xfrm>
            <a:off x="10370320" y="2422415"/>
            <a:ext cx="380963" cy="946298"/>
            <a:chOff x="6560320" y="2939415"/>
            <a:chExt cx="380963" cy="946298"/>
          </a:xfrm>
        </p:grpSpPr>
        <p:cxnSp>
          <p:nvCxnSpPr>
            <p:cNvPr id="92" name="Straight Connector 91"/>
            <p:cNvCxnSpPr/>
            <p:nvPr/>
          </p:nvCxnSpPr>
          <p:spPr>
            <a:xfrm>
              <a:off x="6560320" y="3109498"/>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93" name="Straight Connector 92"/>
            <p:cNvCxnSpPr/>
            <p:nvPr/>
          </p:nvCxnSpPr>
          <p:spPr>
            <a:xfrm>
              <a:off x="6937739" y="3109498"/>
              <a:ext cx="3544" cy="606133"/>
            </a:xfrm>
            <a:prstGeom prst="line">
              <a:avLst/>
            </a:prstGeom>
            <a:ln/>
          </p:spPr>
          <p:style>
            <a:lnRef idx="3">
              <a:schemeClr val="accent5"/>
            </a:lnRef>
            <a:fillRef idx="0">
              <a:schemeClr val="accent5"/>
            </a:fillRef>
            <a:effectRef idx="2">
              <a:schemeClr val="accent5"/>
            </a:effectRef>
            <a:fontRef idx="minor">
              <a:schemeClr val="tx1"/>
            </a:fontRef>
          </p:style>
        </p:cxnSp>
        <p:cxnSp>
          <p:nvCxnSpPr>
            <p:cNvPr id="98" name="Straight Connector 97"/>
            <p:cNvCxnSpPr/>
            <p:nvPr/>
          </p:nvCxnSpPr>
          <p:spPr>
            <a:xfrm flipH="1">
              <a:off x="6748143" y="2939415"/>
              <a:ext cx="5317" cy="946298"/>
            </a:xfrm>
            <a:prstGeom prst="line">
              <a:avLst/>
            </a:prstGeom>
            <a:ln/>
          </p:spPr>
          <p:style>
            <a:lnRef idx="3">
              <a:schemeClr val="accent5"/>
            </a:lnRef>
            <a:fillRef idx="0">
              <a:schemeClr val="accent5"/>
            </a:fillRef>
            <a:effectRef idx="2">
              <a:schemeClr val="accent5"/>
            </a:effectRef>
            <a:fontRef idx="minor">
              <a:schemeClr val="tx1"/>
            </a:fontRef>
          </p:style>
        </p:cxnSp>
      </p:grpSp>
      <p:sp>
        <p:nvSpPr>
          <p:cNvPr id="99" name="Rectangle 98"/>
          <p:cNvSpPr/>
          <p:nvPr/>
        </p:nvSpPr>
        <p:spPr>
          <a:xfrm>
            <a:off x="6023329" y="3664755"/>
            <a:ext cx="1359199" cy="400110"/>
          </a:xfrm>
          <a:prstGeom prst="rect">
            <a:avLst/>
          </a:prstGeom>
        </p:spPr>
        <p:txBody>
          <a:bodyPr wrap="square">
            <a:spAutoFit/>
          </a:bodyPr>
          <a:lstStyle/>
          <a:p>
            <a:pPr algn="ctr"/>
            <a:r>
              <a:rPr lang="en-US" sz="2000" dirty="0">
                <a:ea typeface="ＭＳ Ｐゴシック" pitchFamily="34" charset="-128"/>
                <a:cs typeface="Calibri"/>
              </a:rPr>
              <a:t>12:00</a:t>
            </a:r>
            <a:endParaRPr lang="en-US" sz="2000" dirty="0">
              <a:solidFill>
                <a:srgbClr val="C00000"/>
              </a:solidFill>
              <a:ea typeface="ＭＳ Ｐゴシック" pitchFamily="34" charset="-128"/>
              <a:cs typeface="Calibri"/>
            </a:endParaRPr>
          </a:p>
        </p:txBody>
      </p:sp>
      <p:sp>
        <p:nvSpPr>
          <p:cNvPr id="100" name="Rectangle 99"/>
          <p:cNvSpPr/>
          <p:nvPr/>
        </p:nvSpPr>
        <p:spPr>
          <a:xfrm>
            <a:off x="9488663" y="3664755"/>
            <a:ext cx="1359199" cy="400110"/>
          </a:xfrm>
          <a:prstGeom prst="rect">
            <a:avLst/>
          </a:prstGeom>
        </p:spPr>
        <p:txBody>
          <a:bodyPr wrap="square">
            <a:spAutoFit/>
          </a:bodyPr>
          <a:lstStyle/>
          <a:p>
            <a:pPr algn="ctr"/>
            <a:r>
              <a:rPr lang="en-US" sz="2000" dirty="0">
                <a:ea typeface="ＭＳ Ｐゴシック" pitchFamily="34" charset="-128"/>
                <a:cs typeface="Calibri"/>
              </a:rPr>
              <a:t>18:00</a:t>
            </a:r>
            <a:endParaRPr lang="en-US" sz="2000" dirty="0">
              <a:solidFill>
                <a:srgbClr val="C00000"/>
              </a:solidFill>
              <a:ea typeface="ＭＳ Ｐゴシック" pitchFamily="34" charset="-128"/>
              <a:cs typeface="Calibri"/>
            </a:endParaRPr>
          </a:p>
        </p:txBody>
      </p:sp>
      <p:sp>
        <p:nvSpPr>
          <p:cNvPr id="101" name="Rectangle 100"/>
          <p:cNvSpPr/>
          <p:nvPr/>
        </p:nvSpPr>
        <p:spPr>
          <a:xfrm>
            <a:off x="9454434" y="1733278"/>
            <a:ext cx="1359199" cy="400110"/>
          </a:xfrm>
          <a:prstGeom prst="rect">
            <a:avLst/>
          </a:prstGeom>
        </p:spPr>
        <p:txBody>
          <a:bodyPr wrap="square">
            <a:spAutoFit/>
          </a:bodyPr>
          <a:lstStyle/>
          <a:p>
            <a:pPr algn="ctr"/>
            <a:r>
              <a:rPr lang="en-US" sz="2000" dirty="0">
                <a:ea typeface="ＭＳ Ｐゴシック" pitchFamily="34" charset="-128"/>
                <a:cs typeface="Calibri"/>
              </a:rPr>
              <a:t>Snapshot</a:t>
            </a:r>
            <a:endParaRPr lang="en-US" sz="2000" dirty="0">
              <a:solidFill>
                <a:srgbClr val="C00000"/>
              </a:solidFill>
              <a:ea typeface="ＭＳ Ｐゴシック" pitchFamily="34" charset="-128"/>
              <a:cs typeface="Calibri"/>
            </a:endParaRPr>
          </a:p>
        </p:txBody>
      </p:sp>
      <p:cxnSp>
        <p:nvCxnSpPr>
          <p:cNvPr id="102" name="Straight Connector 101"/>
          <p:cNvCxnSpPr/>
          <p:nvPr/>
        </p:nvCxnSpPr>
        <p:spPr>
          <a:xfrm flipH="1">
            <a:off x="6730224" y="2587913"/>
            <a:ext cx="2834640" cy="0"/>
          </a:xfrm>
          <a:prstGeom prst="line">
            <a:avLst/>
          </a:prstGeom>
          <a:ln w="104775"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103" name="Straight Connector 102"/>
          <p:cNvCxnSpPr/>
          <p:nvPr/>
        </p:nvCxnSpPr>
        <p:spPr>
          <a:xfrm flipH="1" flipV="1">
            <a:off x="1533149" y="3145986"/>
            <a:ext cx="8049373" cy="18144"/>
          </a:xfrm>
          <a:prstGeom prst="line">
            <a:avLst/>
          </a:prstGeom>
          <a:ln w="104775"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12" name="Group 11"/>
          <p:cNvGrpSpPr/>
          <p:nvPr/>
        </p:nvGrpSpPr>
        <p:grpSpPr>
          <a:xfrm>
            <a:off x="492808" y="4476308"/>
            <a:ext cx="4044638" cy="830997"/>
            <a:chOff x="492808" y="4476308"/>
            <a:chExt cx="4044638" cy="830997"/>
          </a:xfrm>
        </p:grpSpPr>
        <p:pic>
          <p:nvPicPr>
            <p:cNvPr id="67" name="Picture 2" descr="Displaying symbol_0005s_0009_Vector-Smart-Object.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2808" y="4618655"/>
              <a:ext cx="839285" cy="657477"/>
            </a:xfrm>
            <a:prstGeom prst="rect">
              <a:avLst/>
            </a:prstGeom>
            <a:noFill/>
            <a:extLst>
              <a:ext uri="{909E8E84-426E-40DD-AFC4-6F175D3DCCD1}">
                <a14:hiddenFill xmlns:a14="http://schemas.microsoft.com/office/drawing/2010/main">
                  <a:solidFill>
                    <a:srgbClr val="FFFFFF"/>
                  </a:solidFill>
                </a14:hiddenFill>
              </a:ext>
            </a:extLst>
          </p:spPr>
        </p:pic>
        <p:sp>
          <p:nvSpPr>
            <p:cNvPr id="111" name="Rectangle 110"/>
            <p:cNvSpPr/>
            <p:nvPr/>
          </p:nvSpPr>
          <p:spPr>
            <a:xfrm>
              <a:off x="1368728" y="4476308"/>
              <a:ext cx="3168718" cy="830997"/>
            </a:xfrm>
            <a:prstGeom prst="rect">
              <a:avLst/>
            </a:prstGeom>
          </p:spPr>
          <p:txBody>
            <a:bodyPr wrap="square">
              <a:spAutoFit/>
            </a:bodyPr>
            <a:lstStyle/>
            <a:p>
              <a:r>
                <a:rPr lang="en-US" sz="2400" dirty="0">
                  <a:ea typeface="ＭＳ Ｐゴシック" pitchFamily="34" charset="-128"/>
                  <a:cs typeface="Calibri"/>
                </a:rPr>
                <a:t>Power Interruption or Hardware Failure</a:t>
              </a:r>
              <a:endParaRPr lang="en-US" sz="2400" dirty="0">
                <a:solidFill>
                  <a:srgbClr val="C00000"/>
                </a:solidFill>
                <a:ea typeface="ＭＳ Ｐゴシック" pitchFamily="34" charset="-128"/>
                <a:cs typeface="Calibri"/>
              </a:endParaRPr>
            </a:p>
          </p:txBody>
        </p:sp>
      </p:grpSp>
      <p:grpSp>
        <p:nvGrpSpPr>
          <p:cNvPr id="14" name="Group 13"/>
          <p:cNvGrpSpPr/>
          <p:nvPr/>
        </p:nvGrpSpPr>
        <p:grpSpPr>
          <a:xfrm>
            <a:off x="4666686" y="4472592"/>
            <a:ext cx="3867902" cy="830997"/>
            <a:chOff x="4516558" y="4472592"/>
            <a:chExt cx="3867902" cy="830997"/>
          </a:xfrm>
        </p:grpSpPr>
        <p:grpSp>
          <p:nvGrpSpPr>
            <p:cNvPr id="6" name="Group 5"/>
            <p:cNvGrpSpPr/>
            <p:nvPr/>
          </p:nvGrpSpPr>
          <p:grpSpPr>
            <a:xfrm>
              <a:off x="4516558" y="4501742"/>
              <a:ext cx="667283" cy="738584"/>
              <a:chOff x="4015798" y="4540800"/>
              <a:chExt cx="711468" cy="787489"/>
            </a:xfrm>
          </p:grpSpPr>
          <p:pic>
            <p:nvPicPr>
              <p:cNvPr id="69" name="Picture 6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15798" y="4868052"/>
                <a:ext cx="532961" cy="460237"/>
              </a:xfrm>
              <a:prstGeom prst="rect">
                <a:avLst/>
              </a:prstGeom>
            </p:spPr>
          </p:pic>
          <p:pic>
            <p:nvPicPr>
              <p:cNvPr id="70" name="Picture 4" descr="Displaying symbol_0005s_0005_Vector-Smart-Objec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51583" y="4540800"/>
                <a:ext cx="475683" cy="532139"/>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Rectangle 113"/>
            <p:cNvSpPr/>
            <p:nvPr/>
          </p:nvSpPr>
          <p:spPr>
            <a:xfrm>
              <a:off x="5215742" y="4472592"/>
              <a:ext cx="3168718" cy="830997"/>
            </a:xfrm>
            <a:prstGeom prst="rect">
              <a:avLst/>
            </a:prstGeom>
          </p:spPr>
          <p:txBody>
            <a:bodyPr wrap="square">
              <a:spAutoFit/>
            </a:bodyPr>
            <a:lstStyle/>
            <a:p>
              <a:r>
                <a:rPr lang="en-US" sz="2400" dirty="0">
                  <a:ea typeface="ＭＳ Ｐゴシック" pitchFamily="34" charset="-128"/>
                  <a:cs typeface="Calibri"/>
                </a:rPr>
                <a:t>Cryptolocker Virus </a:t>
              </a:r>
              <a:br>
                <a:rPr lang="en-US" sz="2400" dirty="0">
                  <a:ea typeface="ＭＳ Ｐゴシック" pitchFamily="34" charset="-128"/>
                  <a:cs typeface="Calibri"/>
                </a:rPr>
              </a:br>
              <a:r>
                <a:rPr lang="en-US" sz="2400" dirty="0">
                  <a:ea typeface="ＭＳ Ｐゴシック" pitchFamily="34" charset="-128"/>
                  <a:cs typeface="Calibri"/>
                </a:rPr>
                <a:t>Infection</a:t>
              </a:r>
              <a:endParaRPr lang="en-US" sz="2400" dirty="0">
                <a:solidFill>
                  <a:srgbClr val="C00000"/>
                </a:solidFill>
                <a:ea typeface="ＭＳ Ｐゴシック" pitchFamily="34" charset="-128"/>
                <a:cs typeface="Calibri"/>
              </a:endParaRPr>
            </a:p>
          </p:txBody>
        </p:sp>
      </p:grpSp>
      <p:grpSp>
        <p:nvGrpSpPr>
          <p:cNvPr id="16" name="Group 15"/>
          <p:cNvGrpSpPr/>
          <p:nvPr/>
        </p:nvGrpSpPr>
        <p:grpSpPr>
          <a:xfrm>
            <a:off x="8150915" y="4460932"/>
            <a:ext cx="4299819" cy="841909"/>
            <a:chOff x="8150915" y="4460932"/>
            <a:chExt cx="4299819" cy="841909"/>
          </a:xfrm>
        </p:grpSpPr>
        <p:grpSp>
          <p:nvGrpSpPr>
            <p:cNvPr id="8" name="Group 7"/>
            <p:cNvGrpSpPr/>
            <p:nvPr/>
          </p:nvGrpSpPr>
          <p:grpSpPr>
            <a:xfrm>
              <a:off x="8150915" y="4460932"/>
              <a:ext cx="586051" cy="736407"/>
              <a:chOff x="7512863" y="4456496"/>
              <a:chExt cx="734609" cy="830511"/>
            </a:xfrm>
          </p:grpSpPr>
          <p:pic>
            <p:nvPicPr>
              <p:cNvPr id="60" name="Picture 59"/>
              <p:cNvPicPr>
                <a:picLocks noChangeAspect="1"/>
              </p:cNvPicPr>
              <p:nvPr/>
            </p:nvPicPr>
            <p:blipFill>
              <a:blip r:embed="rId5"/>
              <a:stretch>
                <a:fillRect/>
              </a:stretch>
            </p:blipFill>
            <p:spPr>
              <a:xfrm>
                <a:off x="7512863" y="4652536"/>
                <a:ext cx="513621" cy="634471"/>
              </a:xfrm>
              <a:prstGeom prst="rect">
                <a:avLst/>
              </a:prstGeom>
            </p:spPr>
          </p:pic>
          <p:pic>
            <p:nvPicPr>
              <p:cNvPr id="62" name="Picture 6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88515" y="4456496"/>
                <a:ext cx="458957" cy="458957"/>
              </a:xfrm>
              <a:prstGeom prst="rect">
                <a:avLst/>
              </a:prstGeom>
            </p:spPr>
          </p:pic>
        </p:grpSp>
        <p:sp>
          <p:nvSpPr>
            <p:cNvPr id="117" name="Rectangle 116"/>
            <p:cNvSpPr/>
            <p:nvPr/>
          </p:nvSpPr>
          <p:spPr>
            <a:xfrm>
              <a:off x="8769313" y="4471844"/>
              <a:ext cx="3681421" cy="830997"/>
            </a:xfrm>
            <a:prstGeom prst="rect">
              <a:avLst/>
            </a:prstGeom>
          </p:spPr>
          <p:txBody>
            <a:bodyPr wrap="square">
              <a:spAutoFit/>
            </a:bodyPr>
            <a:lstStyle/>
            <a:p>
              <a:r>
                <a:rPr lang="en-US" sz="2400" dirty="0">
                  <a:ea typeface="ＭＳ Ｐゴシック" pitchFamily="34" charset="-128"/>
                  <a:cs typeface="Calibri"/>
                </a:rPr>
                <a:t>File deletion, Application </a:t>
              </a:r>
              <a:br>
                <a:rPr lang="en-US" sz="2400" dirty="0">
                  <a:ea typeface="ＭＳ Ｐゴシック" pitchFamily="34" charset="-128"/>
                  <a:cs typeface="Calibri"/>
                </a:rPr>
              </a:br>
              <a:r>
                <a:rPr lang="en-US" sz="2400" dirty="0">
                  <a:ea typeface="ＭＳ Ｐゴシック" pitchFamily="34" charset="-128"/>
                  <a:cs typeface="Calibri"/>
                </a:rPr>
                <a:t>or Human error</a:t>
              </a:r>
              <a:endParaRPr lang="en-US" sz="2400" dirty="0">
                <a:solidFill>
                  <a:srgbClr val="C00000"/>
                </a:solidFill>
                <a:ea typeface="ＭＳ Ｐゴシック" pitchFamily="34" charset="-128"/>
                <a:cs typeface="Calibri"/>
              </a:endParaRPr>
            </a:p>
          </p:txBody>
        </p:sp>
      </p:grpSp>
      <p:sp>
        <p:nvSpPr>
          <p:cNvPr id="119" name="Rectangle 118"/>
          <p:cNvSpPr/>
          <p:nvPr/>
        </p:nvSpPr>
        <p:spPr>
          <a:xfrm>
            <a:off x="3849281" y="5691744"/>
            <a:ext cx="4754855" cy="584775"/>
          </a:xfrm>
          <a:prstGeom prst="rect">
            <a:avLst/>
          </a:prstGeom>
        </p:spPr>
        <p:txBody>
          <a:bodyPr wrap="square">
            <a:spAutoFit/>
          </a:bodyPr>
          <a:lstStyle/>
          <a:p>
            <a:r>
              <a:rPr lang="en-US" sz="3200" dirty="0">
                <a:ea typeface="ＭＳ Ｐゴシック" pitchFamily="34" charset="-128"/>
                <a:cs typeface="Calibri"/>
              </a:rPr>
              <a:t>=</a:t>
            </a:r>
            <a:r>
              <a:rPr lang="en-US" sz="3200" dirty="0">
                <a:solidFill>
                  <a:srgbClr val="C00000"/>
                </a:solidFill>
                <a:ea typeface="ＭＳ Ｐゴシック" pitchFamily="34" charset="-128"/>
                <a:cs typeface="Calibri"/>
              </a:rPr>
              <a:t> Data Loss &amp; Downtime </a:t>
            </a:r>
          </a:p>
        </p:txBody>
      </p:sp>
      <p:cxnSp>
        <p:nvCxnSpPr>
          <p:cNvPr id="120" name="Straight Connector 119"/>
          <p:cNvCxnSpPr/>
          <p:nvPr/>
        </p:nvCxnSpPr>
        <p:spPr>
          <a:xfrm flipH="1">
            <a:off x="1428603" y="2112487"/>
            <a:ext cx="7463" cy="485726"/>
          </a:xfrm>
          <a:prstGeom prst="line">
            <a:avLst/>
          </a:prstGeom>
          <a:ln w="76200">
            <a:solidFill>
              <a:schemeClr val="tx1">
                <a:lumMod val="50000"/>
                <a:lumOff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121" name="Straight Connector 120"/>
          <p:cNvCxnSpPr/>
          <p:nvPr/>
        </p:nvCxnSpPr>
        <p:spPr>
          <a:xfrm flipH="1">
            <a:off x="4079071" y="2112487"/>
            <a:ext cx="7463" cy="485726"/>
          </a:xfrm>
          <a:prstGeom prst="line">
            <a:avLst/>
          </a:prstGeom>
          <a:ln w="76200">
            <a:solidFill>
              <a:schemeClr val="tx1">
                <a:lumMod val="50000"/>
                <a:lumOff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122" name="Straight Connector 121"/>
          <p:cNvCxnSpPr/>
          <p:nvPr/>
        </p:nvCxnSpPr>
        <p:spPr>
          <a:xfrm flipH="1">
            <a:off x="6717272" y="2112487"/>
            <a:ext cx="7463" cy="485726"/>
          </a:xfrm>
          <a:prstGeom prst="line">
            <a:avLst/>
          </a:prstGeom>
          <a:ln w="76200">
            <a:solidFill>
              <a:schemeClr val="tx1">
                <a:lumMod val="50000"/>
                <a:lumOff val="50000"/>
              </a:schemeClr>
            </a:solidFill>
            <a:tailEnd type="triangle"/>
          </a:ln>
        </p:spPr>
        <p:style>
          <a:lnRef idx="3">
            <a:schemeClr val="accent6"/>
          </a:lnRef>
          <a:fillRef idx="0">
            <a:schemeClr val="accent6"/>
          </a:fillRef>
          <a:effectRef idx="2">
            <a:schemeClr val="accent6"/>
          </a:effectRef>
          <a:fontRef idx="minor">
            <a:schemeClr val="tx1"/>
          </a:fontRef>
        </p:style>
      </p:cxnSp>
      <p:cxnSp>
        <p:nvCxnSpPr>
          <p:cNvPr id="123" name="Straight Connector 122"/>
          <p:cNvCxnSpPr/>
          <p:nvPr/>
        </p:nvCxnSpPr>
        <p:spPr>
          <a:xfrm flipH="1">
            <a:off x="10130301" y="2112487"/>
            <a:ext cx="7463" cy="485726"/>
          </a:xfrm>
          <a:prstGeom prst="line">
            <a:avLst/>
          </a:prstGeom>
          <a:ln w="76200">
            <a:solidFill>
              <a:schemeClr val="tx1">
                <a:lumMod val="50000"/>
                <a:lumOff val="50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90" name="Rectangle 89"/>
          <p:cNvSpPr/>
          <p:nvPr/>
        </p:nvSpPr>
        <p:spPr>
          <a:xfrm>
            <a:off x="4998091" y="3356057"/>
            <a:ext cx="1328022" cy="430887"/>
          </a:xfrm>
          <a:prstGeom prst="rect">
            <a:avLst/>
          </a:prstGeom>
        </p:spPr>
        <p:txBody>
          <a:bodyPr wrap="square">
            <a:spAutoFit/>
          </a:bodyPr>
          <a:lstStyle/>
          <a:p>
            <a:pPr algn="ctr"/>
            <a:r>
              <a:rPr lang="en-US" sz="2200" b="1" dirty="0">
                <a:solidFill>
                  <a:srgbClr val="FF0000"/>
                </a:solidFill>
                <a:ea typeface="ＭＳ Ｐゴシック" pitchFamily="34" charset="-128"/>
                <a:cs typeface="Calibri"/>
              </a:rPr>
              <a:t>24h+</a:t>
            </a:r>
          </a:p>
        </p:txBody>
      </p:sp>
      <p:sp>
        <p:nvSpPr>
          <p:cNvPr id="91" name="Rectangle 90"/>
          <p:cNvSpPr/>
          <p:nvPr/>
        </p:nvSpPr>
        <p:spPr>
          <a:xfrm>
            <a:off x="7860954" y="1994945"/>
            <a:ext cx="657294" cy="430887"/>
          </a:xfrm>
          <a:prstGeom prst="rect">
            <a:avLst/>
          </a:prstGeom>
        </p:spPr>
        <p:txBody>
          <a:bodyPr wrap="square">
            <a:spAutoFit/>
          </a:bodyPr>
          <a:lstStyle/>
          <a:p>
            <a:r>
              <a:rPr lang="en-US" sz="2200" b="1" dirty="0">
                <a:solidFill>
                  <a:srgbClr val="FF0000"/>
                </a:solidFill>
                <a:ea typeface="ＭＳ Ｐゴシック" pitchFamily="34" charset="-128"/>
                <a:cs typeface="Calibri"/>
              </a:rPr>
              <a:t>4h+</a:t>
            </a:r>
          </a:p>
        </p:txBody>
      </p:sp>
      <p:pic>
        <p:nvPicPr>
          <p:cNvPr id="95" name="Picture 94"/>
          <p:cNvPicPr>
            <a:picLocks noChangeAspect="1"/>
          </p:cNvPicPr>
          <p:nvPr/>
        </p:nvPicPr>
        <p:blipFill>
          <a:blip r:embed="rId7"/>
          <a:stretch>
            <a:fillRect/>
          </a:stretch>
        </p:blipFill>
        <p:spPr>
          <a:xfrm>
            <a:off x="8857759" y="401162"/>
            <a:ext cx="1448553" cy="1287004"/>
          </a:xfrm>
          <a:prstGeom prst="rect">
            <a:avLst/>
          </a:prstGeom>
        </p:spPr>
      </p:pic>
      <p:sp>
        <p:nvSpPr>
          <p:cNvPr id="96" name="Rectangle 95"/>
          <p:cNvSpPr/>
          <p:nvPr/>
        </p:nvSpPr>
        <p:spPr>
          <a:xfrm>
            <a:off x="8857759" y="384121"/>
            <a:ext cx="1716513" cy="1423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grpSp>
        <p:nvGrpSpPr>
          <p:cNvPr id="97" name="Group 96"/>
          <p:cNvGrpSpPr/>
          <p:nvPr/>
        </p:nvGrpSpPr>
        <p:grpSpPr>
          <a:xfrm>
            <a:off x="9162277" y="754662"/>
            <a:ext cx="777270" cy="1751195"/>
            <a:chOff x="8474633" y="535238"/>
            <a:chExt cx="777270" cy="1751195"/>
          </a:xfrm>
        </p:grpSpPr>
        <p:cxnSp>
          <p:nvCxnSpPr>
            <p:cNvPr id="106" name="Straight Connector 105"/>
            <p:cNvCxnSpPr/>
            <p:nvPr/>
          </p:nvCxnSpPr>
          <p:spPr>
            <a:xfrm>
              <a:off x="8872412" y="1299823"/>
              <a:ext cx="1410" cy="986610"/>
            </a:xfrm>
            <a:prstGeom prst="line">
              <a:avLst/>
            </a:prstGeom>
            <a:ln w="76200">
              <a:solidFill>
                <a:srgbClr val="FF0000"/>
              </a:solidFill>
              <a:tailEnd type="triangle"/>
            </a:ln>
          </p:spPr>
          <p:style>
            <a:lnRef idx="3">
              <a:schemeClr val="accent6"/>
            </a:lnRef>
            <a:fillRef idx="0">
              <a:schemeClr val="accent6"/>
            </a:fillRef>
            <a:effectRef idx="2">
              <a:schemeClr val="accent6"/>
            </a:effectRef>
            <a:fontRef idx="minor">
              <a:schemeClr val="tx1"/>
            </a:fontRef>
          </p:style>
        </p:cxnSp>
        <p:pic>
          <p:nvPicPr>
            <p:cNvPr id="107" name="Picture 106"/>
            <p:cNvPicPr>
              <a:picLocks noChangeAspect="1"/>
            </p:cNvPicPr>
            <p:nvPr/>
          </p:nvPicPr>
          <p:blipFill>
            <a:blip r:embed="rId8"/>
            <a:stretch>
              <a:fillRect/>
            </a:stretch>
          </p:blipFill>
          <p:spPr>
            <a:xfrm>
              <a:off x="8474633" y="535238"/>
              <a:ext cx="777270" cy="777270"/>
            </a:xfrm>
            <a:prstGeom prst="rect">
              <a:avLst/>
            </a:prstGeom>
          </p:spPr>
        </p:pic>
      </p:grpSp>
    </p:spTree>
    <p:extLst>
      <p:ext uri="{BB962C8B-B14F-4D97-AF65-F5344CB8AC3E}">
        <p14:creationId xmlns:p14="http://schemas.microsoft.com/office/powerpoint/2010/main" val="3861019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7"/>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31081 -0.00556 L -3.33333E-6 0 " pathEditMode="relative" rAng="0" ptsTypes="AA">
                                      <p:cBhvr>
                                        <p:cTn id="9" dur="2000" fill="hold"/>
                                        <p:tgtEl>
                                          <p:spTgt spid="97"/>
                                        </p:tgtEl>
                                        <p:attrNameLst>
                                          <p:attrName>ppt_x</p:attrName>
                                          <p:attrName>ppt_y</p:attrName>
                                        </p:attrNameLst>
                                      </p:cBhvr>
                                      <p:rCtr x="-15547" y="278"/>
                                    </p:animMotion>
                                  </p:childTnLst>
                                </p:cTn>
                              </p:par>
                            </p:childTnLst>
                          </p:cTn>
                        </p:par>
                        <p:par>
                          <p:cTn id="10" fill="hold">
                            <p:stCondLst>
                              <p:cond delay="2000"/>
                            </p:stCondLst>
                            <p:childTnLst>
                              <p:par>
                                <p:cTn id="11" presetID="1" presetClass="exit" presetSubtype="0" fill="hold" grpId="0" nodeType="afterEffect">
                                  <p:stCondLst>
                                    <p:cond delay="0"/>
                                  </p:stCondLst>
                                  <p:childTnLst>
                                    <p:set>
                                      <p:cBhvr>
                                        <p:cTn id="12" dur="1" fill="hold">
                                          <p:stCondLst>
                                            <p:cond delay="0"/>
                                          </p:stCondLst>
                                        </p:cTn>
                                        <p:tgtEl>
                                          <p:spTgt spid="96"/>
                                        </p:tgtEl>
                                        <p:attrNameLst>
                                          <p:attrName>style.visibility</p:attrName>
                                        </p:attrNameLst>
                                      </p:cBhvr>
                                      <p:to>
                                        <p:strVal val="hidden"/>
                                      </p:to>
                                    </p:set>
                                  </p:childTnLst>
                                </p:cTn>
                              </p:par>
                            </p:childTnLst>
                          </p:cTn>
                        </p:par>
                        <p:par>
                          <p:cTn id="13" fill="hold">
                            <p:stCondLst>
                              <p:cond delay="2000"/>
                            </p:stCondLst>
                            <p:childTnLst>
                              <p:par>
                                <p:cTn id="14" presetID="26" presetClass="emph" presetSubtype="0" fill="hold" nodeType="afterEffect">
                                  <p:stCondLst>
                                    <p:cond delay="0"/>
                                  </p:stCondLst>
                                  <p:childTnLst>
                                    <p:animEffect transition="out" filter="fade">
                                      <p:cBhvr>
                                        <p:cTn id="15" dur="1000" tmFilter="0, 0; .2, .5; .8, .5; 1, 0"/>
                                        <p:tgtEl>
                                          <p:spTgt spid="95"/>
                                        </p:tgtEl>
                                      </p:cBhvr>
                                    </p:animEffect>
                                    <p:animScale>
                                      <p:cBhvr>
                                        <p:cTn id="16" dur="500" autoRev="1" fill="hold"/>
                                        <p:tgtEl>
                                          <p:spTgt spid="95"/>
                                        </p:tgtEl>
                                      </p:cBhvr>
                                      <p:by x="105000" y="105000"/>
                                    </p:animScale>
                                  </p:childTnLst>
                                </p:cTn>
                              </p:par>
                            </p:childTnLst>
                          </p:cTn>
                        </p:par>
                        <p:par>
                          <p:cTn id="17" fill="hold">
                            <p:stCondLst>
                              <p:cond delay="3000"/>
                            </p:stCondLst>
                            <p:childTnLst>
                              <p:par>
                                <p:cTn id="18" presetID="1" presetClass="entr" presetSubtype="0" fill="hold" grpId="1" nodeType="afterEffect">
                                  <p:stCondLst>
                                    <p:cond delay="0"/>
                                  </p:stCondLst>
                                  <p:childTnLst>
                                    <p:set>
                                      <p:cBhvr>
                                        <p:cTn id="19" dur="1" fill="hold">
                                          <p:stCondLst>
                                            <p:cond delay="0"/>
                                          </p:stCondLst>
                                        </p:cTn>
                                        <p:tgtEl>
                                          <p:spTgt spid="96"/>
                                        </p:tgtEl>
                                        <p:attrNameLst>
                                          <p:attrName>style.visibility</p:attrName>
                                        </p:attrNameLst>
                                      </p:cBhvr>
                                      <p:to>
                                        <p:strVal val="visible"/>
                                      </p:to>
                                    </p:se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3500"/>
                            </p:stCondLst>
                            <p:childTnLst>
                              <p:par>
                                <p:cTn id="25" presetID="22" presetClass="entr" presetSubtype="8"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4000"/>
                            </p:stCondLst>
                            <p:childTnLst>
                              <p:par>
                                <p:cTn id="29" presetID="22" presetClass="entr" presetSubtype="8"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left)">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4"/>
                                        </p:tgtEl>
                                        <p:attrNameLst>
                                          <p:attrName>style.visibility</p:attrName>
                                        </p:attrNameLst>
                                      </p:cBhvr>
                                      <p:to>
                                        <p:strVal val="visible"/>
                                      </p:to>
                                    </p:set>
                                    <p:animEffect transition="in" filter="wipe(down)">
                                      <p:cBhvr>
                                        <p:cTn id="36" dur="500"/>
                                        <p:tgtEl>
                                          <p:spTgt spid="94"/>
                                        </p:tgtEl>
                                      </p:cBhvr>
                                    </p:animEffect>
                                  </p:childTnLst>
                                </p:cTn>
                              </p:par>
                              <p:par>
                                <p:cTn id="37" presetID="22" presetClass="entr" presetSubtype="4" fill="hold" nodeType="with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wipe(down)">
                                      <p:cBhvr>
                                        <p:cTn id="39" dur="500"/>
                                        <p:tgtEl>
                                          <p:spTgt spid="120"/>
                                        </p:tgtEl>
                                      </p:cBhvr>
                                    </p:animEffect>
                                  </p:childTnLst>
                                </p:cTn>
                              </p:par>
                            </p:childTnLst>
                          </p:cTn>
                        </p:par>
                        <p:par>
                          <p:cTn id="40" fill="hold">
                            <p:stCondLst>
                              <p:cond delay="500"/>
                            </p:stCondLst>
                            <p:childTnLst>
                              <p:par>
                                <p:cTn id="41" presetID="22" presetClass="entr" presetSubtype="2" fill="hold" nodeType="afterEffect">
                                  <p:stCondLst>
                                    <p:cond delay="0"/>
                                  </p:stCondLst>
                                  <p:childTnLst>
                                    <p:set>
                                      <p:cBhvr>
                                        <p:cTn id="42" dur="1" fill="hold">
                                          <p:stCondLst>
                                            <p:cond delay="0"/>
                                          </p:stCondLst>
                                        </p:cTn>
                                        <p:tgtEl>
                                          <p:spTgt spid="103"/>
                                        </p:tgtEl>
                                        <p:attrNameLst>
                                          <p:attrName>style.visibility</p:attrName>
                                        </p:attrNameLst>
                                      </p:cBhvr>
                                      <p:to>
                                        <p:strVal val="visible"/>
                                      </p:to>
                                    </p:set>
                                    <p:animEffect transition="in" filter="wipe(right)">
                                      <p:cBhvr>
                                        <p:cTn id="43" dur="2000"/>
                                        <p:tgtEl>
                                          <p:spTgt spid="103"/>
                                        </p:tgtEl>
                                      </p:cBhvr>
                                    </p:animEffect>
                                  </p:childTnLst>
                                </p:cTn>
                              </p:par>
                            </p:childTnLst>
                          </p:cTn>
                        </p:par>
                        <p:par>
                          <p:cTn id="44" fill="hold">
                            <p:stCondLst>
                              <p:cond delay="2500"/>
                            </p:stCondLst>
                            <p:childTnLst>
                              <p:par>
                                <p:cTn id="45" presetID="53" presetClass="entr" presetSubtype="16" fill="hold" grpId="0" nodeType="afterEffect">
                                  <p:stCondLst>
                                    <p:cond delay="0"/>
                                  </p:stCondLst>
                                  <p:childTnLst>
                                    <p:set>
                                      <p:cBhvr>
                                        <p:cTn id="46" dur="1" fill="hold">
                                          <p:stCondLst>
                                            <p:cond delay="0"/>
                                          </p:stCondLst>
                                        </p:cTn>
                                        <p:tgtEl>
                                          <p:spTgt spid="90"/>
                                        </p:tgtEl>
                                        <p:attrNameLst>
                                          <p:attrName>style.visibility</p:attrName>
                                        </p:attrNameLst>
                                      </p:cBhvr>
                                      <p:to>
                                        <p:strVal val="visible"/>
                                      </p:to>
                                    </p:set>
                                    <p:anim calcmode="lin" valueType="num">
                                      <p:cBhvr>
                                        <p:cTn id="47" dur="500" fill="hold"/>
                                        <p:tgtEl>
                                          <p:spTgt spid="90"/>
                                        </p:tgtEl>
                                        <p:attrNameLst>
                                          <p:attrName>ppt_w</p:attrName>
                                        </p:attrNameLst>
                                      </p:cBhvr>
                                      <p:tavLst>
                                        <p:tav tm="0">
                                          <p:val>
                                            <p:fltVal val="0"/>
                                          </p:val>
                                        </p:tav>
                                        <p:tav tm="100000">
                                          <p:val>
                                            <p:strVal val="#ppt_w"/>
                                          </p:val>
                                        </p:tav>
                                      </p:tavLst>
                                    </p:anim>
                                    <p:anim calcmode="lin" valueType="num">
                                      <p:cBhvr>
                                        <p:cTn id="48" dur="500" fill="hold"/>
                                        <p:tgtEl>
                                          <p:spTgt spid="90"/>
                                        </p:tgtEl>
                                        <p:attrNameLst>
                                          <p:attrName>ppt_h</p:attrName>
                                        </p:attrNameLst>
                                      </p:cBhvr>
                                      <p:tavLst>
                                        <p:tav tm="0">
                                          <p:val>
                                            <p:fltVal val="0"/>
                                          </p:val>
                                        </p:tav>
                                        <p:tav tm="100000">
                                          <p:val>
                                            <p:strVal val="#ppt_h"/>
                                          </p:val>
                                        </p:tav>
                                      </p:tavLst>
                                    </p:anim>
                                    <p:animEffect transition="in" filter="fade">
                                      <p:cBhvr>
                                        <p:cTn id="49" dur="500"/>
                                        <p:tgtEl>
                                          <p:spTgt spid="90"/>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71"/>
                                        </p:tgtEl>
                                        <p:attrNameLst>
                                          <p:attrName>style.visibility</p:attrName>
                                        </p:attrNameLst>
                                      </p:cBhvr>
                                      <p:to>
                                        <p:strVal val="visible"/>
                                      </p:to>
                                    </p:set>
                                    <p:animEffect transition="in" filter="wipe(down)">
                                      <p:cBhvr>
                                        <p:cTn id="54" dur="500"/>
                                        <p:tgtEl>
                                          <p:spTgt spid="71"/>
                                        </p:tgtEl>
                                      </p:cBhvr>
                                    </p:animEffect>
                                  </p:childTnLst>
                                </p:cTn>
                              </p:par>
                              <p:par>
                                <p:cTn id="55" presetID="22" presetClass="entr" presetSubtype="4" fill="hold" nodeType="withEffect">
                                  <p:stCondLst>
                                    <p:cond delay="0"/>
                                  </p:stCondLst>
                                  <p:childTnLst>
                                    <p:set>
                                      <p:cBhvr>
                                        <p:cTn id="56" dur="1" fill="hold">
                                          <p:stCondLst>
                                            <p:cond delay="0"/>
                                          </p:stCondLst>
                                        </p:cTn>
                                        <p:tgtEl>
                                          <p:spTgt spid="121"/>
                                        </p:tgtEl>
                                        <p:attrNameLst>
                                          <p:attrName>style.visibility</p:attrName>
                                        </p:attrNameLst>
                                      </p:cBhvr>
                                      <p:to>
                                        <p:strVal val="visible"/>
                                      </p:to>
                                    </p:set>
                                    <p:animEffect transition="in" filter="wipe(down)">
                                      <p:cBhvr>
                                        <p:cTn id="57" dur="500"/>
                                        <p:tgtEl>
                                          <p:spTgt spid="121"/>
                                        </p:tgtEl>
                                      </p:cBhvr>
                                    </p:animEffect>
                                  </p:childTnLst>
                                </p:cTn>
                              </p:par>
                              <p:par>
                                <p:cTn id="58" presetID="22" presetClass="entr" presetSubtype="4" fill="hold" nodeType="withEffect">
                                  <p:stCondLst>
                                    <p:cond delay="0"/>
                                  </p:stCondLst>
                                  <p:childTnLst>
                                    <p:set>
                                      <p:cBhvr>
                                        <p:cTn id="59" dur="1" fill="hold">
                                          <p:stCondLst>
                                            <p:cond delay="0"/>
                                          </p:stCondLst>
                                        </p:cTn>
                                        <p:tgtEl>
                                          <p:spTgt spid="122"/>
                                        </p:tgtEl>
                                        <p:attrNameLst>
                                          <p:attrName>style.visibility</p:attrName>
                                        </p:attrNameLst>
                                      </p:cBhvr>
                                      <p:to>
                                        <p:strVal val="visible"/>
                                      </p:to>
                                    </p:set>
                                    <p:animEffect transition="in" filter="wipe(down)">
                                      <p:cBhvr>
                                        <p:cTn id="60" dur="500"/>
                                        <p:tgtEl>
                                          <p:spTgt spid="122"/>
                                        </p:tgtEl>
                                      </p:cBhvr>
                                    </p:animEffect>
                                  </p:childTnLst>
                                </p:cTn>
                              </p:par>
                              <p:par>
                                <p:cTn id="61" presetID="22" presetClass="entr" presetSubtype="4"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animEffect transition="in" filter="wipe(down)">
                                      <p:cBhvr>
                                        <p:cTn id="63" dur="500"/>
                                        <p:tgtEl>
                                          <p:spTgt spid="72"/>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wipe(down)">
                                      <p:cBhvr>
                                        <p:cTn id="66" dur="500"/>
                                        <p:tgtEl>
                                          <p:spTgt spid="101"/>
                                        </p:tgtEl>
                                      </p:cBhvr>
                                    </p:animEffect>
                                  </p:childTnLst>
                                </p:cTn>
                              </p:par>
                              <p:par>
                                <p:cTn id="67" presetID="22" presetClass="entr" presetSubtype="4" fill="hold" nodeType="withEffect">
                                  <p:stCondLst>
                                    <p:cond delay="0"/>
                                  </p:stCondLst>
                                  <p:childTnLst>
                                    <p:set>
                                      <p:cBhvr>
                                        <p:cTn id="68" dur="1" fill="hold">
                                          <p:stCondLst>
                                            <p:cond delay="0"/>
                                          </p:stCondLst>
                                        </p:cTn>
                                        <p:tgtEl>
                                          <p:spTgt spid="123"/>
                                        </p:tgtEl>
                                        <p:attrNameLst>
                                          <p:attrName>style.visibility</p:attrName>
                                        </p:attrNameLst>
                                      </p:cBhvr>
                                      <p:to>
                                        <p:strVal val="visible"/>
                                      </p:to>
                                    </p:set>
                                    <p:animEffect transition="in" filter="wipe(down)">
                                      <p:cBhvr>
                                        <p:cTn id="69" dur="500"/>
                                        <p:tgtEl>
                                          <p:spTgt spid="123"/>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102"/>
                                        </p:tgtEl>
                                        <p:attrNameLst>
                                          <p:attrName>style.visibility</p:attrName>
                                        </p:attrNameLst>
                                      </p:cBhvr>
                                      <p:to>
                                        <p:strVal val="visible"/>
                                      </p:to>
                                    </p:set>
                                    <p:animEffect transition="in" filter="wipe(right)">
                                      <p:cBhvr>
                                        <p:cTn id="73" dur="2000"/>
                                        <p:tgtEl>
                                          <p:spTgt spid="102"/>
                                        </p:tgtEl>
                                      </p:cBhvr>
                                    </p:animEffect>
                                  </p:childTnLst>
                                </p:cTn>
                              </p:par>
                            </p:childTnLst>
                          </p:cTn>
                        </p:par>
                        <p:par>
                          <p:cTn id="74" fill="hold">
                            <p:stCondLst>
                              <p:cond delay="2500"/>
                            </p:stCondLst>
                            <p:childTnLst>
                              <p:par>
                                <p:cTn id="75" presetID="53" presetClass="entr" presetSubtype="16" fill="hold" grpId="0" nodeType="afterEffect">
                                  <p:stCondLst>
                                    <p:cond delay="0"/>
                                  </p:stCondLst>
                                  <p:childTnLst>
                                    <p:set>
                                      <p:cBhvr>
                                        <p:cTn id="76" dur="1" fill="hold">
                                          <p:stCondLst>
                                            <p:cond delay="0"/>
                                          </p:stCondLst>
                                        </p:cTn>
                                        <p:tgtEl>
                                          <p:spTgt spid="91"/>
                                        </p:tgtEl>
                                        <p:attrNameLst>
                                          <p:attrName>style.visibility</p:attrName>
                                        </p:attrNameLst>
                                      </p:cBhvr>
                                      <p:to>
                                        <p:strVal val="visible"/>
                                      </p:to>
                                    </p:set>
                                    <p:anim calcmode="lin" valueType="num">
                                      <p:cBhvr>
                                        <p:cTn id="77" dur="500" fill="hold"/>
                                        <p:tgtEl>
                                          <p:spTgt spid="91"/>
                                        </p:tgtEl>
                                        <p:attrNameLst>
                                          <p:attrName>ppt_w</p:attrName>
                                        </p:attrNameLst>
                                      </p:cBhvr>
                                      <p:tavLst>
                                        <p:tav tm="0">
                                          <p:val>
                                            <p:fltVal val="0"/>
                                          </p:val>
                                        </p:tav>
                                        <p:tav tm="100000">
                                          <p:val>
                                            <p:strVal val="#ppt_w"/>
                                          </p:val>
                                        </p:tav>
                                      </p:tavLst>
                                    </p:anim>
                                    <p:anim calcmode="lin" valueType="num">
                                      <p:cBhvr>
                                        <p:cTn id="78" dur="500" fill="hold"/>
                                        <p:tgtEl>
                                          <p:spTgt spid="91"/>
                                        </p:tgtEl>
                                        <p:attrNameLst>
                                          <p:attrName>ppt_h</p:attrName>
                                        </p:attrNameLst>
                                      </p:cBhvr>
                                      <p:tavLst>
                                        <p:tav tm="0">
                                          <p:val>
                                            <p:fltVal val="0"/>
                                          </p:val>
                                        </p:tav>
                                        <p:tav tm="100000">
                                          <p:val>
                                            <p:strVal val="#ppt_h"/>
                                          </p:val>
                                        </p:tav>
                                      </p:tavLst>
                                    </p:anim>
                                    <p:animEffect transition="in" filter="fade">
                                      <p:cBhvr>
                                        <p:cTn id="79" dur="500"/>
                                        <p:tgtEl>
                                          <p:spTgt spid="91"/>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19"/>
                                        </p:tgtEl>
                                        <p:attrNameLst>
                                          <p:attrName>style.visibility</p:attrName>
                                        </p:attrNameLst>
                                      </p:cBhvr>
                                      <p:to>
                                        <p:strVal val="visible"/>
                                      </p:to>
                                    </p:set>
                                    <p:anim calcmode="lin" valueType="num">
                                      <p:cBhvr>
                                        <p:cTn id="84" dur="500" fill="hold"/>
                                        <p:tgtEl>
                                          <p:spTgt spid="119"/>
                                        </p:tgtEl>
                                        <p:attrNameLst>
                                          <p:attrName>ppt_w</p:attrName>
                                        </p:attrNameLst>
                                      </p:cBhvr>
                                      <p:tavLst>
                                        <p:tav tm="0">
                                          <p:val>
                                            <p:fltVal val="0"/>
                                          </p:val>
                                        </p:tav>
                                        <p:tav tm="100000">
                                          <p:val>
                                            <p:strVal val="#ppt_w"/>
                                          </p:val>
                                        </p:tav>
                                      </p:tavLst>
                                    </p:anim>
                                    <p:anim calcmode="lin" valueType="num">
                                      <p:cBhvr>
                                        <p:cTn id="85" dur="500" fill="hold"/>
                                        <p:tgtEl>
                                          <p:spTgt spid="119"/>
                                        </p:tgtEl>
                                        <p:attrNameLst>
                                          <p:attrName>ppt_h</p:attrName>
                                        </p:attrNameLst>
                                      </p:cBhvr>
                                      <p:tavLst>
                                        <p:tav tm="0">
                                          <p:val>
                                            <p:fltVal val="0"/>
                                          </p:val>
                                        </p:tav>
                                        <p:tav tm="100000">
                                          <p:val>
                                            <p:strVal val="#ppt_h"/>
                                          </p:val>
                                        </p:tav>
                                      </p:tavLst>
                                    </p:anim>
                                    <p:animEffect transition="in" filter="fade">
                                      <p:cBhvr>
                                        <p:cTn id="86"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71" grpId="0"/>
      <p:bldP spid="72" grpId="0"/>
      <p:bldP spid="101" grpId="0"/>
      <p:bldP spid="119" grpId="0"/>
      <p:bldP spid="90" grpId="0"/>
      <p:bldP spid="91" grpId="0"/>
      <p:bldP spid="96" grpId="0" animBg="1"/>
      <p:bldP spid="9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icture 256"/>
          <p:cNvPicPr>
            <a:picLocks noChangeAspect="1"/>
          </p:cNvPicPr>
          <p:nvPr/>
        </p:nvPicPr>
        <p:blipFill>
          <a:blip r:embed="rId3"/>
          <a:stretch>
            <a:fillRect/>
          </a:stretch>
        </p:blipFill>
        <p:spPr>
          <a:xfrm>
            <a:off x="8193280" y="320127"/>
            <a:ext cx="1448553" cy="1287004"/>
          </a:xfrm>
          <a:prstGeom prst="rect">
            <a:avLst/>
          </a:prstGeom>
        </p:spPr>
      </p:pic>
      <p:sp>
        <p:nvSpPr>
          <p:cNvPr id="256" name="Rectangle 255"/>
          <p:cNvSpPr/>
          <p:nvPr/>
        </p:nvSpPr>
        <p:spPr>
          <a:xfrm>
            <a:off x="8105606" y="370653"/>
            <a:ext cx="1716513" cy="142377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3" name="Title 2"/>
          <p:cNvSpPr>
            <a:spLocks noGrp="1"/>
          </p:cNvSpPr>
          <p:nvPr>
            <p:ph type="title"/>
          </p:nvPr>
        </p:nvSpPr>
        <p:spPr/>
        <p:txBody>
          <a:bodyPr>
            <a:normAutofit fontScale="90000"/>
          </a:bodyPr>
          <a:lstStyle/>
          <a:p>
            <a:r>
              <a:rPr lang="en-US" dirty="0"/>
              <a:t>Minimize Impact</a:t>
            </a:r>
          </a:p>
        </p:txBody>
      </p:sp>
      <p:sp>
        <p:nvSpPr>
          <p:cNvPr id="4" name="Slide Number Placeholder 3"/>
          <p:cNvSpPr>
            <a:spLocks noGrp="1"/>
          </p:cNvSpPr>
          <p:nvPr>
            <p:ph type="sldNum" sz="quarter" idx="4"/>
          </p:nvPr>
        </p:nvSpPr>
        <p:spPr/>
        <p:txBody>
          <a:bodyPr/>
          <a:lstStyle/>
          <a:p>
            <a:fld id="{7EB88CEF-8B9E-CE47-8F32-B5CF733A233F}" type="slidenum">
              <a:rPr lang="en-US" smtClean="0"/>
              <a:pPr/>
              <a:t>15</a:t>
            </a:fld>
            <a:endParaRPr lang="en-US" dirty="0"/>
          </a:p>
        </p:txBody>
      </p:sp>
      <p:grpSp>
        <p:nvGrpSpPr>
          <p:cNvPr id="272" name="Group 271"/>
          <p:cNvGrpSpPr/>
          <p:nvPr/>
        </p:nvGrpSpPr>
        <p:grpSpPr>
          <a:xfrm>
            <a:off x="3011723" y="1845441"/>
            <a:ext cx="6690695" cy="946298"/>
            <a:chOff x="1606919" y="2922551"/>
            <a:chExt cx="6690695" cy="946298"/>
          </a:xfrm>
        </p:grpSpPr>
        <p:cxnSp>
          <p:nvCxnSpPr>
            <p:cNvPr id="273" name="Straight Connector 272"/>
            <p:cNvCxnSpPr/>
            <p:nvPr/>
          </p:nvCxnSpPr>
          <p:spPr>
            <a:xfrm flipH="1">
              <a:off x="2600692"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74" name="Straight Connector 273"/>
            <p:cNvCxnSpPr/>
            <p:nvPr/>
          </p:nvCxnSpPr>
          <p:spPr>
            <a:xfrm flipH="1">
              <a:off x="2781378"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75" name="Straight Connector 274"/>
            <p:cNvCxnSpPr/>
            <p:nvPr/>
          </p:nvCxnSpPr>
          <p:spPr>
            <a:xfrm flipH="1">
              <a:off x="2691035"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76" name="Straight Connector 275"/>
            <p:cNvCxnSpPr/>
            <p:nvPr/>
          </p:nvCxnSpPr>
          <p:spPr>
            <a:xfrm flipH="1">
              <a:off x="2871721"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77" name="Straight Connector 276"/>
            <p:cNvCxnSpPr/>
            <p:nvPr/>
          </p:nvCxnSpPr>
          <p:spPr>
            <a:xfrm flipH="1">
              <a:off x="3052407"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78" name="Straight Connector 277"/>
            <p:cNvCxnSpPr/>
            <p:nvPr/>
          </p:nvCxnSpPr>
          <p:spPr>
            <a:xfrm flipH="1">
              <a:off x="2962064"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79" name="Straight Connector 278"/>
            <p:cNvCxnSpPr/>
            <p:nvPr/>
          </p:nvCxnSpPr>
          <p:spPr>
            <a:xfrm flipH="1">
              <a:off x="3142750"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80" name="Straight Connector 279"/>
            <p:cNvCxnSpPr/>
            <p:nvPr/>
          </p:nvCxnSpPr>
          <p:spPr>
            <a:xfrm flipH="1">
              <a:off x="3323436"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81" name="Straight Connector 280"/>
            <p:cNvCxnSpPr/>
            <p:nvPr/>
          </p:nvCxnSpPr>
          <p:spPr>
            <a:xfrm flipH="1">
              <a:off x="3233093"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82" name="Straight Connector 281"/>
            <p:cNvCxnSpPr/>
            <p:nvPr/>
          </p:nvCxnSpPr>
          <p:spPr>
            <a:xfrm flipH="1">
              <a:off x="3413779"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83" name="Straight Connector 282"/>
            <p:cNvCxnSpPr/>
            <p:nvPr/>
          </p:nvCxnSpPr>
          <p:spPr>
            <a:xfrm flipH="1">
              <a:off x="3594465"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84" name="Straight Connector 283"/>
            <p:cNvCxnSpPr/>
            <p:nvPr/>
          </p:nvCxnSpPr>
          <p:spPr>
            <a:xfrm flipH="1">
              <a:off x="3504122"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85" name="Straight Connector 284"/>
            <p:cNvCxnSpPr/>
            <p:nvPr/>
          </p:nvCxnSpPr>
          <p:spPr>
            <a:xfrm flipH="1">
              <a:off x="3684808"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86" name="Straight Connector 285"/>
            <p:cNvCxnSpPr/>
            <p:nvPr/>
          </p:nvCxnSpPr>
          <p:spPr>
            <a:xfrm flipH="1">
              <a:off x="3865494"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87" name="Straight Connector 286"/>
            <p:cNvCxnSpPr/>
            <p:nvPr/>
          </p:nvCxnSpPr>
          <p:spPr>
            <a:xfrm flipH="1">
              <a:off x="3775151"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88" name="Straight Connector 287"/>
            <p:cNvCxnSpPr/>
            <p:nvPr/>
          </p:nvCxnSpPr>
          <p:spPr>
            <a:xfrm flipH="1">
              <a:off x="3955837"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89" name="Straight Connector 288"/>
            <p:cNvCxnSpPr/>
            <p:nvPr/>
          </p:nvCxnSpPr>
          <p:spPr>
            <a:xfrm flipH="1">
              <a:off x="4136523"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0" name="Straight Connector 289"/>
            <p:cNvCxnSpPr/>
            <p:nvPr/>
          </p:nvCxnSpPr>
          <p:spPr>
            <a:xfrm flipH="1">
              <a:off x="4046180"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1" name="Straight Connector 290"/>
            <p:cNvCxnSpPr/>
            <p:nvPr/>
          </p:nvCxnSpPr>
          <p:spPr>
            <a:xfrm flipH="1">
              <a:off x="4226866"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2" name="Straight Connector 291"/>
            <p:cNvCxnSpPr/>
            <p:nvPr/>
          </p:nvCxnSpPr>
          <p:spPr>
            <a:xfrm flipH="1">
              <a:off x="4407552"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3" name="Straight Connector 292"/>
            <p:cNvCxnSpPr/>
            <p:nvPr/>
          </p:nvCxnSpPr>
          <p:spPr>
            <a:xfrm flipH="1">
              <a:off x="4317209"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4" name="Straight Connector 293"/>
            <p:cNvCxnSpPr/>
            <p:nvPr/>
          </p:nvCxnSpPr>
          <p:spPr>
            <a:xfrm flipH="1">
              <a:off x="4497895"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5" name="Straight Connector 294"/>
            <p:cNvCxnSpPr/>
            <p:nvPr/>
          </p:nvCxnSpPr>
          <p:spPr>
            <a:xfrm flipH="1">
              <a:off x="4678581"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6" name="Straight Connector 295"/>
            <p:cNvCxnSpPr/>
            <p:nvPr/>
          </p:nvCxnSpPr>
          <p:spPr>
            <a:xfrm flipH="1">
              <a:off x="4588238"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7" name="Straight Connector 296"/>
            <p:cNvCxnSpPr/>
            <p:nvPr/>
          </p:nvCxnSpPr>
          <p:spPr>
            <a:xfrm flipH="1">
              <a:off x="4768924"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8" name="Straight Connector 297"/>
            <p:cNvCxnSpPr/>
            <p:nvPr/>
          </p:nvCxnSpPr>
          <p:spPr>
            <a:xfrm flipH="1">
              <a:off x="4949610"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299" name="Straight Connector 298"/>
            <p:cNvCxnSpPr/>
            <p:nvPr/>
          </p:nvCxnSpPr>
          <p:spPr>
            <a:xfrm flipH="1">
              <a:off x="4859267"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00" name="Straight Connector 299"/>
            <p:cNvCxnSpPr/>
            <p:nvPr/>
          </p:nvCxnSpPr>
          <p:spPr>
            <a:xfrm flipH="1">
              <a:off x="5039953"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01" name="Straight Connector 300"/>
            <p:cNvCxnSpPr/>
            <p:nvPr/>
          </p:nvCxnSpPr>
          <p:spPr>
            <a:xfrm flipH="1">
              <a:off x="5220639"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02" name="Straight Connector 301"/>
            <p:cNvCxnSpPr/>
            <p:nvPr/>
          </p:nvCxnSpPr>
          <p:spPr>
            <a:xfrm flipH="1">
              <a:off x="5130296"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03" name="Straight Connector 302"/>
            <p:cNvCxnSpPr/>
            <p:nvPr/>
          </p:nvCxnSpPr>
          <p:spPr>
            <a:xfrm flipH="1">
              <a:off x="5310982"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04" name="Straight Connector 303"/>
            <p:cNvCxnSpPr/>
            <p:nvPr/>
          </p:nvCxnSpPr>
          <p:spPr>
            <a:xfrm flipH="1">
              <a:off x="5491668"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05" name="Straight Connector 304"/>
            <p:cNvCxnSpPr/>
            <p:nvPr/>
          </p:nvCxnSpPr>
          <p:spPr>
            <a:xfrm flipH="1">
              <a:off x="5401325"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06" name="Straight Connector 305"/>
            <p:cNvCxnSpPr/>
            <p:nvPr/>
          </p:nvCxnSpPr>
          <p:spPr>
            <a:xfrm flipH="1">
              <a:off x="5582011"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07" name="Straight Connector 306"/>
            <p:cNvCxnSpPr/>
            <p:nvPr/>
          </p:nvCxnSpPr>
          <p:spPr>
            <a:xfrm flipH="1">
              <a:off x="5762697"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08" name="Straight Connector 307"/>
            <p:cNvCxnSpPr/>
            <p:nvPr/>
          </p:nvCxnSpPr>
          <p:spPr>
            <a:xfrm flipH="1">
              <a:off x="5672354"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09" name="Straight Connector 308"/>
            <p:cNvCxnSpPr/>
            <p:nvPr/>
          </p:nvCxnSpPr>
          <p:spPr>
            <a:xfrm flipH="1">
              <a:off x="5853040"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10" name="Straight Connector 309"/>
            <p:cNvCxnSpPr/>
            <p:nvPr/>
          </p:nvCxnSpPr>
          <p:spPr>
            <a:xfrm flipH="1">
              <a:off x="6033726"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11" name="Straight Connector 310"/>
            <p:cNvCxnSpPr/>
            <p:nvPr/>
          </p:nvCxnSpPr>
          <p:spPr>
            <a:xfrm flipH="1">
              <a:off x="5943383"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12" name="Straight Connector 311"/>
            <p:cNvCxnSpPr/>
            <p:nvPr/>
          </p:nvCxnSpPr>
          <p:spPr>
            <a:xfrm flipH="1">
              <a:off x="6124069"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13" name="Straight Connector 312"/>
            <p:cNvCxnSpPr/>
            <p:nvPr/>
          </p:nvCxnSpPr>
          <p:spPr>
            <a:xfrm flipH="1">
              <a:off x="6304755"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14" name="Straight Connector 313"/>
            <p:cNvCxnSpPr/>
            <p:nvPr/>
          </p:nvCxnSpPr>
          <p:spPr>
            <a:xfrm flipH="1">
              <a:off x="6214412"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15" name="Straight Connector 314"/>
            <p:cNvCxnSpPr/>
            <p:nvPr/>
          </p:nvCxnSpPr>
          <p:spPr>
            <a:xfrm flipH="1">
              <a:off x="6395098"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16" name="Straight Connector 315"/>
            <p:cNvCxnSpPr/>
            <p:nvPr/>
          </p:nvCxnSpPr>
          <p:spPr>
            <a:xfrm flipH="1">
              <a:off x="6575784"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17" name="Straight Connector 316"/>
            <p:cNvCxnSpPr/>
            <p:nvPr/>
          </p:nvCxnSpPr>
          <p:spPr>
            <a:xfrm flipH="1">
              <a:off x="6485441"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18" name="Straight Connector 317"/>
            <p:cNvCxnSpPr/>
            <p:nvPr/>
          </p:nvCxnSpPr>
          <p:spPr>
            <a:xfrm flipH="1">
              <a:off x="6666127"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19" name="Straight Connector 318"/>
            <p:cNvCxnSpPr/>
            <p:nvPr/>
          </p:nvCxnSpPr>
          <p:spPr>
            <a:xfrm flipH="1">
              <a:off x="6846813"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20" name="Straight Connector 319"/>
            <p:cNvCxnSpPr/>
            <p:nvPr/>
          </p:nvCxnSpPr>
          <p:spPr>
            <a:xfrm flipH="1">
              <a:off x="6756470"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21" name="Straight Connector 320"/>
            <p:cNvCxnSpPr/>
            <p:nvPr/>
          </p:nvCxnSpPr>
          <p:spPr>
            <a:xfrm flipH="1">
              <a:off x="6937156"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22" name="Straight Connector 321"/>
            <p:cNvCxnSpPr/>
            <p:nvPr/>
          </p:nvCxnSpPr>
          <p:spPr>
            <a:xfrm flipH="1">
              <a:off x="7117842"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23" name="Straight Connector 322"/>
            <p:cNvCxnSpPr/>
            <p:nvPr/>
          </p:nvCxnSpPr>
          <p:spPr>
            <a:xfrm flipH="1">
              <a:off x="7027499"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24" name="Straight Connector 323"/>
            <p:cNvCxnSpPr/>
            <p:nvPr/>
          </p:nvCxnSpPr>
          <p:spPr>
            <a:xfrm flipH="1">
              <a:off x="7208185"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25" name="Straight Connector 324"/>
            <p:cNvCxnSpPr/>
            <p:nvPr/>
          </p:nvCxnSpPr>
          <p:spPr>
            <a:xfrm flipH="1">
              <a:off x="7388871"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26" name="Straight Connector 325"/>
            <p:cNvCxnSpPr/>
            <p:nvPr/>
          </p:nvCxnSpPr>
          <p:spPr>
            <a:xfrm flipH="1">
              <a:off x="7298528"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27" name="Straight Connector 326"/>
            <p:cNvCxnSpPr/>
            <p:nvPr/>
          </p:nvCxnSpPr>
          <p:spPr>
            <a:xfrm flipH="1">
              <a:off x="7479214"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28" name="Straight Connector 327"/>
            <p:cNvCxnSpPr/>
            <p:nvPr/>
          </p:nvCxnSpPr>
          <p:spPr>
            <a:xfrm flipH="1">
              <a:off x="7659900"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29" name="Straight Connector 328"/>
            <p:cNvCxnSpPr/>
            <p:nvPr/>
          </p:nvCxnSpPr>
          <p:spPr>
            <a:xfrm flipH="1">
              <a:off x="7569557"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30" name="Straight Connector 329"/>
            <p:cNvCxnSpPr/>
            <p:nvPr/>
          </p:nvCxnSpPr>
          <p:spPr>
            <a:xfrm flipH="1">
              <a:off x="7750243"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31" name="Straight Connector 330"/>
            <p:cNvCxnSpPr/>
            <p:nvPr/>
          </p:nvCxnSpPr>
          <p:spPr>
            <a:xfrm flipH="1">
              <a:off x="7930929"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32" name="Straight Connector 331"/>
            <p:cNvCxnSpPr/>
            <p:nvPr/>
          </p:nvCxnSpPr>
          <p:spPr>
            <a:xfrm flipH="1">
              <a:off x="7840586"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33" name="Straight Connector 332"/>
            <p:cNvCxnSpPr/>
            <p:nvPr/>
          </p:nvCxnSpPr>
          <p:spPr>
            <a:xfrm flipH="1">
              <a:off x="8021272"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34" name="Straight Connector 333"/>
            <p:cNvCxnSpPr/>
            <p:nvPr/>
          </p:nvCxnSpPr>
          <p:spPr>
            <a:xfrm flipH="1">
              <a:off x="8201958"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35" name="Straight Connector 334"/>
            <p:cNvCxnSpPr/>
            <p:nvPr/>
          </p:nvCxnSpPr>
          <p:spPr>
            <a:xfrm flipH="1">
              <a:off x="8111615"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36" name="Straight Connector 335"/>
            <p:cNvCxnSpPr/>
            <p:nvPr/>
          </p:nvCxnSpPr>
          <p:spPr>
            <a:xfrm flipH="1">
              <a:off x="8292297"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37" name="Straight Connector 336"/>
            <p:cNvCxnSpPr/>
            <p:nvPr/>
          </p:nvCxnSpPr>
          <p:spPr>
            <a:xfrm flipH="1">
              <a:off x="1697262"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38" name="Straight Connector 337"/>
            <p:cNvCxnSpPr/>
            <p:nvPr/>
          </p:nvCxnSpPr>
          <p:spPr>
            <a:xfrm flipH="1">
              <a:off x="1787605"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39" name="Straight Connector 338"/>
            <p:cNvCxnSpPr/>
            <p:nvPr/>
          </p:nvCxnSpPr>
          <p:spPr>
            <a:xfrm flipH="1">
              <a:off x="1606919"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40" name="Straight Connector 339"/>
            <p:cNvCxnSpPr/>
            <p:nvPr/>
          </p:nvCxnSpPr>
          <p:spPr>
            <a:xfrm flipH="1">
              <a:off x="1877948"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41" name="Straight Connector 340"/>
            <p:cNvCxnSpPr/>
            <p:nvPr/>
          </p:nvCxnSpPr>
          <p:spPr>
            <a:xfrm flipH="1">
              <a:off x="2148977"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42" name="Straight Connector 341"/>
            <p:cNvCxnSpPr/>
            <p:nvPr/>
          </p:nvCxnSpPr>
          <p:spPr>
            <a:xfrm flipH="1">
              <a:off x="1968291"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43" name="Straight Connector 342"/>
            <p:cNvCxnSpPr/>
            <p:nvPr/>
          </p:nvCxnSpPr>
          <p:spPr>
            <a:xfrm flipH="1">
              <a:off x="2239320"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44" name="Straight Connector 343"/>
            <p:cNvCxnSpPr/>
            <p:nvPr/>
          </p:nvCxnSpPr>
          <p:spPr>
            <a:xfrm flipH="1">
              <a:off x="2058634"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45" name="Straight Connector 344"/>
            <p:cNvCxnSpPr/>
            <p:nvPr/>
          </p:nvCxnSpPr>
          <p:spPr>
            <a:xfrm flipH="1">
              <a:off x="2329663"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46" name="Straight Connector 345"/>
            <p:cNvCxnSpPr/>
            <p:nvPr/>
          </p:nvCxnSpPr>
          <p:spPr>
            <a:xfrm flipH="1">
              <a:off x="2510349"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cxnSp>
          <p:nvCxnSpPr>
            <p:cNvPr id="347" name="Straight Connector 346"/>
            <p:cNvCxnSpPr/>
            <p:nvPr/>
          </p:nvCxnSpPr>
          <p:spPr>
            <a:xfrm flipH="1">
              <a:off x="2420006" y="2922551"/>
              <a:ext cx="5317" cy="946298"/>
            </a:xfrm>
            <a:prstGeom prst="line">
              <a:avLst/>
            </a:prstGeom>
            <a:ln/>
          </p:spPr>
          <p:style>
            <a:lnRef idx="2">
              <a:schemeClr val="accent6"/>
            </a:lnRef>
            <a:fillRef idx="0">
              <a:schemeClr val="accent6"/>
            </a:fillRef>
            <a:effectRef idx="1">
              <a:schemeClr val="accent6"/>
            </a:effectRef>
            <a:fontRef idx="minor">
              <a:schemeClr val="tx1"/>
            </a:fontRef>
          </p:style>
        </p:cxnSp>
      </p:grpSp>
      <p:cxnSp>
        <p:nvCxnSpPr>
          <p:cNvPr id="10" name="Straight Arrow Connector 9"/>
          <p:cNvCxnSpPr/>
          <p:nvPr/>
        </p:nvCxnSpPr>
        <p:spPr>
          <a:xfrm flipV="1">
            <a:off x="66145" y="2630225"/>
            <a:ext cx="7223760" cy="12953"/>
          </a:xfrm>
          <a:prstGeom prst="straightConnector1">
            <a:avLst/>
          </a:prstGeom>
          <a:ln>
            <a:headEnd type="triangle" w="lg" len="lg"/>
            <a:tailEnd type="none"/>
          </a:ln>
        </p:spPr>
        <p:style>
          <a:lnRef idx="3">
            <a:schemeClr val="accent1"/>
          </a:lnRef>
          <a:fillRef idx="0">
            <a:schemeClr val="accent1"/>
          </a:fillRef>
          <a:effectRef idx="2">
            <a:schemeClr val="accent1"/>
          </a:effectRef>
          <a:fontRef idx="minor">
            <a:schemeClr val="tx1"/>
          </a:fontRef>
        </p:style>
      </p:cxnSp>
      <p:sp>
        <p:nvSpPr>
          <p:cNvPr id="105" name="Title 2"/>
          <p:cNvSpPr txBox="1">
            <a:spLocks/>
          </p:cNvSpPr>
          <p:nvPr/>
        </p:nvSpPr>
        <p:spPr>
          <a:xfrm>
            <a:off x="1449718" y="4243193"/>
            <a:ext cx="9939088" cy="547451"/>
          </a:xfrm>
          <a:prstGeom prst="rect">
            <a:avLst/>
          </a:prstGeom>
        </p:spPr>
        <p:txBody>
          <a:bodyPr vert="horz" lIns="91436" tIns="45718" rIns="91436" bIns="45718" rtlCol="0" anchor="t" anchorCtr="0">
            <a:noAutofit/>
          </a:bodyPr>
          <a:lstStyle>
            <a:lvl1pPr algn="l" defTabSz="609555" rtl="0" eaLnBrk="1" latinLnBrk="0" hangingPunct="1">
              <a:spcBef>
                <a:spcPct val="0"/>
              </a:spcBef>
              <a:buNone/>
              <a:defRPr sz="3800" b="1" i="0" kern="1200" baseline="0">
                <a:solidFill>
                  <a:schemeClr val="tx1">
                    <a:lumMod val="75000"/>
                    <a:lumOff val="25000"/>
                  </a:schemeClr>
                </a:solidFill>
                <a:latin typeface="+mj-lt"/>
                <a:ea typeface="+mj-ea"/>
                <a:cs typeface="Calibri Light"/>
              </a:defRPr>
            </a:lvl1pPr>
          </a:lstStyle>
          <a:p>
            <a:pPr algn="ctr"/>
            <a:r>
              <a:rPr lang="en-US" sz="3000" dirty="0"/>
              <a:t>Re-wind and recover from any point in time</a:t>
            </a:r>
          </a:p>
        </p:txBody>
      </p:sp>
      <p:grpSp>
        <p:nvGrpSpPr>
          <p:cNvPr id="6" name="Group 5"/>
          <p:cNvGrpSpPr/>
          <p:nvPr/>
        </p:nvGrpSpPr>
        <p:grpSpPr>
          <a:xfrm>
            <a:off x="2608365" y="2944185"/>
            <a:ext cx="7188523" cy="400110"/>
            <a:chOff x="2608365" y="3270552"/>
            <a:chExt cx="7188523" cy="400110"/>
          </a:xfrm>
        </p:grpSpPr>
        <p:sp>
          <p:nvSpPr>
            <p:cNvPr id="61" name="Rectangle 60"/>
            <p:cNvSpPr/>
            <p:nvPr/>
          </p:nvSpPr>
          <p:spPr>
            <a:xfrm>
              <a:off x="3927097" y="3270552"/>
              <a:ext cx="887136" cy="400110"/>
            </a:xfrm>
            <a:prstGeom prst="rect">
              <a:avLst/>
            </a:prstGeom>
          </p:spPr>
          <p:txBody>
            <a:bodyPr wrap="square">
              <a:spAutoFit/>
            </a:bodyPr>
            <a:lstStyle/>
            <a:p>
              <a:pPr algn="ctr"/>
              <a:r>
                <a:rPr lang="en-US" sz="2000" dirty="0">
                  <a:ea typeface="ＭＳ Ｐゴシック" pitchFamily="34" charset="-128"/>
                  <a:cs typeface="Calibri"/>
                </a:rPr>
                <a:t>06:00</a:t>
              </a:r>
              <a:endParaRPr lang="en-US" sz="2000" dirty="0">
                <a:solidFill>
                  <a:srgbClr val="C00000"/>
                </a:solidFill>
                <a:ea typeface="ＭＳ Ｐゴシック" pitchFamily="34" charset="-128"/>
                <a:cs typeface="Calibri"/>
              </a:endParaRPr>
            </a:p>
          </p:txBody>
        </p:sp>
        <p:sp>
          <p:nvSpPr>
            <p:cNvPr id="63" name="Rectangle 62"/>
            <p:cNvSpPr/>
            <p:nvPr/>
          </p:nvSpPr>
          <p:spPr>
            <a:xfrm>
              <a:off x="5230290" y="3270552"/>
              <a:ext cx="882264" cy="400110"/>
            </a:xfrm>
            <a:prstGeom prst="rect">
              <a:avLst/>
            </a:prstGeom>
          </p:spPr>
          <p:txBody>
            <a:bodyPr wrap="square">
              <a:spAutoFit/>
            </a:bodyPr>
            <a:lstStyle/>
            <a:p>
              <a:pPr algn="ctr"/>
              <a:r>
                <a:rPr lang="en-US" sz="2000" dirty="0">
                  <a:ea typeface="ＭＳ Ｐゴシック" pitchFamily="34" charset="-128"/>
                  <a:cs typeface="Calibri"/>
                </a:rPr>
                <a:t>09:00</a:t>
              </a:r>
              <a:endParaRPr lang="en-US" sz="2000" dirty="0">
                <a:solidFill>
                  <a:srgbClr val="C00000"/>
                </a:solidFill>
                <a:ea typeface="ＭＳ Ｐゴシック" pitchFamily="34" charset="-128"/>
                <a:cs typeface="Calibri"/>
              </a:endParaRPr>
            </a:p>
          </p:txBody>
        </p:sp>
        <p:sp>
          <p:nvSpPr>
            <p:cNvPr id="64" name="Rectangle 63"/>
            <p:cNvSpPr/>
            <p:nvPr/>
          </p:nvSpPr>
          <p:spPr>
            <a:xfrm>
              <a:off x="8978322" y="3270552"/>
              <a:ext cx="818566" cy="400110"/>
            </a:xfrm>
            <a:prstGeom prst="rect">
              <a:avLst/>
            </a:prstGeom>
          </p:spPr>
          <p:txBody>
            <a:bodyPr wrap="square">
              <a:spAutoFit/>
            </a:bodyPr>
            <a:lstStyle/>
            <a:p>
              <a:pPr algn="ctr"/>
              <a:r>
                <a:rPr lang="en-US" sz="2000" dirty="0">
                  <a:ea typeface="ＭＳ Ｐゴシック" pitchFamily="34" charset="-128"/>
                  <a:cs typeface="Calibri"/>
                </a:rPr>
                <a:t>18:00</a:t>
              </a:r>
              <a:endParaRPr lang="en-US" sz="2000" dirty="0">
                <a:solidFill>
                  <a:srgbClr val="C00000"/>
                </a:solidFill>
                <a:ea typeface="ＭＳ Ｐゴシック" pitchFamily="34" charset="-128"/>
                <a:cs typeface="Calibri"/>
              </a:endParaRPr>
            </a:p>
          </p:txBody>
        </p:sp>
        <p:sp>
          <p:nvSpPr>
            <p:cNvPr id="104" name="Rectangle 103"/>
            <p:cNvSpPr/>
            <p:nvPr/>
          </p:nvSpPr>
          <p:spPr>
            <a:xfrm>
              <a:off x="2608365" y="3270552"/>
              <a:ext cx="902675" cy="400110"/>
            </a:xfrm>
            <a:prstGeom prst="rect">
              <a:avLst/>
            </a:prstGeom>
          </p:spPr>
          <p:txBody>
            <a:bodyPr wrap="square">
              <a:spAutoFit/>
            </a:bodyPr>
            <a:lstStyle/>
            <a:p>
              <a:pPr algn="ctr"/>
              <a:r>
                <a:rPr lang="en-US" sz="2000" dirty="0">
                  <a:ea typeface="ＭＳ Ｐゴシック" pitchFamily="34" charset="-128"/>
                  <a:cs typeface="Calibri"/>
                </a:rPr>
                <a:t>00:00</a:t>
              </a:r>
              <a:endParaRPr lang="en-US" sz="2000" dirty="0">
                <a:solidFill>
                  <a:srgbClr val="C00000"/>
                </a:solidFill>
                <a:ea typeface="ＭＳ Ｐゴシック" pitchFamily="34" charset="-128"/>
                <a:cs typeface="Calibri"/>
              </a:endParaRPr>
            </a:p>
          </p:txBody>
        </p:sp>
        <p:sp>
          <p:nvSpPr>
            <p:cNvPr id="127" name="Rectangle 126"/>
            <p:cNvSpPr/>
            <p:nvPr/>
          </p:nvSpPr>
          <p:spPr>
            <a:xfrm>
              <a:off x="6528611" y="3270552"/>
              <a:ext cx="821351" cy="400110"/>
            </a:xfrm>
            <a:prstGeom prst="rect">
              <a:avLst/>
            </a:prstGeom>
          </p:spPr>
          <p:txBody>
            <a:bodyPr wrap="square">
              <a:spAutoFit/>
            </a:bodyPr>
            <a:lstStyle/>
            <a:p>
              <a:pPr algn="ctr"/>
              <a:r>
                <a:rPr lang="en-US" sz="2000" dirty="0">
                  <a:ea typeface="ＭＳ Ｐゴシック" pitchFamily="34" charset="-128"/>
                  <a:cs typeface="Calibri"/>
                </a:rPr>
                <a:t>12:00</a:t>
              </a:r>
              <a:endParaRPr lang="en-US" sz="2000" dirty="0">
                <a:solidFill>
                  <a:srgbClr val="C00000"/>
                </a:solidFill>
                <a:ea typeface="ＭＳ Ｐゴシック" pitchFamily="34" charset="-128"/>
                <a:cs typeface="Calibri"/>
              </a:endParaRPr>
            </a:p>
          </p:txBody>
        </p:sp>
        <p:sp>
          <p:nvSpPr>
            <p:cNvPr id="128" name="Rectangle 127"/>
            <p:cNvSpPr/>
            <p:nvPr/>
          </p:nvSpPr>
          <p:spPr>
            <a:xfrm>
              <a:off x="7766019" y="3270552"/>
              <a:ext cx="796248" cy="400110"/>
            </a:xfrm>
            <a:prstGeom prst="rect">
              <a:avLst/>
            </a:prstGeom>
          </p:spPr>
          <p:txBody>
            <a:bodyPr wrap="square">
              <a:spAutoFit/>
            </a:bodyPr>
            <a:lstStyle/>
            <a:p>
              <a:pPr algn="ctr"/>
              <a:r>
                <a:rPr lang="en-US" sz="2000" dirty="0">
                  <a:ea typeface="ＭＳ Ｐゴシック" pitchFamily="34" charset="-128"/>
                  <a:cs typeface="Calibri"/>
                </a:rPr>
                <a:t>15:00</a:t>
              </a:r>
              <a:endParaRPr lang="en-US" sz="2000" dirty="0">
                <a:solidFill>
                  <a:srgbClr val="C00000"/>
                </a:solidFill>
                <a:ea typeface="ＭＳ Ｐゴシック" pitchFamily="34" charset="-128"/>
                <a:cs typeface="Calibri"/>
              </a:endParaRPr>
            </a:p>
          </p:txBody>
        </p:sp>
      </p:grpSp>
      <p:sp>
        <p:nvSpPr>
          <p:cNvPr id="107" name="Rectangle 106"/>
          <p:cNvSpPr/>
          <p:nvPr/>
        </p:nvSpPr>
        <p:spPr>
          <a:xfrm>
            <a:off x="1007686" y="1809620"/>
            <a:ext cx="1839764" cy="1015663"/>
          </a:xfrm>
          <a:prstGeom prst="rect">
            <a:avLst/>
          </a:prstGeom>
        </p:spPr>
        <p:txBody>
          <a:bodyPr wrap="square">
            <a:spAutoFit/>
          </a:bodyPr>
          <a:lstStyle/>
          <a:p>
            <a:pPr algn="ctr"/>
            <a:r>
              <a:rPr lang="en-US" sz="3000" b="1" dirty="0">
                <a:solidFill>
                  <a:schemeClr val="tx1">
                    <a:lumMod val="75000"/>
                    <a:lumOff val="25000"/>
                  </a:schemeClr>
                </a:solidFill>
                <a:latin typeface="+mj-lt"/>
                <a:ea typeface="+mj-ea"/>
                <a:cs typeface="Calibri Light"/>
              </a:rPr>
              <a:t>2 week</a:t>
            </a:r>
            <a:br>
              <a:rPr lang="en-US" sz="3000" b="1" dirty="0">
                <a:solidFill>
                  <a:schemeClr val="tx1">
                    <a:lumMod val="75000"/>
                    <a:lumOff val="25000"/>
                  </a:schemeClr>
                </a:solidFill>
                <a:latin typeface="+mj-lt"/>
                <a:ea typeface="+mj-ea"/>
                <a:cs typeface="Calibri Light"/>
              </a:rPr>
            </a:br>
            <a:r>
              <a:rPr lang="en-US" sz="3000" b="1" dirty="0">
                <a:solidFill>
                  <a:schemeClr val="tx1">
                    <a:lumMod val="75000"/>
                    <a:lumOff val="25000"/>
                  </a:schemeClr>
                </a:solidFill>
                <a:latin typeface="+mj-lt"/>
                <a:ea typeface="+mj-ea"/>
                <a:cs typeface="Calibri Light"/>
              </a:rPr>
              <a:t>Journal</a:t>
            </a:r>
          </a:p>
        </p:txBody>
      </p:sp>
      <p:sp>
        <p:nvSpPr>
          <p:cNvPr id="108" name="Title 2"/>
          <p:cNvSpPr txBox="1">
            <a:spLocks/>
          </p:cNvSpPr>
          <p:nvPr/>
        </p:nvSpPr>
        <p:spPr>
          <a:xfrm>
            <a:off x="10328412" y="5142468"/>
            <a:ext cx="418308" cy="512855"/>
          </a:xfrm>
          <a:prstGeom prst="rect">
            <a:avLst/>
          </a:prstGeom>
        </p:spPr>
        <p:txBody>
          <a:bodyPr vert="horz" lIns="91436" tIns="45718" rIns="91436" bIns="45718" rtlCol="0" anchor="t" anchorCtr="0">
            <a:normAutofit fontScale="97500"/>
          </a:bodyPr>
          <a:lstStyle>
            <a:lvl1pPr algn="l" defTabSz="609555" rtl="0" eaLnBrk="1" latinLnBrk="0" hangingPunct="1">
              <a:spcBef>
                <a:spcPct val="0"/>
              </a:spcBef>
              <a:buNone/>
              <a:defRPr sz="3800" b="1" i="0" kern="1200" baseline="0">
                <a:solidFill>
                  <a:schemeClr val="tx1">
                    <a:lumMod val="75000"/>
                    <a:lumOff val="25000"/>
                  </a:schemeClr>
                </a:solidFill>
                <a:latin typeface="+mj-lt"/>
                <a:ea typeface="+mj-ea"/>
                <a:cs typeface="Calibri Light"/>
              </a:defRPr>
            </a:lvl1pPr>
          </a:lstStyle>
          <a:p>
            <a:r>
              <a:rPr lang="en-US" sz="2500" dirty="0"/>
              <a:t> *</a:t>
            </a:r>
          </a:p>
        </p:txBody>
      </p:sp>
      <p:sp>
        <p:nvSpPr>
          <p:cNvPr id="109" name="Title 2"/>
          <p:cNvSpPr txBox="1">
            <a:spLocks/>
          </p:cNvSpPr>
          <p:nvPr/>
        </p:nvSpPr>
        <p:spPr>
          <a:xfrm>
            <a:off x="10504544" y="224343"/>
            <a:ext cx="418308" cy="512855"/>
          </a:xfrm>
          <a:prstGeom prst="rect">
            <a:avLst/>
          </a:prstGeom>
        </p:spPr>
        <p:txBody>
          <a:bodyPr vert="horz" lIns="91436" tIns="45718" rIns="91436" bIns="45718" rtlCol="0" anchor="t" anchorCtr="0">
            <a:normAutofit fontScale="97500"/>
          </a:bodyPr>
          <a:lstStyle>
            <a:lvl1pPr algn="l" defTabSz="609555" rtl="0" eaLnBrk="1" latinLnBrk="0" hangingPunct="1">
              <a:spcBef>
                <a:spcPct val="0"/>
              </a:spcBef>
              <a:buNone/>
              <a:defRPr sz="3800" b="1" i="0" kern="1200" baseline="0">
                <a:solidFill>
                  <a:schemeClr val="tx1">
                    <a:lumMod val="75000"/>
                    <a:lumOff val="25000"/>
                  </a:schemeClr>
                </a:solidFill>
                <a:latin typeface="+mj-lt"/>
                <a:ea typeface="+mj-ea"/>
                <a:cs typeface="Calibri Light"/>
              </a:defRPr>
            </a:lvl1pPr>
          </a:lstStyle>
          <a:p>
            <a:r>
              <a:rPr lang="en-US" sz="2500" dirty="0"/>
              <a:t> *</a:t>
            </a:r>
          </a:p>
        </p:txBody>
      </p:sp>
      <p:grpSp>
        <p:nvGrpSpPr>
          <p:cNvPr id="11" name="Group 10"/>
          <p:cNvGrpSpPr/>
          <p:nvPr/>
        </p:nvGrpSpPr>
        <p:grpSpPr>
          <a:xfrm>
            <a:off x="2113667" y="5142468"/>
            <a:ext cx="1843998" cy="638666"/>
            <a:chOff x="1592459" y="5142468"/>
            <a:chExt cx="1843998" cy="638666"/>
          </a:xfrm>
        </p:grpSpPr>
        <p:sp>
          <p:nvSpPr>
            <p:cNvPr id="125" name="Title 2"/>
            <p:cNvSpPr txBox="1">
              <a:spLocks/>
            </p:cNvSpPr>
            <p:nvPr/>
          </p:nvSpPr>
          <p:spPr>
            <a:xfrm>
              <a:off x="2445627" y="5235511"/>
              <a:ext cx="990830" cy="474455"/>
            </a:xfrm>
            <a:prstGeom prst="rect">
              <a:avLst/>
            </a:prstGeom>
          </p:spPr>
          <p:txBody>
            <a:bodyPr vert="horz" lIns="91436" tIns="45718" rIns="91436" bIns="45718" rtlCol="0" anchor="t" anchorCtr="0">
              <a:normAutofit fontScale="97500"/>
            </a:bodyPr>
            <a:lstStyle>
              <a:lvl1pPr algn="l" defTabSz="609555" rtl="0" eaLnBrk="1" latinLnBrk="0" hangingPunct="1">
                <a:spcBef>
                  <a:spcPct val="0"/>
                </a:spcBef>
                <a:buNone/>
                <a:defRPr sz="3800" b="1" i="0" kern="1200" baseline="0">
                  <a:solidFill>
                    <a:schemeClr val="tx1">
                      <a:lumMod val="75000"/>
                      <a:lumOff val="25000"/>
                    </a:schemeClr>
                  </a:solidFill>
                  <a:latin typeface="+mj-lt"/>
                  <a:ea typeface="+mj-ea"/>
                  <a:cs typeface="Calibri Light"/>
                </a:defRPr>
              </a:lvl1pPr>
            </a:lstStyle>
            <a:p>
              <a:r>
                <a:rPr lang="en-US" sz="2500" dirty="0"/>
                <a:t>Sites</a:t>
              </a:r>
            </a:p>
          </p:txBody>
        </p:sp>
        <p:pic>
          <p:nvPicPr>
            <p:cNvPr id="114" name="Picture 2" descr="Displaying symbol_0005s_0009_Vector-Smart-Object.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2459" y="5142468"/>
              <a:ext cx="815272" cy="63866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p:cNvGrpSpPr/>
          <p:nvPr/>
        </p:nvGrpSpPr>
        <p:grpSpPr>
          <a:xfrm>
            <a:off x="4504590" y="5235511"/>
            <a:ext cx="1739424" cy="624295"/>
            <a:chOff x="4266846" y="5235511"/>
            <a:chExt cx="1739424" cy="624295"/>
          </a:xfrm>
        </p:grpSpPr>
        <p:sp>
          <p:nvSpPr>
            <p:cNvPr id="124" name="Title 2"/>
            <p:cNvSpPr txBox="1">
              <a:spLocks/>
            </p:cNvSpPr>
            <p:nvPr/>
          </p:nvSpPr>
          <p:spPr>
            <a:xfrm>
              <a:off x="5048848" y="5235511"/>
              <a:ext cx="957422" cy="504326"/>
            </a:xfrm>
            <a:prstGeom prst="rect">
              <a:avLst/>
            </a:prstGeom>
          </p:spPr>
          <p:txBody>
            <a:bodyPr vert="horz" lIns="91436" tIns="45718" rIns="91436" bIns="45718" rtlCol="0" anchor="t" anchorCtr="0">
              <a:normAutofit fontScale="97500"/>
            </a:bodyPr>
            <a:lstStyle>
              <a:lvl1pPr algn="l" defTabSz="609555" rtl="0" eaLnBrk="1" latinLnBrk="0" hangingPunct="1">
                <a:spcBef>
                  <a:spcPct val="0"/>
                </a:spcBef>
                <a:buNone/>
                <a:defRPr sz="3800" b="1" i="0" kern="1200" baseline="0">
                  <a:solidFill>
                    <a:schemeClr val="tx1">
                      <a:lumMod val="75000"/>
                      <a:lumOff val="25000"/>
                    </a:schemeClr>
                  </a:solidFill>
                  <a:latin typeface="+mj-lt"/>
                  <a:ea typeface="+mj-ea"/>
                  <a:cs typeface="Calibri Light"/>
                </a:defRPr>
              </a:lvl1pPr>
            </a:lstStyle>
            <a:p>
              <a:r>
                <a:rPr lang="en-US" sz="2500" dirty="0"/>
                <a:t>Apps</a:t>
              </a:r>
            </a:p>
          </p:txBody>
        </p:sp>
        <p:pic>
          <p:nvPicPr>
            <p:cNvPr id="6146" name="Picture 2" descr="Displaying symbol_0001s_0016_Vector-Smart-Object.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66846" y="5249159"/>
              <a:ext cx="757202" cy="6106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p:cNvGrpSpPr/>
          <p:nvPr/>
        </p:nvGrpSpPr>
        <p:grpSpPr>
          <a:xfrm>
            <a:off x="8973594" y="5133711"/>
            <a:ext cx="1739736" cy="758402"/>
            <a:chOff x="9090557" y="5133711"/>
            <a:chExt cx="1739736" cy="758402"/>
          </a:xfrm>
        </p:grpSpPr>
        <p:sp>
          <p:nvSpPr>
            <p:cNvPr id="110" name="Title 2"/>
            <p:cNvSpPr txBox="1">
              <a:spLocks/>
            </p:cNvSpPr>
            <p:nvPr/>
          </p:nvSpPr>
          <p:spPr>
            <a:xfrm>
              <a:off x="9760501" y="5235511"/>
              <a:ext cx="1069792" cy="495430"/>
            </a:xfrm>
            <a:prstGeom prst="rect">
              <a:avLst/>
            </a:prstGeom>
          </p:spPr>
          <p:txBody>
            <a:bodyPr vert="horz" lIns="91436" tIns="45718" rIns="91436" bIns="45718" rtlCol="0" anchor="t" anchorCtr="0">
              <a:normAutofit fontScale="97500"/>
            </a:bodyPr>
            <a:lstStyle>
              <a:lvl1pPr algn="l" defTabSz="609555" rtl="0" eaLnBrk="1" latinLnBrk="0" hangingPunct="1">
                <a:spcBef>
                  <a:spcPct val="0"/>
                </a:spcBef>
                <a:buNone/>
                <a:defRPr sz="3800" b="1" i="0" kern="1200" baseline="0">
                  <a:solidFill>
                    <a:schemeClr val="tx1">
                      <a:lumMod val="75000"/>
                      <a:lumOff val="25000"/>
                    </a:schemeClr>
                  </a:solidFill>
                  <a:latin typeface="+mj-lt"/>
                  <a:ea typeface="+mj-ea"/>
                  <a:cs typeface="Calibri Light"/>
                </a:defRPr>
              </a:lvl1pPr>
            </a:lstStyle>
            <a:p>
              <a:r>
                <a:rPr lang="en-US" sz="2500" dirty="0"/>
                <a:t> Files</a:t>
              </a:r>
            </a:p>
          </p:txBody>
        </p:sp>
        <p:pic>
          <p:nvPicPr>
            <p:cNvPr id="15" name="Picture 14"/>
            <p:cNvPicPr>
              <a:picLocks noChangeAspect="1"/>
            </p:cNvPicPr>
            <p:nvPr/>
          </p:nvPicPr>
          <p:blipFill>
            <a:blip r:embed="rId6"/>
            <a:stretch>
              <a:fillRect/>
            </a:stretch>
          </p:blipFill>
          <p:spPr>
            <a:xfrm>
              <a:off x="9090557" y="5133711"/>
              <a:ext cx="640428" cy="758402"/>
            </a:xfrm>
            <a:prstGeom prst="rect">
              <a:avLst/>
            </a:prstGeom>
          </p:spPr>
        </p:pic>
      </p:grpSp>
      <p:grpSp>
        <p:nvGrpSpPr>
          <p:cNvPr id="13" name="Group 12"/>
          <p:cNvGrpSpPr/>
          <p:nvPr/>
        </p:nvGrpSpPr>
        <p:grpSpPr>
          <a:xfrm>
            <a:off x="6792165" y="5151833"/>
            <a:ext cx="1730481" cy="775579"/>
            <a:chOff x="6792165" y="5151833"/>
            <a:chExt cx="1730481" cy="775579"/>
          </a:xfrm>
        </p:grpSpPr>
        <p:sp>
          <p:nvSpPr>
            <p:cNvPr id="123" name="Title 2"/>
            <p:cNvSpPr txBox="1">
              <a:spLocks/>
            </p:cNvSpPr>
            <p:nvPr/>
          </p:nvSpPr>
          <p:spPr>
            <a:xfrm>
              <a:off x="7518137" y="5298816"/>
              <a:ext cx="1004509" cy="428193"/>
            </a:xfrm>
            <a:prstGeom prst="rect">
              <a:avLst/>
            </a:prstGeom>
          </p:spPr>
          <p:txBody>
            <a:bodyPr vert="horz" lIns="91436" tIns="45718" rIns="91436" bIns="45718" rtlCol="0" anchor="t" anchorCtr="0">
              <a:normAutofit fontScale="97500" lnSpcReduction="10000"/>
            </a:bodyPr>
            <a:lstStyle>
              <a:lvl1pPr algn="l" defTabSz="609555" rtl="0" eaLnBrk="1" latinLnBrk="0" hangingPunct="1">
                <a:spcBef>
                  <a:spcPct val="0"/>
                </a:spcBef>
                <a:buNone/>
                <a:defRPr sz="3800" b="1" i="0" kern="1200" baseline="0">
                  <a:solidFill>
                    <a:schemeClr val="tx1">
                      <a:lumMod val="75000"/>
                      <a:lumOff val="25000"/>
                    </a:schemeClr>
                  </a:solidFill>
                  <a:latin typeface="+mj-lt"/>
                  <a:ea typeface="+mj-ea"/>
                  <a:cs typeface="Calibri Light"/>
                </a:defRPr>
              </a:lvl1pPr>
            </a:lstStyle>
            <a:p>
              <a:r>
                <a:rPr lang="en-US" sz="2400" dirty="0"/>
                <a:t>VMs</a:t>
              </a:r>
            </a:p>
          </p:txBody>
        </p:sp>
        <p:pic>
          <p:nvPicPr>
            <p:cNvPr id="16" name="Picture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2165" y="5151833"/>
              <a:ext cx="710801" cy="775579"/>
            </a:xfrm>
            <a:prstGeom prst="rect">
              <a:avLst/>
            </a:prstGeom>
          </p:spPr>
        </p:pic>
      </p:grpSp>
      <p:pic>
        <p:nvPicPr>
          <p:cNvPr id="3076" name="Picture 4" descr="Displaying symbol_0005s_0010_Vector-Smart-Objec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95696" y="1878701"/>
            <a:ext cx="756814" cy="815463"/>
          </a:xfrm>
          <a:prstGeom prst="rect">
            <a:avLst/>
          </a:prstGeom>
          <a:noFill/>
          <a:extLst>
            <a:ext uri="{909E8E84-426E-40DD-AFC4-6F175D3DCCD1}">
              <a14:hiddenFill xmlns:a14="http://schemas.microsoft.com/office/drawing/2010/main">
                <a:solidFill>
                  <a:srgbClr val="FFFFFF"/>
                </a:solidFill>
              </a14:hiddenFill>
            </a:ext>
          </a:extLst>
        </p:spPr>
      </p:pic>
      <p:grpSp>
        <p:nvGrpSpPr>
          <p:cNvPr id="261" name="Group 260"/>
          <p:cNvGrpSpPr/>
          <p:nvPr/>
        </p:nvGrpSpPr>
        <p:grpSpPr>
          <a:xfrm>
            <a:off x="8398947" y="2330405"/>
            <a:ext cx="768096" cy="1612367"/>
            <a:chOff x="8398947" y="2330405"/>
            <a:chExt cx="768096" cy="1612367"/>
          </a:xfrm>
        </p:grpSpPr>
        <p:cxnSp>
          <p:nvCxnSpPr>
            <p:cNvPr id="85" name="Straight Connector 84"/>
            <p:cNvCxnSpPr/>
            <p:nvPr/>
          </p:nvCxnSpPr>
          <p:spPr>
            <a:xfrm flipH="1">
              <a:off x="8780189" y="2330405"/>
              <a:ext cx="14263" cy="865494"/>
            </a:xfrm>
            <a:prstGeom prst="line">
              <a:avLst/>
            </a:prstGeom>
            <a:ln w="76200">
              <a:solidFill>
                <a:srgbClr val="92D050"/>
              </a:solidFill>
              <a:headEnd type="triangle"/>
              <a:tailEnd type="none"/>
            </a:ln>
          </p:spPr>
          <p:style>
            <a:lnRef idx="3">
              <a:schemeClr val="accent6"/>
            </a:lnRef>
            <a:fillRef idx="0">
              <a:schemeClr val="accent6"/>
            </a:fillRef>
            <a:effectRef idx="2">
              <a:schemeClr val="accent6"/>
            </a:effectRef>
            <a:fontRef idx="minor">
              <a:schemeClr val="tx1"/>
            </a:fontRef>
          </p:style>
        </p:cxnSp>
        <p:pic>
          <p:nvPicPr>
            <p:cNvPr id="28" name="Picture 27"/>
            <p:cNvPicPr>
              <a:picLocks noChangeAspect="1"/>
            </p:cNvPicPr>
            <p:nvPr/>
          </p:nvPicPr>
          <p:blipFill>
            <a:blip r:embed="rId9"/>
            <a:stretch>
              <a:fillRect/>
            </a:stretch>
          </p:blipFill>
          <p:spPr>
            <a:xfrm>
              <a:off x="8398947" y="3174676"/>
              <a:ext cx="768096" cy="768096"/>
            </a:xfrm>
            <a:prstGeom prst="rect">
              <a:avLst/>
            </a:prstGeom>
          </p:spPr>
        </p:pic>
      </p:grpSp>
      <p:grpSp>
        <p:nvGrpSpPr>
          <p:cNvPr id="258" name="Group 257"/>
          <p:cNvGrpSpPr/>
          <p:nvPr/>
        </p:nvGrpSpPr>
        <p:grpSpPr>
          <a:xfrm>
            <a:off x="8522815" y="645119"/>
            <a:ext cx="777270" cy="1632170"/>
            <a:chOff x="8495383" y="654263"/>
            <a:chExt cx="777270" cy="1632170"/>
          </a:xfrm>
        </p:grpSpPr>
        <p:cxnSp>
          <p:nvCxnSpPr>
            <p:cNvPr id="112" name="Straight Connector 111"/>
            <p:cNvCxnSpPr/>
            <p:nvPr/>
          </p:nvCxnSpPr>
          <p:spPr>
            <a:xfrm flipH="1">
              <a:off x="8873822" y="1422222"/>
              <a:ext cx="10196" cy="864211"/>
            </a:xfrm>
            <a:prstGeom prst="line">
              <a:avLst/>
            </a:prstGeom>
            <a:ln w="76200">
              <a:solidFill>
                <a:srgbClr val="FF0000"/>
              </a:solidFill>
              <a:tailEnd type="triangle"/>
            </a:ln>
          </p:spPr>
          <p:style>
            <a:lnRef idx="3">
              <a:schemeClr val="accent6"/>
            </a:lnRef>
            <a:fillRef idx="0">
              <a:schemeClr val="accent6"/>
            </a:fillRef>
            <a:effectRef idx="2">
              <a:schemeClr val="accent6"/>
            </a:effectRef>
            <a:fontRef idx="minor">
              <a:schemeClr val="tx1"/>
            </a:fontRef>
          </p:style>
        </p:cxnSp>
        <p:pic>
          <p:nvPicPr>
            <p:cNvPr id="129" name="Picture 128"/>
            <p:cNvPicPr>
              <a:picLocks noChangeAspect="1"/>
            </p:cNvPicPr>
            <p:nvPr/>
          </p:nvPicPr>
          <p:blipFill>
            <a:blip r:embed="rId10"/>
            <a:stretch>
              <a:fillRect/>
            </a:stretch>
          </p:blipFill>
          <p:spPr>
            <a:xfrm>
              <a:off x="8495383" y="654263"/>
              <a:ext cx="777270" cy="777270"/>
            </a:xfrm>
            <a:prstGeom prst="rect">
              <a:avLst/>
            </a:prstGeom>
          </p:spPr>
        </p:pic>
      </p:grpSp>
      <p:grpSp>
        <p:nvGrpSpPr>
          <p:cNvPr id="115" name="Group 114"/>
          <p:cNvGrpSpPr/>
          <p:nvPr/>
        </p:nvGrpSpPr>
        <p:grpSpPr>
          <a:xfrm>
            <a:off x="10384843" y="-239484"/>
            <a:ext cx="2123152" cy="2123152"/>
            <a:chOff x="8431251" y="-644252"/>
            <a:chExt cx="3722745" cy="3722745"/>
          </a:xfrm>
        </p:grpSpPr>
        <p:pic>
          <p:nvPicPr>
            <p:cNvPr id="116" name="Picture 1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31251" y="-644252"/>
              <a:ext cx="3722745" cy="3722745"/>
            </a:xfrm>
            <a:prstGeom prst="rect">
              <a:avLst/>
            </a:prstGeom>
          </p:spPr>
        </p:pic>
        <p:grpSp>
          <p:nvGrpSpPr>
            <p:cNvPr id="117" name="Group 116"/>
            <p:cNvGrpSpPr/>
            <p:nvPr/>
          </p:nvGrpSpPr>
          <p:grpSpPr>
            <a:xfrm rot="20443123">
              <a:off x="9577838" y="496548"/>
              <a:ext cx="1543634" cy="787277"/>
              <a:chOff x="9568954" y="521098"/>
              <a:chExt cx="1543634" cy="787277"/>
            </a:xfrm>
          </p:grpSpPr>
          <p:sp>
            <p:nvSpPr>
              <p:cNvPr id="118" name="Rectangle 117"/>
              <p:cNvSpPr/>
              <p:nvPr/>
            </p:nvSpPr>
            <p:spPr>
              <a:xfrm rot="21494641">
                <a:off x="9568954" y="660786"/>
                <a:ext cx="1543634" cy="647589"/>
              </a:xfrm>
              <a:prstGeom prst="rect">
                <a:avLst/>
              </a:prstGeom>
            </p:spPr>
            <p:txBody>
              <a:bodyPr wrap="square">
                <a:spAutoFit/>
              </a:bodyPr>
              <a:lstStyle/>
              <a:p>
                <a:pPr algn="ctr"/>
                <a:r>
                  <a:rPr lang="en-US" sz="1800" b="1" dirty="0">
                    <a:solidFill>
                      <a:schemeClr val="bg1"/>
                    </a:solidFill>
                  </a:rPr>
                  <a:t>4.5</a:t>
                </a:r>
              </a:p>
            </p:txBody>
          </p:sp>
          <p:pic>
            <p:nvPicPr>
              <p:cNvPr id="119" name="Picture 118" descr="a_zerto_logo.png"/>
              <p:cNvPicPr>
                <a:picLocks noChangeAspect="1"/>
              </p:cNvPicPr>
              <p:nvPr/>
            </p:nvPicPr>
            <p:blipFill>
              <a:blip r:embed="rId12" cstate="print">
                <a:duotone>
                  <a:schemeClr val="bg2">
                    <a:shade val="45000"/>
                    <a:satMod val="135000"/>
                  </a:schemeClr>
                  <a:prstClr val="white"/>
                </a:duotone>
                <a:extLst>
                  <a:ext uri="{BEBA8EAE-BF5A-486C-A8C5-ECC9F3942E4B}">
                    <a14:imgProps xmlns:a14="http://schemas.microsoft.com/office/drawing/2010/main">
                      <a14:imgLayer r:embed="rId13">
                        <a14:imgEffect>
                          <a14:colorTemperature colorTemp="11200"/>
                        </a14:imgEffect>
                        <a14:imgEffect>
                          <a14:saturation sat="2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rot="21494641">
                <a:off x="9833665" y="521098"/>
                <a:ext cx="956326" cy="306619"/>
              </a:xfrm>
              <a:prstGeom prst="rect">
                <a:avLst/>
              </a:prstGeom>
            </p:spPr>
          </p:pic>
        </p:grpSp>
      </p:grpSp>
    </p:spTree>
    <p:extLst>
      <p:ext uri="{BB962C8B-B14F-4D97-AF65-F5344CB8AC3E}">
        <p14:creationId xmlns:p14="http://schemas.microsoft.com/office/powerpoint/2010/main" val="13970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right)">
                                      <p:cBhvr>
                                        <p:cTn id="10" dur="500"/>
                                        <p:tgtEl>
                                          <p:spTgt spid="3076"/>
                                        </p:tgtEl>
                                      </p:cBhvr>
                                    </p:animEffect>
                                  </p:childTnLst>
                                </p:cTn>
                              </p:par>
                            </p:childTnLst>
                          </p:cTn>
                        </p:par>
                        <p:par>
                          <p:cTn id="11" fill="hold">
                            <p:stCondLst>
                              <p:cond delay="500"/>
                            </p:stCondLst>
                            <p:childTnLst>
                              <p:par>
                                <p:cTn id="12" presetID="22" presetClass="entr" presetSubtype="2" fill="hold" nodeType="afterEffect">
                                  <p:stCondLst>
                                    <p:cond delay="0"/>
                                  </p:stCondLst>
                                  <p:childTnLst>
                                    <p:set>
                                      <p:cBhvr>
                                        <p:cTn id="13" dur="1" fill="hold">
                                          <p:stCondLst>
                                            <p:cond delay="0"/>
                                          </p:stCondLst>
                                        </p:cTn>
                                        <p:tgtEl>
                                          <p:spTgt spid="272"/>
                                        </p:tgtEl>
                                        <p:attrNameLst>
                                          <p:attrName>style.visibility</p:attrName>
                                        </p:attrNameLst>
                                      </p:cBhvr>
                                      <p:to>
                                        <p:strVal val="visible"/>
                                      </p:to>
                                    </p:set>
                                    <p:animEffect transition="in" filter="wipe(right)">
                                      <p:cBhvr>
                                        <p:cTn id="14" dur="2000"/>
                                        <p:tgtEl>
                                          <p:spTgt spid="272"/>
                                        </p:tgtEl>
                                      </p:cBhvr>
                                    </p:animEffect>
                                  </p:childTnLst>
                                </p:cTn>
                              </p:par>
                              <p:par>
                                <p:cTn id="15" presetID="22" presetClass="entr" presetSubtype="2"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right)">
                                      <p:cBhvr>
                                        <p:cTn id="17" dur="2000"/>
                                        <p:tgtEl>
                                          <p:spTgt spid="10"/>
                                        </p:tgtEl>
                                      </p:cBhvr>
                                    </p:animEffect>
                                  </p:childTnLst>
                                </p:cTn>
                              </p:par>
                            </p:childTnLst>
                          </p:cTn>
                        </p:par>
                        <p:par>
                          <p:cTn id="18" fill="hold">
                            <p:stCondLst>
                              <p:cond delay="2500"/>
                            </p:stCondLst>
                            <p:childTnLst>
                              <p:par>
                                <p:cTn id="19" presetID="22" presetClass="entr" presetSubtype="2" fill="hold" grpId="0" nodeType="afterEffect">
                                  <p:stCondLst>
                                    <p:cond delay="0"/>
                                  </p:stCondLst>
                                  <p:childTnLst>
                                    <p:set>
                                      <p:cBhvr>
                                        <p:cTn id="20" dur="1" fill="hold">
                                          <p:stCondLst>
                                            <p:cond delay="0"/>
                                          </p:stCondLst>
                                        </p:cTn>
                                        <p:tgtEl>
                                          <p:spTgt spid="107"/>
                                        </p:tgtEl>
                                        <p:attrNameLst>
                                          <p:attrName>style.visibility</p:attrName>
                                        </p:attrNameLst>
                                      </p:cBhvr>
                                      <p:to>
                                        <p:strVal val="visible"/>
                                      </p:to>
                                    </p:set>
                                    <p:animEffect transition="in" filter="wipe(right)">
                                      <p:cBhvr>
                                        <p:cTn id="21" dur="500"/>
                                        <p:tgtEl>
                                          <p:spTgt spid="107"/>
                                        </p:tgtEl>
                                      </p:cBhvr>
                                    </p:animEffect>
                                  </p:childTnLst>
                                </p:cTn>
                              </p:par>
                            </p:childTnLst>
                          </p:cTn>
                        </p:par>
                        <p:par>
                          <p:cTn id="22" fill="hold">
                            <p:stCondLst>
                              <p:cond delay="3000"/>
                            </p:stCondLst>
                            <p:childTnLst>
                              <p:par>
                                <p:cTn id="23" presetID="1" presetClass="entr" presetSubtype="0" fill="hold" nodeType="afterEffect">
                                  <p:stCondLst>
                                    <p:cond delay="0"/>
                                  </p:stCondLst>
                                  <p:childTnLst>
                                    <p:set>
                                      <p:cBhvr>
                                        <p:cTn id="24" dur="1" fill="hold">
                                          <p:stCondLst>
                                            <p:cond delay="0"/>
                                          </p:stCondLst>
                                        </p:cTn>
                                        <p:tgtEl>
                                          <p:spTgt spid="258"/>
                                        </p:tgtEl>
                                        <p:attrNameLst>
                                          <p:attrName>style.visibility</p:attrName>
                                        </p:attrNameLst>
                                      </p:cBhvr>
                                      <p:to>
                                        <p:strVal val="visible"/>
                                      </p:to>
                                    </p:set>
                                  </p:childTnLst>
                                </p:cTn>
                              </p:par>
                              <p:par>
                                <p:cTn id="25" presetID="42" presetClass="path" presetSubtype="0" accel="50000" decel="50000" fill="hold" nodeType="withEffect">
                                  <p:stCondLst>
                                    <p:cond delay="0"/>
                                  </p:stCondLst>
                                  <p:childTnLst>
                                    <p:animMotion origin="layout" path="M 0.31081 -0.00555 L -1.04167E-6 -4.44444E-6 " pathEditMode="relative" rAng="0" ptsTypes="AA">
                                      <p:cBhvr>
                                        <p:cTn id="26" dur="2000" fill="hold"/>
                                        <p:tgtEl>
                                          <p:spTgt spid="258"/>
                                        </p:tgtEl>
                                        <p:attrNameLst>
                                          <p:attrName>ppt_x</p:attrName>
                                          <p:attrName>ppt_y</p:attrName>
                                        </p:attrNameLst>
                                      </p:cBhvr>
                                      <p:rCtr x="-15495" y="278"/>
                                    </p:animMotion>
                                  </p:childTnLst>
                                </p:cTn>
                              </p:par>
                            </p:childTnLst>
                          </p:cTn>
                        </p:par>
                        <p:par>
                          <p:cTn id="27" fill="hold">
                            <p:stCondLst>
                              <p:cond delay="5000"/>
                            </p:stCondLst>
                            <p:childTnLst>
                              <p:par>
                                <p:cTn id="28" presetID="1" presetClass="exit" presetSubtype="0" fill="hold" grpId="0" nodeType="afterEffect">
                                  <p:stCondLst>
                                    <p:cond delay="0"/>
                                  </p:stCondLst>
                                  <p:childTnLst>
                                    <p:set>
                                      <p:cBhvr>
                                        <p:cTn id="29" dur="1" fill="hold">
                                          <p:stCondLst>
                                            <p:cond delay="0"/>
                                          </p:stCondLst>
                                        </p:cTn>
                                        <p:tgtEl>
                                          <p:spTgt spid="256"/>
                                        </p:tgtEl>
                                        <p:attrNameLst>
                                          <p:attrName>style.visibility</p:attrName>
                                        </p:attrNameLst>
                                      </p:cBhvr>
                                      <p:to>
                                        <p:strVal val="hidden"/>
                                      </p:to>
                                    </p:set>
                                  </p:childTnLst>
                                </p:cTn>
                              </p:par>
                            </p:childTnLst>
                          </p:cTn>
                        </p:par>
                        <p:par>
                          <p:cTn id="30" fill="hold">
                            <p:stCondLst>
                              <p:cond delay="5000"/>
                            </p:stCondLst>
                            <p:childTnLst>
                              <p:par>
                                <p:cTn id="31" presetID="26" presetClass="emph" presetSubtype="0" fill="hold" nodeType="afterEffect">
                                  <p:stCondLst>
                                    <p:cond delay="0"/>
                                  </p:stCondLst>
                                  <p:childTnLst>
                                    <p:animEffect transition="out" filter="fade">
                                      <p:cBhvr>
                                        <p:cTn id="32" dur="1000" tmFilter="0, 0; .2, .5; .8, .5; 1, 0"/>
                                        <p:tgtEl>
                                          <p:spTgt spid="257"/>
                                        </p:tgtEl>
                                      </p:cBhvr>
                                    </p:animEffect>
                                    <p:animScale>
                                      <p:cBhvr>
                                        <p:cTn id="33" dur="500" autoRev="1" fill="hold"/>
                                        <p:tgtEl>
                                          <p:spTgt spid="257"/>
                                        </p:tgtEl>
                                      </p:cBhvr>
                                      <p:by x="105000" y="105000"/>
                                    </p:animScale>
                                  </p:childTnLst>
                                </p:cTn>
                              </p:par>
                            </p:childTnLst>
                          </p:cTn>
                        </p:par>
                        <p:par>
                          <p:cTn id="34" fill="hold">
                            <p:stCondLst>
                              <p:cond delay="6000"/>
                            </p:stCondLst>
                            <p:childTnLst>
                              <p:par>
                                <p:cTn id="35" presetID="1" presetClass="entr" presetSubtype="0" fill="hold" grpId="1" nodeType="afterEffect">
                                  <p:stCondLst>
                                    <p:cond delay="0"/>
                                  </p:stCondLst>
                                  <p:childTnLst>
                                    <p:set>
                                      <p:cBhvr>
                                        <p:cTn id="36" dur="1" fill="hold">
                                          <p:stCondLst>
                                            <p:cond delay="0"/>
                                          </p:stCondLst>
                                        </p:cTn>
                                        <p:tgtEl>
                                          <p:spTgt spid="256"/>
                                        </p:tgtEl>
                                        <p:attrNameLst>
                                          <p:attrName>style.visibility</p:attrName>
                                        </p:attrNameLst>
                                      </p:cBhvr>
                                      <p:to>
                                        <p:strVal val="visible"/>
                                      </p:to>
                                    </p:set>
                                  </p:childTnLst>
                                </p:cTn>
                              </p:par>
                            </p:childTnLst>
                          </p:cTn>
                        </p:par>
                        <p:par>
                          <p:cTn id="37" fill="hold">
                            <p:stCondLst>
                              <p:cond delay="6000"/>
                            </p:stCondLst>
                            <p:childTnLst>
                              <p:par>
                                <p:cTn id="38" presetID="22" presetClass="entr" presetSubtype="1" fill="hold" grpId="0" nodeType="after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wipe(up)">
                                      <p:cBhvr>
                                        <p:cTn id="40" dur="500"/>
                                        <p:tgtEl>
                                          <p:spTgt spid="105"/>
                                        </p:tgtEl>
                                      </p:cBhvr>
                                    </p:animEffect>
                                  </p:childTnLst>
                                </p:cTn>
                              </p:par>
                              <p:par>
                                <p:cTn id="41" presetID="1" presetClass="entr" presetSubtype="0" fill="hold" nodeType="withEffect">
                                  <p:stCondLst>
                                    <p:cond delay="0"/>
                                  </p:stCondLst>
                                  <p:childTnLst>
                                    <p:set>
                                      <p:cBhvr>
                                        <p:cTn id="42" dur="1" fill="hold">
                                          <p:stCondLst>
                                            <p:cond delay="0"/>
                                          </p:stCondLst>
                                        </p:cTn>
                                        <p:tgtEl>
                                          <p:spTgt spid="261"/>
                                        </p:tgtEl>
                                        <p:attrNameLst>
                                          <p:attrName>style.visibility</p:attrName>
                                        </p:attrNameLst>
                                      </p:cBhvr>
                                      <p:to>
                                        <p:strVal val="visible"/>
                                      </p:to>
                                    </p:set>
                                  </p:childTnLst>
                                </p:cTn>
                              </p:par>
                              <p:par>
                                <p:cTn id="43" presetID="42" presetClass="path" presetSubtype="0" accel="50000" decel="50000" fill="hold" nodeType="withEffect">
                                  <p:stCondLst>
                                    <p:cond delay="0"/>
                                  </p:stCondLst>
                                  <p:childTnLst>
                                    <p:animMotion origin="layout" path="M 0.34154 0.00278 L -2.70833E-6 2.59259E-6 " pathEditMode="relative" rAng="0" ptsTypes="AA">
                                      <p:cBhvr>
                                        <p:cTn id="44" dur="2000" fill="hold"/>
                                        <p:tgtEl>
                                          <p:spTgt spid="261"/>
                                        </p:tgtEl>
                                        <p:attrNameLst>
                                          <p:attrName>ppt_x</p:attrName>
                                          <p:attrName>ppt_y</p:attrName>
                                        </p:attrNameLst>
                                      </p:cBhvr>
                                      <p:rCtr x="-17083" y="-139"/>
                                    </p:animMotion>
                                  </p:childTnLst>
                                </p:cTn>
                              </p:par>
                            </p:childTnLst>
                          </p:cTn>
                        </p:par>
                        <p:par>
                          <p:cTn id="45" fill="hold">
                            <p:stCondLst>
                              <p:cond delay="8000"/>
                            </p:stCondLst>
                            <p:childTnLst>
                              <p:par>
                                <p:cTn id="46" presetID="26" presetClass="emph" presetSubtype="0" fill="hold" nodeType="afterEffect">
                                  <p:stCondLst>
                                    <p:cond delay="0"/>
                                  </p:stCondLst>
                                  <p:childTnLst>
                                    <p:animEffect transition="out" filter="fade">
                                      <p:cBhvr>
                                        <p:cTn id="47" dur="1000" tmFilter="0, 0; .2, .5; .8, .5; 1, 0"/>
                                        <p:tgtEl>
                                          <p:spTgt spid="261"/>
                                        </p:tgtEl>
                                      </p:cBhvr>
                                    </p:animEffect>
                                    <p:animScale>
                                      <p:cBhvr>
                                        <p:cTn id="48" dur="500" autoRev="1" fill="hold"/>
                                        <p:tgtEl>
                                          <p:spTgt spid="261"/>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ppt_w</p:attrName>
                                        </p:attrNameLst>
                                      </p:cBhvr>
                                      <p:tavLst>
                                        <p:tav tm="0">
                                          <p:val>
                                            <p:fltVal val="0"/>
                                          </p:val>
                                        </p:tav>
                                        <p:tav tm="100000">
                                          <p:val>
                                            <p:strVal val="#ppt_w"/>
                                          </p:val>
                                        </p:tav>
                                      </p:tavLst>
                                    </p:anim>
                                    <p:anim calcmode="lin" valueType="num">
                                      <p:cBhvr>
                                        <p:cTn id="54" dur="500" fill="hold"/>
                                        <p:tgtEl>
                                          <p:spTgt spid="11"/>
                                        </p:tgtEl>
                                        <p:attrNameLst>
                                          <p:attrName>ppt_h</p:attrName>
                                        </p:attrNameLst>
                                      </p:cBhvr>
                                      <p:tavLst>
                                        <p:tav tm="0">
                                          <p:val>
                                            <p:fltVal val="0"/>
                                          </p:val>
                                        </p:tav>
                                        <p:tav tm="100000">
                                          <p:val>
                                            <p:strVal val="#ppt_h"/>
                                          </p:val>
                                        </p:tav>
                                      </p:tavLst>
                                    </p:anim>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Effect transition="in" filter="fade">
                                      <p:cBhvr>
                                        <p:cTn id="76" dur="500"/>
                                        <p:tgtEl>
                                          <p:spTgt spid="14"/>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108"/>
                                        </p:tgtEl>
                                        <p:attrNameLst>
                                          <p:attrName>style.visibility</p:attrName>
                                        </p:attrNameLst>
                                      </p:cBhvr>
                                      <p:to>
                                        <p:strVal val="visible"/>
                                      </p:to>
                                    </p:set>
                                    <p:anim calcmode="lin" valueType="num">
                                      <p:cBhvr>
                                        <p:cTn id="79" dur="500" fill="hold"/>
                                        <p:tgtEl>
                                          <p:spTgt spid="108"/>
                                        </p:tgtEl>
                                        <p:attrNameLst>
                                          <p:attrName>ppt_w</p:attrName>
                                        </p:attrNameLst>
                                      </p:cBhvr>
                                      <p:tavLst>
                                        <p:tav tm="0">
                                          <p:val>
                                            <p:fltVal val="0"/>
                                          </p:val>
                                        </p:tav>
                                        <p:tav tm="100000">
                                          <p:val>
                                            <p:strVal val="#ppt_w"/>
                                          </p:val>
                                        </p:tav>
                                      </p:tavLst>
                                    </p:anim>
                                    <p:anim calcmode="lin" valueType="num">
                                      <p:cBhvr>
                                        <p:cTn id="80" dur="500" fill="hold"/>
                                        <p:tgtEl>
                                          <p:spTgt spid="108"/>
                                        </p:tgtEl>
                                        <p:attrNameLst>
                                          <p:attrName>ppt_h</p:attrName>
                                        </p:attrNameLst>
                                      </p:cBhvr>
                                      <p:tavLst>
                                        <p:tav tm="0">
                                          <p:val>
                                            <p:fltVal val="0"/>
                                          </p:val>
                                        </p:tav>
                                        <p:tav tm="100000">
                                          <p:val>
                                            <p:strVal val="#ppt_h"/>
                                          </p:val>
                                        </p:tav>
                                      </p:tavLst>
                                    </p:anim>
                                    <p:animEffect transition="in" filter="fade">
                                      <p:cBhvr>
                                        <p:cTn id="81" dur="500"/>
                                        <p:tgtEl>
                                          <p:spTgt spid="108"/>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09"/>
                                        </p:tgtEl>
                                        <p:attrNameLst>
                                          <p:attrName>style.visibility</p:attrName>
                                        </p:attrNameLst>
                                      </p:cBhvr>
                                      <p:to>
                                        <p:strVal val="visible"/>
                                      </p:to>
                                    </p:set>
                                    <p:anim calcmode="lin" valueType="num">
                                      <p:cBhvr>
                                        <p:cTn id="84" dur="500" fill="hold"/>
                                        <p:tgtEl>
                                          <p:spTgt spid="109"/>
                                        </p:tgtEl>
                                        <p:attrNameLst>
                                          <p:attrName>ppt_w</p:attrName>
                                        </p:attrNameLst>
                                      </p:cBhvr>
                                      <p:tavLst>
                                        <p:tav tm="0">
                                          <p:val>
                                            <p:fltVal val="0"/>
                                          </p:val>
                                        </p:tav>
                                        <p:tav tm="100000">
                                          <p:val>
                                            <p:strVal val="#ppt_w"/>
                                          </p:val>
                                        </p:tav>
                                      </p:tavLst>
                                    </p:anim>
                                    <p:anim calcmode="lin" valueType="num">
                                      <p:cBhvr>
                                        <p:cTn id="85" dur="500" fill="hold"/>
                                        <p:tgtEl>
                                          <p:spTgt spid="109"/>
                                        </p:tgtEl>
                                        <p:attrNameLst>
                                          <p:attrName>ppt_h</p:attrName>
                                        </p:attrNameLst>
                                      </p:cBhvr>
                                      <p:tavLst>
                                        <p:tav tm="0">
                                          <p:val>
                                            <p:fltVal val="0"/>
                                          </p:val>
                                        </p:tav>
                                        <p:tav tm="100000">
                                          <p:val>
                                            <p:strVal val="#ppt_h"/>
                                          </p:val>
                                        </p:tav>
                                      </p:tavLst>
                                    </p:anim>
                                    <p:animEffect transition="in" filter="fade">
                                      <p:cBhvr>
                                        <p:cTn id="86" dur="500"/>
                                        <p:tgtEl>
                                          <p:spTgt spid="109"/>
                                        </p:tgtEl>
                                      </p:cBhvr>
                                    </p:animEffect>
                                  </p:childTnLst>
                                </p:cTn>
                              </p:par>
                              <p:par>
                                <p:cTn id="87" presetID="53" presetClass="entr" presetSubtype="16" fill="hold" nodeType="withEffect">
                                  <p:stCondLst>
                                    <p:cond delay="0"/>
                                  </p:stCondLst>
                                  <p:childTnLst>
                                    <p:set>
                                      <p:cBhvr>
                                        <p:cTn id="88" dur="1" fill="hold">
                                          <p:stCondLst>
                                            <p:cond delay="0"/>
                                          </p:stCondLst>
                                        </p:cTn>
                                        <p:tgtEl>
                                          <p:spTgt spid="115"/>
                                        </p:tgtEl>
                                        <p:attrNameLst>
                                          <p:attrName>style.visibility</p:attrName>
                                        </p:attrNameLst>
                                      </p:cBhvr>
                                      <p:to>
                                        <p:strVal val="visible"/>
                                      </p:to>
                                    </p:set>
                                    <p:anim calcmode="lin" valueType="num">
                                      <p:cBhvr>
                                        <p:cTn id="89" dur="500" fill="hold"/>
                                        <p:tgtEl>
                                          <p:spTgt spid="115"/>
                                        </p:tgtEl>
                                        <p:attrNameLst>
                                          <p:attrName>ppt_w</p:attrName>
                                        </p:attrNameLst>
                                      </p:cBhvr>
                                      <p:tavLst>
                                        <p:tav tm="0">
                                          <p:val>
                                            <p:fltVal val="0"/>
                                          </p:val>
                                        </p:tav>
                                        <p:tav tm="100000">
                                          <p:val>
                                            <p:strVal val="#ppt_w"/>
                                          </p:val>
                                        </p:tav>
                                      </p:tavLst>
                                    </p:anim>
                                    <p:anim calcmode="lin" valueType="num">
                                      <p:cBhvr>
                                        <p:cTn id="90" dur="500" fill="hold"/>
                                        <p:tgtEl>
                                          <p:spTgt spid="115"/>
                                        </p:tgtEl>
                                        <p:attrNameLst>
                                          <p:attrName>ppt_h</p:attrName>
                                        </p:attrNameLst>
                                      </p:cBhvr>
                                      <p:tavLst>
                                        <p:tav tm="0">
                                          <p:val>
                                            <p:fltVal val="0"/>
                                          </p:val>
                                        </p:tav>
                                        <p:tav tm="100000">
                                          <p:val>
                                            <p:strVal val="#ppt_h"/>
                                          </p:val>
                                        </p:tav>
                                      </p:tavLst>
                                    </p:anim>
                                    <p:animEffect transition="in" filter="fade">
                                      <p:cBhvr>
                                        <p:cTn id="91"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 grpId="0" animBg="1"/>
      <p:bldP spid="256" grpId="1" animBg="1"/>
      <p:bldP spid="105" grpId="0"/>
      <p:bldP spid="107" grpId="0"/>
      <p:bldP spid="108" grpId="0"/>
      <p:bldP spid="10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Continuous Data Protection</a:t>
            </a:r>
          </a:p>
        </p:txBody>
      </p:sp>
      <p:sp>
        <p:nvSpPr>
          <p:cNvPr id="4" name="Slide Number Placeholder 3"/>
          <p:cNvSpPr>
            <a:spLocks noGrp="1"/>
          </p:cNvSpPr>
          <p:nvPr>
            <p:ph type="sldNum" sz="quarter" idx="4"/>
          </p:nvPr>
        </p:nvSpPr>
        <p:spPr/>
        <p:txBody>
          <a:bodyPr/>
          <a:lstStyle/>
          <a:p>
            <a:fld id="{7EB88CEF-8B9E-CE47-8F32-B5CF733A233F}" type="slidenum">
              <a:rPr lang="en-US" smtClean="0"/>
              <a:pPr/>
              <a:t>16</a:t>
            </a:fld>
            <a:endParaRPr lang="en-US" dirty="0"/>
          </a:p>
        </p:txBody>
      </p:sp>
      <p:pic>
        <p:nvPicPr>
          <p:cNvPr id="5" name="Picture 4"/>
          <p:cNvPicPr>
            <a:picLocks noChangeAspect="1"/>
          </p:cNvPicPr>
          <p:nvPr/>
        </p:nvPicPr>
        <p:blipFill>
          <a:blip r:embed="rId2"/>
          <a:stretch>
            <a:fillRect/>
          </a:stretch>
        </p:blipFill>
        <p:spPr>
          <a:xfrm>
            <a:off x="834080" y="1104556"/>
            <a:ext cx="4952367" cy="5048745"/>
          </a:xfrm>
          <a:prstGeom prst="rect">
            <a:avLst/>
          </a:prstGeom>
        </p:spPr>
      </p:pic>
      <p:sp>
        <p:nvSpPr>
          <p:cNvPr id="6" name="Rectangular Callout 5"/>
          <p:cNvSpPr/>
          <p:nvPr/>
        </p:nvSpPr>
        <p:spPr bwMode="auto">
          <a:xfrm>
            <a:off x="6734180" y="2611537"/>
            <a:ext cx="4148183" cy="244497"/>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1600" dirty="0">
                <a:solidFill>
                  <a:schemeClr val="tx1">
                    <a:lumMod val="90000"/>
                    <a:lumOff val="10000"/>
                  </a:schemeClr>
                </a:solidFill>
                <a:latin typeface="+mj-lt"/>
                <a:cs typeface="Arial"/>
              </a:rPr>
              <a:t>Simply re-wind to </a:t>
            </a:r>
            <a:r>
              <a:rPr lang="en-US" sz="1600" b="1" dirty="0">
                <a:solidFill>
                  <a:srgbClr val="C00000"/>
                </a:solidFill>
                <a:latin typeface="Calibri Light"/>
                <a:cs typeface="Calibri Light"/>
              </a:rPr>
              <a:t>Any Point in Time</a:t>
            </a:r>
          </a:p>
        </p:txBody>
      </p:sp>
      <p:sp>
        <p:nvSpPr>
          <p:cNvPr id="8" name="Rectangular Callout 7"/>
          <p:cNvSpPr/>
          <p:nvPr/>
        </p:nvSpPr>
        <p:spPr bwMode="auto">
          <a:xfrm>
            <a:off x="6743057" y="3077695"/>
            <a:ext cx="4954850" cy="191619"/>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spcAft>
                <a:spcPts val="450"/>
              </a:spcAft>
              <a:defRPr/>
            </a:pPr>
            <a:r>
              <a:rPr lang="en-US" sz="1600" dirty="0">
                <a:solidFill>
                  <a:schemeClr val="tx1">
                    <a:lumMod val="90000"/>
                    <a:lumOff val="10000"/>
                  </a:schemeClr>
                </a:solidFill>
                <a:latin typeface="+mj-lt"/>
                <a:cs typeface="Arial"/>
              </a:rPr>
              <a:t>Protection against </a:t>
            </a:r>
            <a:r>
              <a:rPr lang="en-US" sz="1600" b="1" dirty="0">
                <a:solidFill>
                  <a:srgbClr val="C00000"/>
                </a:solidFill>
                <a:latin typeface="Calibri Light"/>
                <a:cs typeface="Calibri Light"/>
              </a:rPr>
              <a:t>Logical Failures</a:t>
            </a:r>
            <a:r>
              <a:rPr lang="en-US" sz="1600" dirty="0">
                <a:solidFill>
                  <a:schemeClr val="tx1">
                    <a:lumMod val="90000"/>
                    <a:lumOff val="10000"/>
                  </a:schemeClr>
                </a:solidFill>
                <a:latin typeface="+mj-lt"/>
                <a:cs typeface="Arial"/>
              </a:rPr>
              <a:t>, not just disasters</a:t>
            </a:r>
          </a:p>
        </p:txBody>
      </p:sp>
      <p:sp>
        <p:nvSpPr>
          <p:cNvPr id="9" name="Rectangular Callout 8"/>
          <p:cNvSpPr/>
          <p:nvPr/>
        </p:nvSpPr>
        <p:spPr bwMode="auto">
          <a:xfrm>
            <a:off x="6734179" y="3509386"/>
            <a:ext cx="5283764" cy="166927"/>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spcAft>
                <a:spcPts val="450"/>
              </a:spcAft>
              <a:defRPr/>
            </a:pPr>
            <a:r>
              <a:rPr lang="en-US" sz="1600" b="1" dirty="0">
                <a:solidFill>
                  <a:srgbClr val="C00000"/>
                </a:solidFill>
                <a:latin typeface="Calibri Light"/>
                <a:cs typeface="Calibri Light"/>
              </a:rPr>
              <a:t>Recover from Seconds ago</a:t>
            </a:r>
            <a:r>
              <a:rPr lang="en-US" sz="1600" dirty="0">
                <a:solidFill>
                  <a:schemeClr val="tx1">
                    <a:lumMod val="90000"/>
                    <a:lumOff val="10000"/>
                  </a:schemeClr>
                </a:solidFill>
                <a:latin typeface="+mj-lt"/>
                <a:cs typeface="Arial"/>
              </a:rPr>
              <a:t>, not the last Backup or Snapshot</a:t>
            </a:r>
          </a:p>
        </p:txBody>
      </p:sp>
      <p:sp>
        <p:nvSpPr>
          <p:cNvPr id="10" name="Rectangular Callout 9"/>
          <p:cNvSpPr/>
          <p:nvPr/>
        </p:nvSpPr>
        <p:spPr bwMode="auto">
          <a:xfrm>
            <a:off x="6734178" y="3896567"/>
            <a:ext cx="4675030" cy="253006"/>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spcAft>
                <a:spcPts val="450"/>
              </a:spcAft>
              <a:defRPr/>
            </a:pPr>
            <a:r>
              <a:rPr lang="en-US" sz="1600" b="1" dirty="0">
                <a:solidFill>
                  <a:srgbClr val="C00000"/>
                </a:solidFill>
                <a:latin typeface="Calibri Light"/>
                <a:cs typeface="Calibri Light"/>
              </a:rPr>
              <a:t>Application Consistency </a:t>
            </a:r>
            <a:r>
              <a:rPr lang="en-US" sz="1600" dirty="0">
                <a:solidFill>
                  <a:schemeClr val="tx1">
                    <a:lumMod val="90000"/>
                    <a:lumOff val="10000"/>
                  </a:schemeClr>
                </a:solidFill>
                <a:latin typeface="+mj-lt"/>
                <a:cs typeface="Arial"/>
              </a:rPr>
              <a:t>and write-order fidelity</a:t>
            </a:r>
          </a:p>
        </p:txBody>
      </p:sp>
      <p:sp>
        <p:nvSpPr>
          <p:cNvPr id="11" name="Rectangular Callout 10"/>
          <p:cNvSpPr/>
          <p:nvPr/>
        </p:nvSpPr>
        <p:spPr bwMode="auto">
          <a:xfrm>
            <a:off x="6734177" y="4357822"/>
            <a:ext cx="4954852" cy="188754"/>
          </a:xfrm>
          <a:prstGeom prst="wedgeRectCallout">
            <a:avLst>
              <a:gd name="adj1" fmla="val -22958"/>
              <a:gd name="adj2" fmla="val 35284"/>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spcAft>
                <a:spcPts val="450"/>
              </a:spcAft>
              <a:defRPr/>
            </a:pPr>
            <a:r>
              <a:rPr lang="en-US" sz="1600" b="1" dirty="0">
                <a:solidFill>
                  <a:srgbClr val="C00000"/>
                </a:solidFill>
                <a:latin typeface="Calibri Light"/>
                <a:cs typeface="Calibri Light"/>
              </a:rPr>
              <a:t>Recover Multi-VM Apps </a:t>
            </a:r>
            <a:r>
              <a:rPr lang="en-US" sz="1600" dirty="0">
                <a:solidFill>
                  <a:schemeClr val="tx1">
                    <a:lumMod val="90000"/>
                    <a:lumOff val="10000"/>
                  </a:schemeClr>
                </a:solidFill>
                <a:latin typeface="+mj-lt"/>
                <a:cs typeface="Arial"/>
              </a:rPr>
              <a:t>consistently down to the second</a:t>
            </a:r>
          </a:p>
        </p:txBody>
      </p:sp>
      <p:cxnSp>
        <p:nvCxnSpPr>
          <p:cNvPr id="12" name="Elbow Connector 11"/>
          <p:cNvCxnSpPr/>
          <p:nvPr/>
        </p:nvCxnSpPr>
        <p:spPr>
          <a:xfrm rot="10800000" flipV="1">
            <a:off x="6727291" y="2733785"/>
            <a:ext cx="1" cy="431117"/>
          </a:xfrm>
          <a:prstGeom prst="bentConnector3">
            <a:avLst>
              <a:gd name="adj1" fmla="val 22860100000"/>
            </a:avLst>
          </a:prstGeom>
          <a:ln w="19050" cmpd="sng">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725975" y="2580901"/>
            <a:ext cx="1316" cy="305767"/>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H="1">
            <a:off x="6728963" y="3018860"/>
            <a:ext cx="1316" cy="305767"/>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6729891" y="3453846"/>
            <a:ext cx="1316" cy="305767"/>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6729892" y="3877609"/>
            <a:ext cx="1316" cy="305767"/>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735502" y="4299026"/>
            <a:ext cx="1316" cy="305767"/>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Elbow Connector 20"/>
          <p:cNvCxnSpPr/>
          <p:nvPr/>
        </p:nvCxnSpPr>
        <p:spPr>
          <a:xfrm rot="10800000" flipV="1">
            <a:off x="6727291" y="3592850"/>
            <a:ext cx="1" cy="430220"/>
          </a:xfrm>
          <a:prstGeom prst="bentConnector3">
            <a:avLst>
              <a:gd name="adj1" fmla="val 22860100000"/>
            </a:avLst>
          </a:prstGeom>
          <a:ln w="19050" cmpd="sng">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rot="10800000" flipV="1">
            <a:off x="6727292" y="4023069"/>
            <a:ext cx="1" cy="429129"/>
          </a:xfrm>
          <a:prstGeom prst="bentConnector3">
            <a:avLst>
              <a:gd name="adj1" fmla="val 22860100000"/>
            </a:avLst>
          </a:prstGeom>
          <a:ln w="19050" cmpd="sng">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1240971" y="5286081"/>
            <a:ext cx="4256312" cy="10886"/>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1240971" y="4360795"/>
            <a:ext cx="4256312" cy="10886"/>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1240971" y="4915966"/>
            <a:ext cx="4256312" cy="10886"/>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pic>
        <p:nvPicPr>
          <p:cNvPr id="2" name="Picture 1" descr="symbol_0005s_0010_Vector-Smart-Objec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4764616"/>
            <a:ext cx="127811" cy="137752"/>
          </a:xfrm>
          <a:prstGeom prst="rect">
            <a:avLst/>
          </a:prstGeom>
        </p:spPr>
      </p:pic>
      <p:pic>
        <p:nvPicPr>
          <p:cNvPr id="27" name="Picture 26" descr="symbol_0005s_0010_Vector-Smart-Objec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300" y="5139266"/>
            <a:ext cx="127811" cy="137752"/>
          </a:xfrm>
          <a:prstGeom prst="rect">
            <a:avLst/>
          </a:prstGeom>
        </p:spPr>
      </p:pic>
      <p:pic>
        <p:nvPicPr>
          <p:cNvPr id="28" name="Picture 27" descr="symbol_0005s_0010_Vector-Smart-Objec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4200" y="4214283"/>
            <a:ext cx="127811" cy="137752"/>
          </a:xfrm>
          <a:prstGeom prst="rect">
            <a:avLst/>
          </a:prstGeom>
        </p:spPr>
      </p:pic>
      <p:cxnSp>
        <p:nvCxnSpPr>
          <p:cNvPr id="32" name="Elbow Connector 31"/>
          <p:cNvCxnSpPr/>
          <p:nvPr/>
        </p:nvCxnSpPr>
        <p:spPr>
          <a:xfrm rot="10800000" flipV="1">
            <a:off x="6723521" y="3168030"/>
            <a:ext cx="1" cy="430220"/>
          </a:xfrm>
          <a:prstGeom prst="bentConnector3">
            <a:avLst>
              <a:gd name="adj1" fmla="val 22860100000"/>
            </a:avLst>
          </a:prstGeom>
          <a:ln w="19050" cmpd="sng">
            <a:solidFill>
              <a:schemeClr val="bg1">
                <a:lumMod val="65000"/>
              </a:schemeClr>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7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par>
                          <p:cTn id="30" fill="hold">
                            <p:stCondLst>
                              <p:cond delay="1500"/>
                            </p:stCondLst>
                            <p:childTnLst>
                              <p:par>
                                <p:cTn id="31" presetID="22" presetClass="entr" presetSubtype="8" fill="hold" nodeType="after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left)">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500"/>
                                        <p:tgtEl>
                                          <p:spTgt spid="32"/>
                                        </p:tgtEl>
                                      </p:cBhvr>
                                    </p:animEffect>
                                  </p:childTnLst>
                                </p:cTn>
                              </p:par>
                              <p:par>
                                <p:cTn id="39" presetID="22" presetClass="entr" presetSubtype="1"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up)">
                                      <p:cBhvr>
                                        <p:cTn id="41" dur="500"/>
                                        <p:tgtEl>
                                          <p:spTgt spid="15"/>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up)">
                                      <p:cBhvr>
                                        <p:cTn id="49" dur="500"/>
                                        <p:tgtEl>
                                          <p:spTgt spid="21"/>
                                        </p:tgtEl>
                                      </p:cBhvr>
                                    </p:animEffect>
                                  </p:childTnLst>
                                </p:cTn>
                              </p:par>
                              <p:par>
                                <p:cTn id="50" presetID="22" presetClass="entr" presetSubtype="1"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up)">
                                      <p:cBhvr>
                                        <p:cTn id="52" dur="500"/>
                                        <p:tgtEl>
                                          <p:spTgt spid="1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up)">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up)">
                                      <p:cBhvr>
                                        <p:cTn id="60" dur="500"/>
                                        <p:tgtEl>
                                          <p:spTgt spid="22"/>
                                        </p:tgtEl>
                                      </p:cBhvr>
                                    </p:animEffect>
                                  </p:childTnLst>
                                </p:cTn>
                              </p:par>
                              <p:par>
                                <p:cTn id="61" presetID="22" presetClass="entr" presetSubtype="1"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up)">
                                      <p:cBhvr>
                                        <p:cTn id="63" dur="500"/>
                                        <p:tgtEl>
                                          <p:spTgt spid="17"/>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wipe(up)">
                                      <p:cBhvr>
                                        <p:cTn id="6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Disaster Recovery Automation</a:t>
            </a:r>
          </a:p>
        </p:txBody>
      </p:sp>
      <p:sp>
        <p:nvSpPr>
          <p:cNvPr id="4" name="Slide Number Placeholder 3"/>
          <p:cNvSpPr>
            <a:spLocks noGrp="1"/>
          </p:cNvSpPr>
          <p:nvPr>
            <p:ph type="sldNum" sz="quarter" idx="4"/>
          </p:nvPr>
        </p:nvSpPr>
        <p:spPr/>
        <p:txBody>
          <a:bodyPr/>
          <a:lstStyle/>
          <a:p>
            <a:fld id="{7EB88CEF-8B9E-CE47-8F32-B5CF733A233F}" type="slidenum">
              <a:rPr lang="en-US" smtClean="0"/>
              <a:pPr/>
              <a:t>17</a:t>
            </a:fld>
            <a:endParaRPr lang="en-US" dirty="0"/>
          </a:p>
        </p:txBody>
      </p:sp>
      <p:pic>
        <p:nvPicPr>
          <p:cNvPr id="17" name="Picture 16"/>
          <p:cNvPicPr>
            <a:picLocks noChangeAspect="1"/>
          </p:cNvPicPr>
          <p:nvPr/>
        </p:nvPicPr>
        <p:blipFill>
          <a:blip r:embed="rId2"/>
          <a:stretch>
            <a:fillRect/>
          </a:stretch>
        </p:blipFill>
        <p:spPr>
          <a:xfrm>
            <a:off x="2308757" y="943283"/>
            <a:ext cx="7574486" cy="5545606"/>
          </a:xfrm>
          <a:prstGeom prst="rect">
            <a:avLst/>
          </a:prstGeom>
        </p:spPr>
      </p:pic>
      <p:sp>
        <p:nvSpPr>
          <p:cNvPr id="18" name="Right Arrow 17"/>
          <p:cNvSpPr/>
          <p:nvPr/>
        </p:nvSpPr>
        <p:spPr>
          <a:xfrm rot="2839779">
            <a:off x="7818077" y="5039672"/>
            <a:ext cx="1418170" cy="674887"/>
          </a:xfrm>
          <a:prstGeom prst="rightArrow">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3"/>
          <a:stretch>
            <a:fillRect/>
          </a:stretch>
        </p:blipFill>
        <p:spPr>
          <a:xfrm>
            <a:off x="2311098" y="944997"/>
            <a:ext cx="7569804" cy="5542178"/>
          </a:xfrm>
          <a:prstGeom prst="rect">
            <a:avLst/>
          </a:prstGeom>
        </p:spPr>
      </p:pic>
      <p:sp>
        <p:nvSpPr>
          <p:cNvPr id="20" name="Right Arrow 19"/>
          <p:cNvSpPr/>
          <p:nvPr/>
        </p:nvSpPr>
        <p:spPr>
          <a:xfrm rot="2839779">
            <a:off x="7818076" y="5061662"/>
            <a:ext cx="1418170" cy="674887"/>
          </a:xfrm>
          <a:prstGeom prst="rightArrow">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pic>
        <p:nvPicPr>
          <p:cNvPr id="21" name="Picture 20"/>
          <p:cNvPicPr>
            <a:picLocks noChangeAspect="1"/>
          </p:cNvPicPr>
          <p:nvPr/>
        </p:nvPicPr>
        <p:blipFill>
          <a:blip r:embed="rId4"/>
          <a:stretch>
            <a:fillRect/>
          </a:stretch>
        </p:blipFill>
        <p:spPr>
          <a:xfrm>
            <a:off x="2311098" y="944997"/>
            <a:ext cx="7569805" cy="5542178"/>
          </a:xfrm>
          <a:prstGeom prst="rect">
            <a:avLst/>
          </a:prstGeom>
        </p:spPr>
      </p:pic>
      <p:sp>
        <p:nvSpPr>
          <p:cNvPr id="22" name="Right Arrow 21"/>
          <p:cNvSpPr/>
          <p:nvPr/>
        </p:nvSpPr>
        <p:spPr>
          <a:xfrm rot="19027569">
            <a:off x="1833416" y="3123607"/>
            <a:ext cx="1418170" cy="674887"/>
          </a:xfrm>
          <a:prstGeom prst="rightArrow">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pic>
        <p:nvPicPr>
          <p:cNvPr id="23" name="Picture 22"/>
          <p:cNvPicPr>
            <a:picLocks noChangeAspect="1"/>
          </p:cNvPicPr>
          <p:nvPr/>
        </p:nvPicPr>
        <p:blipFill>
          <a:blip r:embed="rId5"/>
          <a:stretch>
            <a:fillRect/>
          </a:stretch>
        </p:blipFill>
        <p:spPr>
          <a:xfrm>
            <a:off x="2311098" y="944997"/>
            <a:ext cx="7569805" cy="5542178"/>
          </a:xfrm>
          <a:prstGeom prst="rect">
            <a:avLst/>
          </a:prstGeom>
        </p:spPr>
      </p:pic>
      <p:sp>
        <p:nvSpPr>
          <p:cNvPr id="24" name="Right Arrow 23"/>
          <p:cNvSpPr/>
          <p:nvPr/>
        </p:nvSpPr>
        <p:spPr>
          <a:xfrm rot="1855753">
            <a:off x="7421539" y="4082742"/>
            <a:ext cx="1418170" cy="674887"/>
          </a:xfrm>
          <a:prstGeom prst="rightArrow">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pic>
        <p:nvPicPr>
          <p:cNvPr id="25" name="Picture 24"/>
          <p:cNvPicPr>
            <a:picLocks noChangeAspect="1"/>
          </p:cNvPicPr>
          <p:nvPr/>
        </p:nvPicPr>
        <p:blipFill>
          <a:blip r:embed="rId6"/>
          <a:stretch>
            <a:fillRect/>
          </a:stretch>
        </p:blipFill>
        <p:spPr>
          <a:xfrm>
            <a:off x="2311098" y="944997"/>
            <a:ext cx="7569805" cy="5542178"/>
          </a:xfrm>
          <a:prstGeom prst="rect">
            <a:avLst/>
          </a:prstGeom>
        </p:spPr>
      </p:pic>
      <p:sp>
        <p:nvSpPr>
          <p:cNvPr id="26" name="Right Arrow 25"/>
          <p:cNvSpPr/>
          <p:nvPr/>
        </p:nvSpPr>
        <p:spPr>
          <a:xfrm rot="2073242">
            <a:off x="7435855" y="4029914"/>
            <a:ext cx="1418170" cy="674887"/>
          </a:xfrm>
          <a:prstGeom prst="rightArrow">
            <a:avLst/>
          </a:prstGeom>
          <a:solidFill>
            <a:srgbClr val="B01115"/>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err="1">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7"/>
          <a:stretch>
            <a:fillRect/>
          </a:stretch>
        </p:blipFill>
        <p:spPr>
          <a:xfrm>
            <a:off x="2311098" y="944997"/>
            <a:ext cx="7569805" cy="5542178"/>
          </a:xfrm>
          <a:prstGeom prst="rect">
            <a:avLst/>
          </a:prstGeom>
        </p:spPr>
      </p:pic>
    </p:spTree>
    <p:extLst>
      <p:ext uri="{BB962C8B-B14F-4D97-AF65-F5344CB8AC3E}">
        <p14:creationId xmlns:p14="http://schemas.microsoft.com/office/powerpoint/2010/main" val="1166667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par>
                          <p:cTn id="15" fill="hold">
                            <p:stCondLst>
                              <p:cond delay="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22" presetClass="entr" presetSubtype="4"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1" presetClass="entr" presetSubtype="0" fill="hold" grpId="1" nodeType="with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cTn>
                              </p:par>
                              <p:par>
                                <p:cTn id="32" presetID="1" presetClass="exit" presetSubtype="0" fill="hold" grpId="2" nodeType="withEffect">
                                  <p:stCondLst>
                                    <p:cond delay="0"/>
                                  </p:stCondLst>
                                  <p:childTnLst>
                                    <p:set>
                                      <p:cBhvr>
                                        <p:cTn id="33" dur="1" fill="hold">
                                          <p:stCondLst>
                                            <p:cond delay="0"/>
                                          </p:stCondLst>
                                        </p:cTn>
                                        <p:tgtEl>
                                          <p:spTgt spid="22"/>
                                        </p:tgtEl>
                                        <p:attrNameLst>
                                          <p:attrName>style.visibility</p:attrName>
                                        </p:attrNameLst>
                                      </p:cBhvr>
                                      <p:to>
                                        <p:strVal val="hidden"/>
                                      </p:to>
                                    </p:set>
                                  </p:childTnLst>
                                </p:cTn>
                              </p:par>
                              <p:par>
                                <p:cTn id="34" presetID="2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down)">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par>
                          <p:cTn id="41" fill="hold">
                            <p:stCondLst>
                              <p:cond delay="0"/>
                            </p:stCondLst>
                            <p:childTnLst>
                              <p:par>
                                <p:cTn id="42" presetID="22" presetClass="entr" presetSubtype="4"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9"/>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1"/>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4"/>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25"/>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2000"/>
                                        <p:tgtEl>
                                          <p:spTgt spid="27"/>
                                        </p:tgtEl>
                                        <p:attrNameLst>
                                          <p:attrName>ppt_w</p:attrName>
                                        </p:attrNameLst>
                                      </p:cBhvr>
                                      <p:tavLst>
                                        <p:tav tm="0">
                                          <p:val>
                                            <p:strVal val="ppt_w"/>
                                          </p:val>
                                        </p:tav>
                                        <p:tav tm="100000">
                                          <p:val>
                                            <p:fltVal val="0"/>
                                          </p:val>
                                        </p:tav>
                                      </p:tavLst>
                                    </p:anim>
                                    <p:anim calcmode="lin" valueType="num">
                                      <p:cBhvr>
                                        <p:cTn id="73" dur="2000"/>
                                        <p:tgtEl>
                                          <p:spTgt spid="27"/>
                                        </p:tgtEl>
                                        <p:attrNameLst>
                                          <p:attrName>ppt_h</p:attrName>
                                        </p:attrNameLst>
                                      </p:cBhvr>
                                      <p:tavLst>
                                        <p:tav tm="0">
                                          <p:val>
                                            <p:strVal val="ppt_h"/>
                                          </p:val>
                                        </p:tav>
                                        <p:tav tm="100000">
                                          <p:val>
                                            <p:fltVal val="0"/>
                                          </p:val>
                                        </p:tav>
                                      </p:tavLst>
                                    </p:anim>
                                    <p:animEffect transition="out" filter="fade">
                                      <p:cBhvr>
                                        <p:cTn id="74" dur="2000"/>
                                        <p:tgtEl>
                                          <p:spTgt spid="27"/>
                                        </p:tgtEl>
                                      </p:cBhvr>
                                    </p:animEffect>
                                    <p:set>
                                      <p:cBhvr>
                                        <p:cTn id="75" dur="1" fill="hold">
                                          <p:stCondLst>
                                            <p:cond delay="1999"/>
                                          </p:stCondLst>
                                        </p:cTn>
                                        <p:tgtEl>
                                          <p:spTgt spid="27"/>
                                        </p:tgtEl>
                                        <p:attrNameLst>
                                          <p:attrName>style.visibility</p:attrName>
                                        </p:attrNameLst>
                                      </p:cBhvr>
                                      <p:to>
                                        <p:strVal val="hidden"/>
                                      </p:to>
                                    </p:set>
                                  </p:childTnLst>
                                </p:cTn>
                              </p:par>
                              <p:par>
                                <p:cTn id="76" presetID="44" presetClass="path" presetSubtype="0" accel="50000" decel="50000" fill="hold" nodeType="withEffect">
                                  <p:stCondLst>
                                    <p:cond delay="1000"/>
                                  </p:stCondLst>
                                  <p:childTnLst>
                                    <p:animMotion origin="layout" path="M 0 3.33333E-6 L 0.2207 -0.04005 C 0.26654 -0.04908 0.33555 -0.05394 0.40794 -0.05394 C 0.49023 -0.05394 0.55625 -0.04908 0.60208 -0.04005 L 0.82292 3.33333E-6 " pathEditMode="relative" rAng="0" ptsTypes="AAAAA">
                                      <p:cBhvr>
                                        <p:cTn id="77" dur="1500" fill="hold"/>
                                        <p:tgtEl>
                                          <p:spTgt spid="27"/>
                                        </p:tgtEl>
                                        <p:attrNameLst>
                                          <p:attrName>ppt_x</p:attrName>
                                          <p:attrName>ppt_y</p:attrName>
                                        </p:attrNameLst>
                                      </p:cBhvr>
                                      <p:rCtr x="41146" y="-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0" grpId="0" animBg="1"/>
      <p:bldP spid="20" grpId="1" animBg="1"/>
      <p:bldP spid="22" grpId="0" animBg="1"/>
      <p:bldP spid="22" grpId="1" animBg="1"/>
      <p:bldP spid="22" grpId="2" animBg="1"/>
      <p:bldP spid="22" grpId="3" animBg="1"/>
      <p:bldP spid="24" grpId="0" animBg="1"/>
      <p:bldP spid="24" grpId="1" animBg="1"/>
      <p:bldP spid="26" grpId="0" animBg="1"/>
      <p:bldP spid="2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a:t>Disaster Recovery Automation</a:t>
            </a:r>
            <a:endParaRPr lang="en-US" dirty="0"/>
          </a:p>
        </p:txBody>
      </p:sp>
      <p:sp>
        <p:nvSpPr>
          <p:cNvPr id="4" name="Slide Number Placeholder 3"/>
          <p:cNvSpPr>
            <a:spLocks noGrp="1"/>
          </p:cNvSpPr>
          <p:nvPr>
            <p:ph type="sldNum" sz="quarter" idx="4"/>
          </p:nvPr>
        </p:nvSpPr>
        <p:spPr/>
        <p:txBody>
          <a:bodyPr/>
          <a:lstStyle/>
          <a:p>
            <a:fld id="{7EB88CEF-8B9E-CE47-8F32-B5CF733A233F}" type="slidenum">
              <a:rPr lang="en-US" smtClean="0"/>
              <a:pPr/>
              <a:t>18</a:t>
            </a:fld>
            <a:endParaRPr lang="en-US" dirty="0"/>
          </a:p>
        </p:txBody>
      </p:sp>
      <p:grpSp>
        <p:nvGrpSpPr>
          <p:cNvPr id="5" name="Group 4"/>
          <p:cNvGrpSpPr/>
          <p:nvPr/>
        </p:nvGrpSpPr>
        <p:grpSpPr>
          <a:xfrm>
            <a:off x="6577713" y="1159525"/>
            <a:ext cx="3495797" cy="636784"/>
            <a:chOff x="5211373" y="742634"/>
            <a:chExt cx="2790879" cy="636784"/>
          </a:xfrm>
          <a:noFill/>
        </p:grpSpPr>
        <p:sp>
          <p:nvSpPr>
            <p:cNvPr id="6" name="Rectangular Callout 5"/>
            <p:cNvSpPr/>
            <p:nvPr/>
          </p:nvSpPr>
          <p:spPr bwMode="auto">
            <a:xfrm>
              <a:off x="5211373" y="742634"/>
              <a:ext cx="2780499" cy="636784"/>
            </a:xfrm>
            <a:prstGeom prst="wedgeRectCallout">
              <a:avLst>
                <a:gd name="adj1" fmla="val 26238"/>
                <a:gd name="adj2" fmla="val 34453"/>
              </a:avLst>
            </a:prstGeom>
            <a:grpFill/>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500" dirty="0">
                  <a:solidFill>
                    <a:schemeClr val="tx1">
                      <a:lumMod val="90000"/>
                      <a:lumOff val="10000"/>
                    </a:schemeClr>
                  </a:solidFill>
                  <a:cs typeface="Arial" pitchFamily="34" charset="0"/>
                </a:rPr>
                <a:t>Boot order, Re-IP</a:t>
              </a:r>
            </a:p>
            <a:p>
              <a:pPr algn="r">
                <a:defRPr/>
              </a:pPr>
              <a:r>
                <a:rPr lang="en-US" sz="1500" b="1" dirty="0">
                  <a:solidFill>
                    <a:srgbClr val="C00000"/>
                  </a:solidFill>
                  <a:latin typeface="Calibri Light"/>
                  <a:cs typeface="Calibri Light"/>
                </a:rPr>
                <a:t>RTO = Minutes</a:t>
              </a:r>
            </a:p>
            <a:p>
              <a:pPr algn="r">
                <a:defRPr/>
              </a:pPr>
              <a:r>
                <a:rPr lang="en-US" sz="1500" dirty="0">
                  <a:solidFill>
                    <a:schemeClr val="tx1">
                      <a:lumMod val="90000"/>
                      <a:lumOff val="10000"/>
                    </a:schemeClr>
                  </a:solidFill>
                  <a:cs typeface="Arial" pitchFamily="34" charset="0"/>
                </a:rPr>
                <a:t>Scripts &amp; Commit Policy</a:t>
              </a:r>
            </a:p>
          </p:txBody>
        </p:sp>
        <p:cxnSp>
          <p:nvCxnSpPr>
            <p:cNvPr id="7" name="Straight Connector 6"/>
            <p:cNvCxnSpPr/>
            <p:nvPr/>
          </p:nvCxnSpPr>
          <p:spPr>
            <a:xfrm>
              <a:off x="8002252" y="831272"/>
              <a:ext cx="0" cy="484909"/>
            </a:xfrm>
            <a:prstGeom prst="line">
              <a:avLst/>
            </a:prstGeom>
            <a:grpFill/>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8" name="Rounded Rectangle 7"/>
          <p:cNvSpPr/>
          <p:nvPr/>
        </p:nvSpPr>
        <p:spPr>
          <a:xfrm>
            <a:off x="2467717" y="2258993"/>
            <a:ext cx="2518834" cy="3028950"/>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grpSp>
        <p:nvGrpSpPr>
          <p:cNvPr id="9" name="Group 8"/>
          <p:cNvGrpSpPr/>
          <p:nvPr/>
        </p:nvGrpSpPr>
        <p:grpSpPr>
          <a:xfrm>
            <a:off x="3283695" y="2036311"/>
            <a:ext cx="1173692" cy="494494"/>
            <a:chOff x="2393950" y="1371168"/>
            <a:chExt cx="1173692" cy="494494"/>
          </a:xfrm>
        </p:grpSpPr>
        <p:sp>
          <p:nvSpPr>
            <p:cNvPr id="10" name="Rounded Rectangle 9"/>
            <p:cNvSpPr>
              <a:spLocks/>
            </p:cNvSpPr>
            <p:nvPr/>
          </p:nvSpPr>
          <p:spPr>
            <a:xfrm>
              <a:off x="2393950" y="1384668"/>
              <a:ext cx="1163108" cy="412927"/>
            </a:xfrm>
            <a:prstGeom prst="roundRect">
              <a:avLst>
                <a:gd name="adj" fmla="val 14849"/>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    </a:t>
              </a:r>
            </a:p>
          </p:txBody>
        </p:sp>
        <p:sp>
          <p:nvSpPr>
            <p:cNvPr id="11" name="TextBox 10"/>
            <p:cNvSpPr txBox="1"/>
            <p:nvPr/>
          </p:nvSpPr>
          <p:spPr>
            <a:xfrm>
              <a:off x="2417233" y="1371168"/>
              <a:ext cx="1150409" cy="494494"/>
            </a:xfrm>
            <a:prstGeom prst="rect">
              <a:avLst/>
            </a:prstGeom>
            <a:solidFill>
              <a:schemeClr val="bg1"/>
            </a:solidFill>
            <a:ln>
              <a:noFill/>
            </a:ln>
          </p:spPr>
          <p:txBody>
            <a:bodyPr wrap="square" rtlCol="0">
              <a:spAutoFit/>
            </a:bodyPr>
            <a:lstStyle/>
            <a:p>
              <a:pPr algn="ctr">
                <a:lnSpc>
                  <a:spcPct val="80000"/>
                </a:lnSpc>
              </a:pPr>
              <a:r>
                <a:rPr lang="en-US" sz="1600" b="1" dirty="0">
                  <a:solidFill>
                    <a:schemeClr val="tx1">
                      <a:lumMod val="75000"/>
                      <a:lumOff val="25000"/>
                    </a:schemeClr>
                  </a:solidFill>
                </a:rPr>
                <a:t>Production Site</a:t>
              </a:r>
            </a:p>
          </p:txBody>
        </p:sp>
      </p:grpSp>
      <p:sp>
        <p:nvSpPr>
          <p:cNvPr id="12" name="Rounded Rectangle 11"/>
          <p:cNvSpPr>
            <a:spLocks/>
          </p:cNvSpPr>
          <p:nvPr/>
        </p:nvSpPr>
        <p:spPr>
          <a:xfrm>
            <a:off x="2817322" y="2656929"/>
            <a:ext cx="709789" cy="34222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3" name="TextBox 12"/>
          <p:cNvSpPr txBox="1"/>
          <p:nvPr/>
        </p:nvSpPr>
        <p:spPr>
          <a:xfrm>
            <a:off x="2809562" y="2680671"/>
            <a:ext cx="711200" cy="276999"/>
          </a:xfrm>
          <a:prstGeom prst="rect">
            <a:avLst/>
          </a:prstGeom>
          <a:noFill/>
        </p:spPr>
        <p:txBody>
          <a:bodyPr wrap="square" rtlCol="0">
            <a:spAutoFit/>
          </a:bodyPr>
          <a:lstStyle/>
          <a:p>
            <a:pPr algn="ctr"/>
            <a:r>
              <a:rPr lang="en-US" sz="1200" dirty="0">
                <a:solidFill>
                  <a:schemeClr val="bg1"/>
                </a:solidFill>
              </a:rPr>
              <a:t>vCenter</a:t>
            </a:r>
          </a:p>
        </p:txBody>
      </p:sp>
      <p:pic>
        <p:nvPicPr>
          <p:cNvPr id="14" name="Picture 13"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2788374" y="4051673"/>
            <a:ext cx="783187" cy="234418"/>
          </a:xfrm>
          <a:prstGeom prst="rect">
            <a:avLst/>
          </a:prstGeom>
        </p:spPr>
      </p:pic>
      <p:grpSp>
        <p:nvGrpSpPr>
          <p:cNvPr id="24" name="Group 23"/>
          <p:cNvGrpSpPr/>
          <p:nvPr/>
        </p:nvGrpSpPr>
        <p:grpSpPr>
          <a:xfrm>
            <a:off x="3149286" y="3169532"/>
            <a:ext cx="425450" cy="336652"/>
            <a:chOff x="2295525" y="2913622"/>
            <a:chExt cx="425450" cy="336652"/>
          </a:xfrm>
        </p:grpSpPr>
        <p:sp>
          <p:nvSpPr>
            <p:cNvPr id="25" name="Rounded Rectangle 24"/>
            <p:cNvSpPr>
              <a:spLocks/>
            </p:cNvSpPr>
            <p:nvPr/>
          </p:nvSpPr>
          <p:spPr>
            <a:xfrm>
              <a:off x="2341433" y="2913622"/>
              <a:ext cx="334034" cy="336652"/>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6" name="TextBox 25"/>
            <p:cNvSpPr txBox="1"/>
            <p:nvPr/>
          </p:nvSpPr>
          <p:spPr>
            <a:xfrm>
              <a:off x="2295525" y="2948806"/>
              <a:ext cx="425450" cy="261610"/>
            </a:xfrm>
            <a:prstGeom prst="rect">
              <a:avLst/>
            </a:prstGeom>
            <a:noFill/>
          </p:spPr>
          <p:txBody>
            <a:bodyPr wrap="square" rtlCol="0">
              <a:spAutoFit/>
            </a:bodyPr>
            <a:lstStyle/>
            <a:p>
              <a:pPr algn="ctr"/>
              <a:r>
                <a:rPr lang="en-US" sz="1100" dirty="0">
                  <a:solidFill>
                    <a:schemeClr val="bg1"/>
                  </a:solidFill>
                </a:rPr>
                <a:t>VRA</a:t>
              </a:r>
              <a:endParaRPr lang="en-US" sz="900" dirty="0">
                <a:solidFill>
                  <a:schemeClr val="bg1"/>
                </a:solidFill>
              </a:endParaRPr>
            </a:p>
          </p:txBody>
        </p:sp>
      </p:grpSp>
      <p:grpSp>
        <p:nvGrpSpPr>
          <p:cNvPr id="105" name="Group 104"/>
          <p:cNvGrpSpPr/>
          <p:nvPr/>
        </p:nvGrpSpPr>
        <p:grpSpPr>
          <a:xfrm>
            <a:off x="2784162" y="3169532"/>
            <a:ext cx="1750482" cy="724002"/>
            <a:chOff x="2693730" y="3169532"/>
            <a:chExt cx="1750482" cy="724002"/>
          </a:xfrm>
        </p:grpSpPr>
        <p:grpSp>
          <p:nvGrpSpPr>
            <p:cNvPr id="15" name="Group 14"/>
            <p:cNvGrpSpPr/>
            <p:nvPr/>
          </p:nvGrpSpPr>
          <p:grpSpPr>
            <a:xfrm>
              <a:off x="2693730" y="3556882"/>
              <a:ext cx="397932" cy="336652"/>
              <a:chOff x="2311401" y="2913622"/>
              <a:chExt cx="397932" cy="336652"/>
            </a:xfrm>
          </p:grpSpPr>
          <p:sp>
            <p:nvSpPr>
              <p:cNvPr id="16" name="Rounded Rectangle 15"/>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7" name="TextBox 16"/>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8" name="Group 17"/>
            <p:cNvGrpSpPr/>
            <p:nvPr/>
          </p:nvGrpSpPr>
          <p:grpSpPr>
            <a:xfrm>
              <a:off x="3074730" y="3556882"/>
              <a:ext cx="397932" cy="336652"/>
              <a:chOff x="2311401" y="2913622"/>
              <a:chExt cx="397932" cy="336652"/>
            </a:xfrm>
          </p:grpSpPr>
          <p:sp>
            <p:nvSpPr>
              <p:cNvPr id="19" name="Rounded Rectangle 18"/>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0" name="TextBox 19"/>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1" name="Group 20"/>
            <p:cNvGrpSpPr/>
            <p:nvPr/>
          </p:nvGrpSpPr>
          <p:grpSpPr>
            <a:xfrm>
              <a:off x="2693730" y="3169532"/>
              <a:ext cx="397932" cy="336652"/>
              <a:chOff x="2311401" y="2913622"/>
              <a:chExt cx="397932" cy="336652"/>
            </a:xfrm>
          </p:grpSpPr>
          <p:sp>
            <p:nvSpPr>
              <p:cNvPr id="22" name="Rounded Rectangle 21"/>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3" name="TextBox 22"/>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7" name="Group 26"/>
            <p:cNvGrpSpPr/>
            <p:nvPr/>
          </p:nvGrpSpPr>
          <p:grpSpPr>
            <a:xfrm>
              <a:off x="3665280" y="3556882"/>
              <a:ext cx="397932" cy="336652"/>
              <a:chOff x="2311401" y="2913622"/>
              <a:chExt cx="397932" cy="336652"/>
            </a:xfrm>
          </p:grpSpPr>
          <p:sp>
            <p:nvSpPr>
              <p:cNvPr id="28" name="Rounded Rectangle 27"/>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9" name="TextBox 28"/>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0" name="Group 29"/>
            <p:cNvGrpSpPr/>
            <p:nvPr/>
          </p:nvGrpSpPr>
          <p:grpSpPr>
            <a:xfrm>
              <a:off x="4046280" y="3556882"/>
              <a:ext cx="397932" cy="336652"/>
              <a:chOff x="2311401" y="2913622"/>
              <a:chExt cx="397932" cy="336652"/>
            </a:xfrm>
          </p:grpSpPr>
          <p:sp>
            <p:nvSpPr>
              <p:cNvPr id="31" name="Rounded Rectangle 30"/>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2" name="TextBox 31"/>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33" name="Group 32"/>
            <p:cNvGrpSpPr/>
            <p:nvPr/>
          </p:nvGrpSpPr>
          <p:grpSpPr>
            <a:xfrm>
              <a:off x="3665280" y="3169532"/>
              <a:ext cx="397932" cy="336652"/>
              <a:chOff x="2311401" y="2913622"/>
              <a:chExt cx="397932" cy="336652"/>
            </a:xfrm>
          </p:grpSpPr>
          <p:sp>
            <p:nvSpPr>
              <p:cNvPr id="34" name="Rounded Rectangle 33"/>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5" name="TextBox 34"/>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grpSp>
        <p:nvGrpSpPr>
          <p:cNvPr id="36" name="Group 35"/>
          <p:cNvGrpSpPr/>
          <p:nvPr/>
        </p:nvGrpSpPr>
        <p:grpSpPr>
          <a:xfrm>
            <a:off x="4121944" y="3169532"/>
            <a:ext cx="425450" cy="336652"/>
            <a:chOff x="2296633" y="2913622"/>
            <a:chExt cx="425450" cy="336652"/>
          </a:xfrm>
        </p:grpSpPr>
        <p:sp>
          <p:nvSpPr>
            <p:cNvPr id="37" name="Rounded Rectangle 36"/>
            <p:cNvSpPr>
              <a:spLocks/>
            </p:cNvSpPr>
            <p:nvPr/>
          </p:nvSpPr>
          <p:spPr>
            <a:xfrm>
              <a:off x="2341433" y="2913622"/>
              <a:ext cx="334034" cy="336652"/>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38" name="TextBox 37"/>
            <p:cNvSpPr txBox="1"/>
            <p:nvPr/>
          </p:nvSpPr>
          <p:spPr>
            <a:xfrm>
              <a:off x="2296633" y="2948806"/>
              <a:ext cx="425450" cy="261610"/>
            </a:xfrm>
            <a:prstGeom prst="rect">
              <a:avLst/>
            </a:prstGeom>
            <a:noFill/>
          </p:spPr>
          <p:txBody>
            <a:bodyPr wrap="square" rtlCol="0">
              <a:spAutoFit/>
            </a:bodyPr>
            <a:lstStyle/>
            <a:p>
              <a:pPr algn="ctr"/>
              <a:r>
                <a:rPr lang="en-US" sz="1100" dirty="0">
                  <a:solidFill>
                    <a:schemeClr val="bg1"/>
                  </a:solidFill>
                </a:rPr>
                <a:t>VRA</a:t>
              </a:r>
            </a:p>
          </p:txBody>
        </p:sp>
      </p:grpSp>
      <p:pic>
        <p:nvPicPr>
          <p:cNvPr id="39" name="Picture 38"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3766274" y="4051673"/>
            <a:ext cx="783187" cy="234418"/>
          </a:xfrm>
          <a:prstGeom prst="rect">
            <a:avLst/>
          </a:prstGeom>
        </p:spPr>
      </p:pic>
      <p:grpSp>
        <p:nvGrpSpPr>
          <p:cNvPr id="40" name="Group 39"/>
          <p:cNvGrpSpPr/>
          <p:nvPr/>
        </p:nvGrpSpPr>
        <p:grpSpPr>
          <a:xfrm>
            <a:off x="2809738" y="4550248"/>
            <a:ext cx="1796873" cy="438573"/>
            <a:chOff x="2336976" y="4026918"/>
            <a:chExt cx="2593320" cy="632965"/>
          </a:xfrm>
        </p:grpSpPr>
        <p:pic>
          <p:nvPicPr>
            <p:cNvPr id="41" name="Picture 40"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976" y="4026918"/>
              <a:ext cx="732907" cy="632965"/>
            </a:xfrm>
            <a:prstGeom prst="rect">
              <a:avLst/>
            </a:prstGeom>
          </p:spPr>
        </p:pic>
        <p:pic>
          <p:nvPicPr>
            <p:cNvPr id="42" name="Picture 41"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7182" y="4026918"/>
              <a:ext cx="732906" cy="632965"/>
            </a:xfrm>
            <a:prstGeom prst="rect">
              <a:avLst/>
            </a:prstGeom>
          </p:spPr>
        </p:pic>
        <p:pic>
          <p:nvPicPr>
            <p:cNvPr id="43" name="Picture 42"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388" y="4026918"/>
              <a:ext cx="732908" cy="632965"/>
            </a:xfrm>
            <a:prstGeom prst="rect">
              <a:avLst/>
            </a:prstGeom>
          </p:spPr>
        </p:pic>
      </p:grpSp>
      <p:grpSp>
        <p:nvGrpSpPr>
          <p:cNvPr id="44" name="Group 43"/>
          <p:cNvGrpSpPr/>
          <p:nvPr/>
        </p:nvGrpSpPr>
        <p:grpSpPr>
          <a:xfrm>
            <a:off x="2908421" y="2048819"/>
            <a:ext cx="413999" cy="413999"/>
            <a:chOff x="2688543" y="1984751"/>
            <a:chExt cx="342148" cy="342148"/>
          </a:xfrm>
        </p:grpSpPr>
        <p:sp>
          <p:nvSpPr>
            <p:cNvPr id="45" name="Oval 44"/>
            <p:cNvSpPr/>
            <p:nvPr/>
          </p:nvSpPr>
          <p:spPr>
            <a:xfrm>
              <a:off x="2688543" y="1984751"/>
              <a:ext cx="342148" cy="342148"/>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46" name="Picture 45"/>
            <p:cNvPicPr>
              <a:picLocks noChangeAspect="1"/>
            </p:cNvPicPr>
            <p:nvPr/>
          </p:nvPicPr>
          <p:blipFill>
            <a:blip r:embed="rId5"/>
            <a:stretch>
              <a:fillRect/>
            </a:stretch>
          </p:blipFill>
          <p:spPr>
            <a:xfrm>
              <a:off x="2799976" y="2055997"/>
              <a:ext cx="121399" cy="206009"/>
            </a:xfrm>
            <a:prstGeom prst="rect">
              <a:avLst/>
            </a:prstGeom>
          </p:spPr>
        </p:pic>
      </p:grpSp>
      <p:sp>
        <p:nvSpPr>
          <p:cNvPr id="47" name="Rounded Rectangle 46"/>
          <p:cNvSpPr/>
          <p:nvPr/>
        </p:nvSpPr>
        <p:spPr>
          <a:xfrm>
            <a:off x="7364626" y="2258993"/>
            <a:ext cx="2522008" cy="3028950"/>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48" name="Rounded Rectangle 47"/>
          <p:cNvSpPr>
            <a:spLocks/>
          </p:cNvSpPr>
          <p:nvPr/>
        </p:nvSpPr>
        <p:spPr>
          <a:xfrm>
            <a:off x="8161548" y="2049811"/>
            <a:ext cx="1053041" cy="412927"/>
          </a:xfrm>
          <a:prstGeom prst="roundRect">
            <a:avLst>
              <a:gd name="adj" fmla="val 14849"/>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49" name="TextBox 48"/>
          <p:cNvSpPr txBox="1"/>
          <p:nvPr/>
        </p:nvSpPr>
        <p:spPr>
          <a:xfrm>
            <a:off x="8429301" y="2015148"/>
            <a:ext cx="790575" cy="494494"/>
          </a:xfrm>
          <a:prstGeom prst="rect">
            <a:avLst/>
          </a:prstGeom>
          <a:noFill/>
        </p:spPr>
        <p:txBody>
          <a:bodyPr wrap="square" rtlCol="0">
            <a:spAutoFit/>
          </a:bodyPr>
          <a:lstStyle/>
          <a:p>
            <a:pPr algn="ctr">
              <a:lnSpc>
                <a:spcPct val="80000"/>
              </a:lnSpc>
            </a:pPr>
            <a:r>
              <a:rPr lang="en-US" sz="1600" b="1" dirty="0">
                <a:solidFill>
                  <a:schemeClr val="tx1">
                    <a:lumMod val="75000"/>
                    <a:lumOff val="25000"/>
                  </a:schemeClr>
                </a:solidFill>
              </a:rPr>
              <a:t>BC/DR Site</a:t>
            </a:r>
          </a:p>
        </p:txBody>
      </p:sp>
      <p:sp>
        <p:nvSpPr>
          <p:cNvPr id="50" name="Rounded Rectangle 49"/>
          <p:cNvSpPr>
            <a:spLocks/>
          </p:cNvSpPr>
          <p:nvPr/>
        </p:nvSpPr>
        <p:spPr>
          <a:xfrm>
            <a:off x="7723750" y="2656929"/>
            <a:ext cx="709789" cy="34222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51" name="TextBox 50"/>
          <p:cNvSpPr txBox="1"/>
          <p:nvPr/>
        </p:nvSpPr>
        <p:spPr>
          <a:xfrm>
            <a:off x="7715990" y="2680671"/>
            <a:ext cx="711200" cy="276999"/>
          </a:xfrm>
          <a:prstGeom prst="rect">
            <a:avLst/>
          </a:prstGeom>
          <a:noFill/>
        </p:spPr>
        <p:txBody>
          <a:bodyPr wrap="square" rtlCol="0">
            <a:spAutoFit/>
          </a:bodyPr>
          <a:lstStyle/>
          <a:p>
            <a:pPr algn="ctr"/>
            <a:r>
              <a:rPr lang="en-US" sz="1200" dirty="0">
                <a:solidFill>
                  <a:schemeClr val="bg1"/>
                </a:solidFill>
              </a:rPr>
              <a:t>Mgmt</a:t>
            </a:r>
          </a:p>
        </p:txBody>
      </p:sp>
      <p:pic>
        <p:nvPicPr>
          <p:cNvPr id="52" name="Picture 51" descr="symbol_0000s_0002_Vector-Smart-Object.png"/>
          <p:cNvPicPr>
            <a:picLocks noChangeAspect="1"/>
          </p:cNvPicPr>
          <p:nvPr/>
        </p:nvPicPr>
        <p:blipFill rotWithShape="1">
          <a:blip r:embed="rId6" cstate="print">
            <a:extLst>
              <a:ext uri="{28A0092B-C50C-407E-A947-70E740481C1C}">
                <a14:useLocalDpi xmlns:a14="http://schemas.microsoft.com/office/drawing/2010/main" val="0"/>
              </a:ext>
            </a:extLst>
          </a:blip>
          <a:srcRect l="13958" t="12127" r="14438" b="14008"/>
          <a:stretch/>
        </p:blipFill>
        <p:spPr>
          <a:xfrm>
            <a:off x="3465979" y="4163914"/>
            <a:ext cx="281421" cy="290307"/>
          </a:xfrm>
          <a:prstGeom prst="rect">
            <a:avLst/>
          </a:prstGeom>
        </p:spPr>
      </p:pic>
      <p:grpSp>
        <p:nvGrpSpPr>
          <p:cNvPr id="62" name="Group 61"/>
          <p:cNvGrpSpPr/>
          <p:nvPr/>
        </p:nvGrpSpPr>
        <p:grpSpPr>
          <a:xfrm>
            <a:off x="8055714" y="3169532"/>
            <a:ext cx="425450" cy="336652"/>
            <a:chOff x="2295525" y="2913622"/>
            <a:chExt cx="425450" cy="336652"/>
          </a:xfrm>
        </p:grpSpPr>
        <p:sp>
          <p:nvSpPr>
            <p:cNvPr id="63" name="Rounded Rectangle 62"/>
            <p:cNvSpPr>
              <a:spLocks/>
            </p:cNvSpPr>
            <p:nvPr/>
          </p:nvSpPr>
          <p:spPr>
            <a:xfrm>
              <a:off x="2341433" y="2913622"/>
              <a:ext cx="334034" cy="336652"/>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64" name="TextBox 63"/>
            <p:cNvSpPr txBox="1"/>
            <p:nvPr/>
          </p:nvSpPr>
          <p:spPr>
            <a:xfrm>
              <a:off x="2295525" y="2948806"/>
              <a:ext cx="425450" cy="261610"/>
            </a:xfrm>
            <a:prstGeom prst="rect">
              <a:avLst/>
            </a:prstGeom>
            <a:noFill/>
          </p:spPr>
          <p:txBody>
            <a:bodyPr wrap="square" rtlCol="0">
              <a:spAutoFit/>
            </a:bodyPr>
            <a:lstStyle/>
            <a:p>
              <a:pPr algn="ctr"/>
              <a:r>
                <a:rPr lang="en-US" sz="1100" dirty="0">
                  <a:solidFill>
                    <a:schemeClr val="bg1"/>
                  </a:solidFill>
                </a:rPr>
                <a:t>VRA</a:t>
              </a:r>
              <a:endParaRPr lang="en-US" sz="900" dirty="0">
                <a:solidFill>
                  <a:schemeClr val="bg1"/>
                </a:solidFill>
              </a:endParaRPr>
            </a:p>
          </p:txBody>
        </p:sp>
      </p:grpSp>
      <p:grpSp>
        <p:nvGrpSpPr>
          <p:cNvPr id="74" name="Group 73"/>
          <p:cNvGrpSpPr/>
          <p:nvPr/>
        </p:nvGrpSpPr>
        <p:grpSpPr>
          <a:xfrm>
            <a:off x="9027264" y="3169532"/>
            <a:ext cx="425450" cy="336652"/>
            <a:chOff x="2295525" y="2913622"/>
            <a:chExt cx="425450" cy="336652"/>
          </a:xfrm>
        </p:grpSpPr>
        <p:sp>
          <p:nvSpPr>
            <p:cNvPr id="75" name="Rounded Rectangle 74"/>
            <p:cNvSpPr>
              <a:spLocks/>
            </p:cNvSpPr>
            <p:nvPr/>
          </p:nvSpPr>
          <p:spPr>
            <a:xfrm>
              <a:off x="2341433" y="2913622"/>
              <a:ext cx="334034" cy="336652"/>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76" name="TextBox 75"/>
            <p:cNvSpPr txBox="1"/>
            <p:nvPr/>
          </p:nvSpPr>
          <p:spPr>
            <a:xfrm>
              <a:off x="2295525" y="2948806"/>
              <a:ext cx="425450" cy="261610"/>
            </a:xfrm>
            <a:prstGeom prst="rect">
              <a:avLst/>
            </a:prstGeom>
            <a:noFill/>
          </p:spPr>
          <p:txBody>
            <a:bodyPr wrap="square" rtlCol="0">
              <a:spAutoFit/>
            </a:bodyPr>
            <a:lstStyle/>
            <a:p>
              <a:pPr algn="ctr"/>
              <a:r>
                <a:rPr lang="en-US" sz="1100" dirty="0">
                  <a:solidFill>
                    <a:schemeClr val="bg1"/>
                  </a:solidFill>
                </a:rPr>
                <a:t>VRA</a:t>
              </a:r>
              <a:endParaRPr lang="en-US" sz="900" dirty="0">
                <a:solidFill>
                  <a:schemeClr val="bg1"/>
                </a:solidFill>
              </a:endParaRPr>
            </a:p>
          </p:txBody>
        </p:sp>
      </p:grpSp>
      <p:grpSp>
        <p:nvGrpSpPr>
          <p:cNvPr id="77" name="Group 76"/>
          <p:cNvGrpSpPr/>
          <p:nvPr/>
        </p:nvGrpSpPr>
        <p:grpSpPr>
          <a:xfrm>
            <a:off x="7716166" y="4550248"/>
            <a:ext cx="1796873" cy="438573"/>
            <a:chOff x="2336976" y="4026918"/>
            <a:chExt cx="2593320" cy="632965"/>
          </a:xfrm>
        </p:grpSpPr>
        <p:pic>
          <p:nvPicPr>
            <p:cNvPr id="78" name="Picture 77"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976" y="4026918"/>
              <a:ext cx="732907" cy="632965"/>
            </a:xfrm>
            <a:prstGeom prst="rect">
              <a:avLst/>
            </a:prstGeom>
          </p:spPr>
        </p:pic>
        <p:pic>
          <p:nvPicPr>
            <p:cNvPr id="79" name="Picture 78"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7182" y="4026918"/>
              <a:ext cx="732906" cy="632965"/>
            </a:xfrm>
            <a:prstGeom prst="rect">
              <a:avLst/>
            </a:prstGeom>
          </p:spPr>
        </p:pic>
        <p:pic>
          <p:nvPicPr>
            <p:cNvPr id="80" name="Picture 79"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388" y="4026918"/>
              <a:ext cx="732908" cy="632965"/>
            </a:xfrm>
            <a:prstGeom prst="rect">
              <a:avLst/>
            </a:prstGeom>
          </p:spPr>
        </p:pic>
      </p:grpSp>
      <p:grpSp>
        <p:nvGrpSpPr>
          <p:cNvPr id="87" name="Group 86"/>
          <p:cNvGrpSpPr/>
          <p:nvPr/>
        </p:nvGrpSpPr>
        <p:grpSpPr>
          <a:xfrm>
            <a:off x="8034980" y="2038236"/>
            <a:ext cx="413999" cy="413999"/>
            <a:chOff x="7571693" y="1984751"/>
            <a:chExt cx="342148" cy="342148"/>
          </a:xfrm>
        </p:grpSpPr>
        <p:sp>
          <p:nvSpPr>
            <p:cNvPr id="88" name="Oval 87"/>
            <p:cNvSpPr/>
            <p:nvPr/>
          </p:nvSpPr>
          <p:spPr>
            <a:xfrm>
              <a:off x="7571693" y="1984751"/>
              <a:ext cx="342148" cy="342148"/>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89" name="Picture 88"/>
            <p:cNvPicPr>
              <a:picLocks noChangeAspect="1"/>
            </p:cNvPicPr>
            <p:nvPr/>
          </p:nvPicPr>
          <p:blipFill>
            <a:blip r:embed="rId5"/>
            <a:stretch>
              <a:fillRect/>
            </a:stretch>
          </p:blipFill>
          <p:spPr>
            <a:xfrm>
              <a:off x="7683126" y="2055997"/>
              <a:ext cx="121399" cy="206009"/>
            </a:xfrm>
            <a:prstGeom prst="rect">
              <a:avLst/>
            </a:prstGeom>
          </p:spPr>
        </p:pic>
      </p:grpSp>
      <p:pic>
        <p:nvPicPr>
          <p:cNvPr id="90" name="Picture 89" descr="symbol_0000s_0002_Vector-Smart-Object.png"/>
          <p:cNvPicPr>
            <a:picLocks noChangeAspect="1"/>
          </p:cNvPicPr>
          <p:nvPr/>
        </p:nvPicPr>
        <p:blipFill rotWithShape="1">
          <a:blip r:embed="rId6" cstate="print">
            <a:extLst>
              <a:ext uri="{28A0092B-C50C-407E-A947-70E740481C1C}">
                <a14:useLocalDpi xmlns:a14="http://schemas.microsoft.com/office/drawing/2010/main" val="0"/>
              </a:ext>
            </a:extLst>
          </a:blip>
          <a:srcRect l="13958" t="12127" r="14438" b="14008"/>
          <a:stretch/>
        </p:blipFill>
        <p:spPr>
          <a:xfrm>
            <a:off x="4450229" y="4163914"/>
            <a:ext cx="281421" cy="290307"/>
          </a:xfrm>
          <a:prstGeom prst="rect">
            <a:avLst/>
          </a:prstGeom>
        </p:spPr>
      </p:pic>
      <p:pic>
        <p:nvPicPr>
          <p:cNvPr id="91" name="Picture 90"/>
          <p:cNvPicPr>
            <a:picLocks noChangeAspect="1"/>
          </p:cNvPicPr>
          <p:nvPr/>
        </p:nvPicPr>
        <p:blipFill>
          <a:blip r:embed="rId7"/>
          <a:stretch>
            <a:fillRect/>
          </a:stretch>
        </p:blipFill>
        <p:spPr>
          <a:xfrm>
            <a:off x="5477691" y="2548315"/>
            <a:ext cx="1344512" cy="763336"/>
          </a:xfrm>
          <a:prstGeom prst="rect">
            <a:avLst/>
          </a:prstGeom>
        </p:spPr>
      </p:pic>
      <p:sp>
        <p:nvSpPr>
          <p:cNvPr id="92" name="TextBox 91"/>
          <p:cNvSpPr txBox="1"/>
          <p:nvPr/>
        </p:nvSpPr>
        <p:spPr>
          <a:xfrm>
            <a:off x="5390523" y="2928152"/>
            <a:ext cx="1518849" cy="338554"/>
          </a:xfrm>
          <a:prstGeom prst="rect">
            <a:avLst/>
          </a:prstGeom>
          <a:noFill/>
        </p:spPr>
        <p:txBody>
          <a:bodyPr wrap="square" rtlCol="0">
            <a:spAutoFit/>
          </a:bodyPr>
          <a:lstStyle/>
          <a:p>
            <a:pPr algn="ctr"/>
            <a:r>
              <a:rPr lang="en-US" sz="1600" b="1" dirty="0">
                <a:solidFill>
                  <a:schemeClr val="tx1">
                    <a:lumMod val="75000"/>
                    <a:lumOff val="25000"/>
                  </a:schemeClr>
                </a:solidFill>
                <a:latin typeface="Calibri"/>
                <a:cs typeface="Calibri"/>
              </a:rPr>
              <a:t>WAN</a:t>
            </a:r>
          </a:p>
        </p:txBody>
      </p:sp>
      <p:cxnSp>
        <p:nvCxnSpPr>
          <p:cNvPr id="93" name="Straight Connector 92"/>
          <p:cNvCxnSpPr/>
          <p:nvPr/>
        </p:nvCxnSpPr>
        <p:spPr>
          <a:xfrm>
            <a:off x="4987007" y="3662661"/>
            <a:ext cx="2360686" cy="0"/>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183" name="Group 182"/>
          <p:cNvGrpSpPr/>
          <p:nvPr/>
        </p:nvGrpSpPr>
        <p:grpSpPr>
          <a:xfrm>
            <a:off x="5394145" y="3454937"/>
            <a:ext cx="1529950" cy="412927"/>
            <a:chOff x="5311943" y="3454937"/>
            <a:chExt cx="1529950" cy="412927"/>
          </a:xfrm>
        </p:grpSpPr>
        <p:sp>
          <p:nvSpPr>
            <p:cNvPr id="94" name="Rounded Rectangle 93"/>
            <p:cNvSpPr>
              <a:spLocks/>
            </p:cNvSpPr>
            <p:nvPr/>
          </p:nvSpPr>
          <p:spPr>
            <a:xfrm>
              <a:off x="5311943" y="3454937"/>
              <a:ext cx="1529950" cy="412927"/>
            </a:xfrm>
            <a:prstGeom prst="roundRect">
              <a:avLst>
                <a:gd name="adj" fmla="val 14849"/>
              </a:avLst>
            </a:prstGeom>
            <a:solidFill>
              <a:schemeClr val="accent6">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95" name="TextBox 94"/>
            <p:cNvSpPr txBox="1"/>
            <p:nvPr/>
          </p:nvSpPr>
          <p:spPr>
            <a:xfrm>
              <a:off x="5317494" y="3521872"/>
              <a:ext cx="1518849" cy="276999"/>
            </a:xfrm>
            <a:prstGeom prst="rect">
              <a:avLst/>
            </a:prstGeom>
            <a:noFill/>
          </p:spPr>
          <p:txBody>
            <a:bodyPr wrap="square" rtlCol="0">
              <a:spAutoFit/>
            </a:bodyPr>
            <a:lstStyle/>
            <a:p>
              <a:pPr algn="ctr"/>
              <a:r>
                <a:rPr lang="en-US" sz="1200" dirty="0">
                  <a:solidFill>
                    <a:schemeClr val="bg1"/>
                  </a:solidFill>
                </a:rPr>
                <a:t>Recovery</a:t>
              </a:r>
            </a:p>
          </p:txBody>
        </p:sp>
      </p:grpSp>
      <p:grpSp>
        <p:nvGrpSpPr>
          <p:cNvPr id="96" name="Group 95"/>
          <p:cNvGrpSpPr/>
          <p:nvPr/>
        </p:nvGrpSpPr>
        <p:grpSpPr>
          <a:xfrm>
            <a:off x="3512295" y="2656929"/>
            <a:ext cx="980017" cy="342222"/>
            <a:chOff x="3182411" y="2556936"/>
            <a:chExt cx="980017" cy="342222"/>
          </a:xfrm>
        </p:grpSpPr>
        <p:sp>
          <p:nvSpPr>
            <p:cNvPr id="97" name="Rounded Rectangle 96"/>
            <p:cNvSpPr>
              <a:spLocks/>
            </p:cNvSpPr>
            <p:nvPr/>
          </p:nvSpPr>
          <p:spPr>
            <a:xfrm>
              <a:off x="3452638" y="2556936"/>
              <a:ext cx="709789" cy="342222"/>
            </a:xfrm>
            <a:prstGeom prst="roundRect">
              <a:avLst>
                <a:gd name="adj" fmla="val 14849"/>
              </a:avLst>
            </a:prstGeom>
            <a:solidFill>
              <a:srgbClr val="A30D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cxnSp>
          <p:nvCxnSpPr>
            <p:cNvPr id="98" name="Straight Connector 97"/>
            <p:cNvCxnSpPr/>
            <p:nvPr/>
          </p:nvCxnSpPr>
          <p:spPr>
            <a:xfrm>
              <a:off x="3182411" y="2724468"/>
              <a:ext cx="497417" cy="0"/>
            </a:xfrm>
            <a:prstGeom prst="line">
              <a:avLst/>
            </a:prstGeom>
            <a:ln w="57150" cmpd="sng">
              <a:solidFill>
                <a:schemeClr val="accent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3457578" y="2574568"/>
              <a:ext cx="704850" cy="276999"/>
            </a:xfrm>
            <a:prstGeom prst="rect">
              <a:avLst/>
            </a:prstGeom>
            <a:noFill/>
          </p:spPr>
          <p:txBody>
            <a:bodyPr wrap="square" rtlCol="0">
              <a:spAutoFit/>
            </a:bodyPr>
            <a:lstStyle/>
            <a:p>
              <a:pPr algn="ctr"/>
              <a:r>
                <a:rPr lang="en-US" sz="1200" dirty="0">
                  <a:solidFill>
                    <a:schemeClr val="bg1"/>
                  </a:solidFill>
                </a:rPr>
                <a:t>ZVM</a:t>
              </a:r>
            </a:p>
          </p:txBody>
        </p:sp>
      </p:grpSp>
      <p:grpSp>
        <p:nvGrpSpPr>
          <p:cNvPr id="100" name="Group 99"/>
          <p:cNvGrpSpPr/>
          <p:nvPr/>
        </p:nvGrpSpPr>
        <p:grpSpPr>
          <a:xfrm>
            <a:off x="8425073" y="2656929"/>
            <a:ext cx="973667" cy="342222"/>
            <a:chOff x="8095189" y="2556936"/>
            <a:chExt cx="973667" cy="342222"/>
          </a:xfrm>
        </p:grpSpPr>
        <p:sp>
          <p:nvSpPr>
            <p:cNvPr id="101" name="Rounded Rectangle 100"/>
            <p:cNvSpPr>
              <a:spLocks/>
            </p:cNvSpPr>
            <p:nvPr/>
          </p:nvSpPr>
          <p:spPr>
            <a:xfrm>
              <a:off x="8359066" y="2556936"/>
              <a:ext cx="709789" cy="342222"/>
            </a:xfrm>
            <a:prstGeom prst="roundRect">
              <a:avLst>
                <a:gd name="adj" fmla="val 14849"/>
              </a:avLst>
            </a:prstGeom>
            <a:solidFill>
              <a:srgbClr val="A30D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cxnSp>
          <p:nvCxnSpPr>
            <p:cNvPr id="102" name="Straight Connector 101"/>
            <p:cNvCxnSpPr/>
            <p:nvPr/>
          </p:nvCxnSpPr>
          <p:spPr>
            <a:xfrm>
              <a:off x="8095189" y="2724468"/>
              <a:ext cx="497417" cy="0"/>
            </a:xfrm>
            <a:prstGeom prst="line">
              <a:avLst/>
            </a:prstGeom>
            <a:ln w="57150" cmpd="sng">
              <a:solidFill>
                <a:schemeClr val="accent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8364006" y="2574568"/>
              <a:ext cx="704850" cy="276999"/>
            </a:xfrm>
            <a:prstGeom prst="rect">
              <a:avLst/>
            </a:prstGeom>
            <a:noFill/>
          </p:spPr>
          <p:txBody>
            <a:bodyPr wrap="square" rtlCol="0">
              <a:spAutoFit/>
            </a:bodyPr>
            <a:lstStyle/>
            <a:p>
              <a:pPr algn="ctr"/>
              <a:r>
                <a:rPr lang="en-US" sz="1200" dirty="0">
                  <a:solidFill>
                    <a:schemeClr val="bg1"/>
                  </a:solidFill>
                </a:rPr>
                <a:t>ZVM</a:t>
              </a:r>
            </a:p>
          </p:txBody>
        </p:sp>
      </p:grpSp>
      <p:cxnSp>
        <p:nvCxnSpPr>
          <p:cNvPr id="108" name="Elbow Connector 107"/>
          <p:cNvCxnSpPr>
            <a:stCxn id="110" idx="1"/>
            <a:endCxn id="22" idx="1"/>
          </p:cNvCxnSpPr>
          <p:nvPr/>
        </p:nvCxnSpPr>
        <p:spPr>
          <a:xfrm rot="10800000" flipH="1" flipV="1">
            <a:off x="2290942" y="1481814"/>
            <a:ext cx="523251" cy="1856044"/>
          </a:xfrm>
          <a:prstGeom prst="bentConnector3">
            <a:avLst>
              <a:gd name="adj1" fmla="val -43688"/>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09" name="Group 108"/>
          <p:cNvGrpSpPr/>
          <p:nvPr/>
        </p:nvGrpSpPr>
        <p:grpSpPr>
          <a:xfrm>
            <a:off x="2282368" y="1163422"/>
            <a:ext cx="4115139" cy="636784"/>
            <a:chOff x="1229477" y="4083895"/>
            <a:chExt cx="3543914" cy="636784"/>
          </a:xfrm>
        </p:grpSpPr>
        <p:sp>
          <p:nvSpPr>
            <p:cNvPr id="110" name="Rectangular Callout 109"/>
            <p:cNvSpPr/>
            <p:nvPr/>
          </p:nvSpPr>
          <p:spPr bwMode="auto">
            <a:xfrm>
              <a:off x="1236862" y="4083895"/>
              <a:ext cx="3536529"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1500" dirty="0">
                  <a:solidFill>
                    <a:schemeClr val="tx1">
                      <a:lumMod val="90000"/>
                      <a:lumOff val="10000"/>
                    </a:schemeClr>
                  </a:solidFill>
                  <a:cs typeface="Arial" pitchFamily="34" charset="0"/>
                </a:rPr>
                <a:t>Automated Failback</a:t>
              </a:r>
              <a:br>
                <a:rPr lang="en-US" sz="1500" dirty="0">
                  <a:solidFill>
                    <a:srgbClr val="5B4A42"/>
                  </a:solidFill>
                  <a:cs typeface="Arial" pitchFamily="34" charset="0"/>
                </a:rPr>
              </a:br>
              <a:r>
                <a:rPr lang="en-US" sz="1500" b="1" dirty="0">
                  <a:solidFill>
                    <a:srgbClr val="C00000"/>
                  </a:solidFill>
                  <a:latin typeface="Calibri Light"/>
                  <a:cs typeface="Calibri Light"/>
                </a:rPr>
                <a:t>Replication of Only Changes</a:t>
              </a:r>
              <a:br>
                <a:rPr lang="en-US" sz="1500" b="1" dirty="0">
                  <a:solidFill>
                    <a:srgbClr val="A60015"/>
                  </a:solidFill>
                  <a:cs typeface="Arial" pitchFamily="34" charset="0"/>
                </a:rPr>
              </a:br>
              <a:r>
                <a:rPr lang="en-US" sz="1500" dirty="0">
                  <a:solidFill>
                    <a:schemeClr val="tx1">
                      <a:lumMod val="90000"/>
                      <a:lumOff val="10000"/>
                    </a:schemeClr>
                  </a:solidFill>
                  <a:cs typeface="Arial" pitchFamily="34" charset="0"/>
                </a:rPr>
                <a:t>AWS</a:t>
              </a:r>
              <a:r>
                <a:rPr lang="en-US" sz="1500" b="1" dirty="0">
                  <a:solidFill>
                    <a:schemeClr val="tx1">
                      <a:lumMod val="90000"/>
                      <a:lumOff val="10000"/>
                    </a:schemeClr>
                  </a:solidFill>
                  <a:cs typeface="Arial" pitchFamily="34" charset="0"/>
                </a:rPr>
                <a:t> </a:t>
              </a:r>
              <a:r>
                <a:rPr lang="en-US" sz="1500" dirty="0">
                  <a:solidFill>
                    <a:schemeClr val="tx1">
                      <a:lumMod val="90000"/>
                      <a:lumOff val="10000"/>
                    </a:schemeClr>
                  </a:solidFill>
                  <a:cs typeface="Arial" pitchFamily="34" charset="0"/>
                </a:rPr>
                <a:t>failback V2V export</a:t>
              </a:r>
            </a:p>
          </p:txBody>
        </p:sp>
        <p:cxnSp>
          <p:nvCxnSpPr>
            <p:cNvPr id="111" name="Straight Connector 110"/>
            <p:cNvCxnSpPr/>
            <p:nvPr/>
          </p:nvCxnSpPr>
          <p:spPr>
            <a:xfrm>
              <a:off x="1229477" y="4187646"/>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12" name="Elbow Connector 111"/>
          <p:cNvCxnSpPr>
            <a:stCxn id="6" idx="3"/>
            <a:endCxn id="103" idx="3"/>
          </p:cNvCxnSpPr>
          <p:nvPr/>
        </p:nvCxnSpPr>
        <p:spPr>
          <a:xfrm flipH="1">
            <a:off x="9398740" y="1477917"/>
            <a:ext cx="661768" cy="1335144"/>
          </a:xfrm>
          <a:prstGeom prst="bentConnector3">
            <a:avLst>
              <a:gd name="adj1" fmla="val -34544"/>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113" name="Elbow Connector 112"/>
          <p:cNvCxnSpPr>
            <a:stCxn id="115" idx="3"/>
            <a:endCxn id="229" idx="3"/>
          </p:cNvCxnSpPr>
          <p:nvPr/>
        </p:nvCxnSpPr>
        <p:spPr>
          <a:xfrm flipH="1" flipV="1">
            <a:off x="9440594" y="3706996"/>
            <a:ext cx="652500" cy="2063056"/>
          </a:xfrm>
          <a:prstGeom prst="bentConnector3">
            <a:avLst>
              <a:gd name="adj1" fmla="val -35034"/>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a:off x="5567307" y="5451660"/>
            <a:ext cx="4536587" cy="636784"/>
            <a:chOff x="3465665" y="4087917"/>
            <a:chExt cx="4536587" cy="636784"/>
          </a:xfrm>
        </p:grpSpPr>
        <p:sp>
          <p:nvSpPr>
            <p:cNvPr id="115" name="Rectangular Callout 114"/>
            <p:cNvSpPr/>
            <p:nvPr/>
          </p:nvSpPr>
          <p:spPr bwMode="auto">
            <a:xfrm>
              <a:off x="3465665" y="4087917"/>
              <a:ext cx="4525787"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500" dirty="0">
                  <a:solidFill>
                    <a:schemeClr val="tx1">
                      <a:lumMod val="90000"/>
                      <a:lumOff val="10000"/>
                    </a:schemeClr>
                  </a:solidFill>
                  <a:cs typeface="Arial" pitchFamily="34" charset="0"/>
                </a:rPr>
                <a:t>Click to test in isolated network</a:t>
              </a:r>
            </a:p>
            <a:p>
              <a:pPr algn="r">
                <a:defRPr/>
              </a:pPr>
              <a:r>
                <a:rPr lang="en-US" sz="1500" b="1" dirty="0">
                  <a:solidFill>
                    <a:srgbClr val="C00000"/>
                  </a:solidFill>
                  <a:latin typeface="Calibri Light"/>
                  <a:cs typeface="Calibri Light"/>
                </a:rPr>
                <a:t>Non-disruptive failover testing</a:t>
              </a:r>
            </a:p>
            <a:p>
              <a:pPr algn="r">
                <a:defRPr/>
              </a:pPr>
              <a:r>
                <a:rPr lang="en-US" sz="1500" dirty="0">
                  <a:solidFill>
                    <a:schemeClr val="tx1">
                      <a:lumMod val="90000"/>
                      <a:lumOff val="10000"/>
                    </a:schemeClr>
                  </a:solidFill>
                  <a:cs typeface="Arial" pitchFamily="34" charset="0"/>
                </a:rPr>
                <a:t>Not just for DR &amp; Offsite Clone</a:t>
              </a:r>
            </a:p>
          </p:txBody>
        </p:sp>
        <p:cxnSp>
          <p:nvCxnSpPr>
            <p:cNvPr id="116" name="Straight Connector 115"/>
            <p:cNvCxnSpPr/>
            <p:nvPr/>
          </p:nvCxnSpPr>
          <p:spPr>
            <a:xfrm>
              <a:off x="8002252" y="4159832"/>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117" name="Group 116"/>
          <p:cNvGrpSpPr/>
          <p:nvPr/>
        </p:nvGrpSpPr>
        <p:grpSpPr>
          <a:xfrm>
            <a:off x="7570301" y="2043962"/>
            <a:ext cx="413999" cy="413999"/>
            <a:chOff x="7341033" y="1948826"/>
            <a:chExt cx="413999" cy="413999"/>
          </a:xfrm>
        </p:grpSpPr>
        <p:sp>
          <p:nvSpPr>
            <p:cNvPr id="118" name="Oval 117"/>
            <p:cNvSpPr/>
            <p:nvPr/>
          </p:nvSpPr>
          <p:spPr>
            <a:xfrm>
              <a:off x="7341033" y="1948826"/>
              <a:ext cx="413999" cy="413999"/>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119" name="Picture 118" descr="symbol_0004s_0006_Vector-Smart-Objec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3037" y="1957070"/>
              <a:ext cx="357293" cy="357293"/>
            </a:xfrm>
            <a:prstGeom prst="rect">
              <a:avLst/>
            </a:prstGeom>
          </p:spPr>
        </p:pic>
      </p:grpSp>
      <p:pic>
        <p:nvPicPr>
          <p:cNvPr id="120" name="Picture 119"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7726157" y="4051673"/>
            <a:ext cx="783187" cy="234418"/>
          </a:xfrm>
          <a:prstGeom prst="rect">
            <a:avLst/>
          </a:prstGeom>
        </p:spPr>
      </p:pic>
      <p:pic>
        <p:nvPicPr>
          <p:cNvPr id="121" name="Picture 120" descr="symbol_0002s_0009_Vector-Smart-Object.png"/>
          <p:cNvPicPr>
            <a:picLocks noChangeAspect="1"/>
          </p:cNvPicPr>
          <p:nvPr/>
        </p:nvPicPr>
        <p:blipFill rotWithShape="1">
          <a:blip r:embed="rId3" cstate="print">
            <a:extLst>
              <a:ext uri="{28A0092B-C50C-407E-A947-70E740481C1C}">
                <a14:useLocalDpi xmlns:a14="http://schemas.microsoft.com/office/drawing/2010/main" val="0"/>
              </a:ext>
            </a:extLst>
          </a:blip>
          <a:srcRect t="34599" b="35470"/>
          <a:stretch/>
        </p:blipFill>
        <p:spPr>
          <a:xfrm>
            <a:off x="8704057" y="4051673"/>
            <a:ext cx="783187" cy="234418"/>
          </a:xfrm>
          <a:prstGeom prst="rect">
            <a:avLst/>
          </a:prstGeom>
        </p:spPr>
      </p:pic>
      <p:grpSp>
        <p:nvGrpSpPr>
          <p:cNvPr id="141" name="Group 140"/>
          <p:cNvGrpSpPr/>
          <p:nvPr/>
        </p:nvGrpSpPr>
        <p:grpSpPr>
          <a:xfrm>
            <a:off x="2788392" y="3169532"/>
            <a:ext cx="1750482" cy="724002"/>
            <a:chOff x="7600158" y="3169532"/>
            <a:chExt cx="1750482" cy="724002"/>
          </a:xfrm>
        </p:grpSpPr>
        <p:grpSp>
          <p:nvGrpSpPr>
            <p:cNvPr id="53" name="Group 52"/>
            <p:cNvGrpSpPr/>
            <p:nvPr/>
          </p:nvGrpSpPr>
          <p:grpSpPr>
            <a:xfrm>
              <a:off x="7600158" y="3556882"/>
              <a:ext cx="397932" cy="336652"/>
              <a:chOff x="2311401" y="2913622"/>
              <a:chExt cx="397932" cy="336652"/>
            </a:xfrm>
          </p:grpSpPr>
          <p:sp>
            <p:nvSpPr>
              <p:cNvPr id="54" name="Rounded Rectangle 53"/>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55" name="TextBox 54"/>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56" name="Group 55"/>
            <p:cNvGrpSpPr/>
            <p:nvPr/>
          </p:nvGrpSpPr>
          <p:grpSpPr>
            <a:xfrm>
              <a:off x="7981158" y="3556882"/>
              <a:ext cx="397932" cy="336652"/>
              <a:chOff x="2311401" y="2913622"/>
              <a:chExt cx="397932" cy="336652"/>
            </a:xfrm>
          </p:grpSpPr>
          <p:sp>
            <p:nvSpPr>
              <p:cNvPr id="57" name="Rounded Rectangle 56"/>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58" name="TextBox 57"/>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59" name="Group 58"/>
            <p:cNvGrpSpPr/>
            <p:nvPr/>
          </p:nvGrpSpPr>
          <p:grpSpPr>
            <a:xfrm>
              <a:off x="7600158" y="3169532"/>
              <a:ext cx="397932" cy="336652"/>
              <a:chOff x="2311401" y="2913622"/>
              <a:chExt cx="397932" cy="336652"/>
            </a:xfrm>
          </p:grpSpPr>
          <p:sp>
            <p:nvSpPr>
              <p:cNvPr id="60" name="Rounded Rectangle 59"/>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61" name="TextBox 60"/>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65" name="Group 64"/>
            <p:cNvGrpSpPr/>
            <p:nvPr/>
          </p:nvGrpSpPr>
          <p:grpSpPr>
            <a:xfrm>
              <a:off x="8571708" y="3556882"/>
              <a:ext cx="397932" cy="336652"/>
              <a:chOff x="2311401" y="2913622"/>
              <a:chExt cx="397932" cy="336652"/>
            </a:xfrm>
          </p:grpSpPr>
          <p:sp>
            <p:nvSpPr>
              <p:cNvPr id="66" name="Rounded Rectangle 65"/>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67" name="TextBox 66"/>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68" name="Group 67"/>
            <p:cNvGrpSpPr/>
            <p:nvPr/>
          </p:nvGrpSpPr>
          <p:grpSpPr>
            <a:xfrm>
              <a:off x="8952708" y="3556882"/>
              <a:ext cx="397932" cy="336652"/>
              <a:chOff x="2311401" y="2913622"/>
              <a:chExt cx="397932" cy="336652"/>
            </a:xfrm>
          </p:grpSpPr>
          <p:sp>
            <p:nvSpPr>
              <p:cNvPr id="69" name="Rounded Rectangle 68"/>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70" name="TextBox 69"/>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71" name="Group 70"/>
            <p:cNvGrpSpPr/>
            <p:nvPr/>
          </p:nvGrpSpPr>
          <p:grpSpPr>
            <a:xfrm>
              <a:off x="8571708" y="3169532"/>
              <a:ext cx="397932" cy="336652"/>
              <a:chOff x="2311401" y="2913622"/>
              <a:chExt cx="397932" cy="336652"/>
            </a:xfrm>
          </p:grpSpPr>
          <p:sp>
            <p:nvSpPr>
              <p:cNvPr id="72" name="Rounded Rectangle 71"/>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73" name="TextBox 72"/>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grpSp>
        <p:nvGrpSpPr>
          <p:cNvPr id="144" name="Group 143"/>
          <p:cNvGrpSpPr/>
          <p:nvPr/>
        </p:nvGrpSpPr>
        <p:grpSpPr>
          <a:xfrm>
            <a:off x="7686591" y="7038719"/>
            <a:ext cx="1750482" cy="724002"/>
            <a:chOff x="7600158" y="3169532"/>
            <a:chExt cx="1750482" cy="724002"/>
          </a:xfrm>
        </p:grpSpPr>
        <p:grpSp>
          <p:nvGrpSpPr>
            <p:cNvPr id="145" name="Group 144"/>
            <p:cNvGrpSpPr/>
            <p:nvPr/>
          </p:nvGrpSpPr>
          <p:grpSpPr>
            <a:xfrm>
              <a:off x="7600158" y="3556882"/>
              <a:ext cx="397932" cy="336652"/>
              <a:chOff x="2311401" y="2913622"/>
              <a:chExt cx="397932" cy="336652"/>
            </a:xfrm>
          </p:grpSpPr>
          <p:sp>
            <p:nvSpPr>
              <p:cNvPr id="161" name="Rounded Rectangle 160"/>
              <p:cNvSpPr>
                <a:spLocks/>
              </p:cNvSpPr>
              <p:nvPr/>
            </p:nvSpPr>
            <p:spPr>
              <a:xfrm>
                <a:off x="2341433" y="2913622"/>
                <a:ext cx="334034" cy="336652"/>
              </a:xfrm>
              <a:prstGeom prst="roundRect">
                <a:avLst>
                  <a:gd name="adj" fmla="val 14849"/>
                </a:avLst>
              </a:prstGeom>
              <a:solidFill>
                <a:srgbClr val="7F7F7F"/>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62" name="TextBox 161"/>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46" name="Group 145"/>
            <p:cNvGrpSpPr/>
            <p:nvPr/>
          </p:nvGrpSpPr>
          <p:grpSpPr>
            <a:xfrm>
              <a:off x="7981158" y="3556882"/>
              <a:ext cx="397932" cy="336652"/>
              <a:chOff x="2311401" y="2913622"/>
              <a:chExt cx="397932" cy="336652"/>
            </a:xfrm>
          </p:grpSpPr>
          <p:sp>
            <p:nvSpPr>
              <p:cNvPr id="159" name="Rounded Rectangle 158"/>
              <p:cNvSpPr>
                <a:spLocks/>
              </p:cNvSpPr>
              <p:nvPr/>
            </p:nvSpPr>
            <p:spPr>
              <a:xfrm>
                <a:off x="2341433" y="2913622"/>
                <a:ext cx="334034" cy="336652"/>
              </a:xfrm>
              <a:prstGeom prst="roundRect">
                <a:avLst>
                  <a:gd name="adj" fmla="val 14849"/>
                </a:avLst>
              </a:prstGeom>
              <a:solidFill>
                <a:srgbClr val="7F7F7F"/>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60" name="TextBox 159"/>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47" name="Group 146"/>
            <p:cNvGrpSpPr/>
            <p:nvPr/>
          </p:nvGrpSpPr>
          <p:grpSpPr>
            <a:xfrm>
              <a:off x="7600158" y="3169532"/>
              <a:ext cx="397932" cy="336652"/>
              <a:chOff x="2311401" y="2913622"/>
              <a:chExt cx="397932" cy="336652"/>
            </a:xfrm>
          </p:grpSpPr>
          <p:sp>
            <p:nvSpPr>
              <p:cNvPr id="157" name="Rounded Rectangle 156"/>
              <p:cNvSpPr>
                <a:spLocks/>
              </p:cNvSpPr>
              <p:nvPr/>
            </p:nvSpPr>
            <p:spPr>
              <a:xfrm>
                <a:off x="2341433" y="2913622"/>
                <a:ext cx="334034" cy="336652"/>
              </a:xfrm>
              <a:prstGeom prst="roundRect">
                <a:avLst>
                  <a:gd name="adj" fmla="val 14849"/>
                </a:avLst>
              </a:prstGeom>
              <a:solidFill>
                <a:srgbClr val="7F7F7F"/>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58" name="TextBox 157"/>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48" name="Group 147"/>
            <p:cNvGrpSpPr/>
            <p:nvPr/>
          </p:nvGrpSpPr>
          <p:grpSpPr>
            <a:xfrm>
              <a:off x="8571708" y="3556882"/>
              <a:ext cx="397932" cy="336652"/>
              <a:chOff x="2311401" y="2913622"/>
              <a:chExt cx="397932" cy="336652"/>
            </a:xfrm>
          </p:grpSpPr>
          <p:sp>
            <p:nvSpPr>
              <p:cNvPr id="155" name="Rounded Rectangle 154"/>
              <p:cNvSpPr>
                <a:spLocks/>
              </p:cNvSpPr>
              <p:nvPr/>
            </p:nvSpPr>
            <p:spPr>
              <a:xfrm>
                <a:off x="2341433" y="2913622"/>
                <a:ext cx="334034" cy="336652"/>
              </a:xfrm>
              <a:prstGeom prst="roundRect">
                <a:avLst>
                  <a:gd name="adj" fmla="val 14849"/>
                </a:avLst>
              </a:prstGeom>
              <a:solidFill>
                <a:srgbClr val="7F7F7F"/>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56" name="TextBox 155"/>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49" name="Group 148"/>
            <p:cNvGrpSpPr/>
            <p:nvPr/>
          </p:nvGrpSpPr>
          <p:grpSpPr>
            <a:xfrm>
              <a:off x="8952708" y="3556882"/>
              <a:ext cx="397932" cy="336652"/>
              <a:chOff x="2311401" y="2913622"/>
              <a:chExt cx="397932" cy="336652"/>
            </a:xfrm>
          </p:grpSpPr>
          <p:sp>
            <p:nvSpPr>
              <p:cNvPr id="153" name="Rounded Rectangle 152"/>
              <p:cNvSpPr>
                <a:spLocks/>
              </p:cNvSpPr>
              <p:nvPr/>
            </p:nvSpPr>
            <p:spPr>
              <a:xfrm>
                <a:off x="2341433" y="2913622"/>
                <a:ext cx="334034" cy="336652"/>
              </a:xfrm>
              <a:prstGeom prst="roundRect">
                <a:avLst>
                  <a:gd name="adj" fmla="val 14849"/>
                </a:avLst>
              </a:prstGeom>
              <a:solidFill>
                <a:srgbClr val="7F7F7F"/>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54" name="TextBox 153"/>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50" name="Group 149"/>
            <p:cNvGrpSpPr/>
            <p:nvPr/>
          </p:nvGrpSpPr>
          <p:grpSpPr>
            <a:xfrm>
              <a:off x="8571708" y="3169532"/>
              <a:ext cx="397932" cy="336652"/>
              <a:chOff x="2311401" y="2913622"/>
              <a:chExt cx="397932" cy="336652"/>
            </a:xfrm>
          </p:grpSpPr>
          <p:sp>
            <p:nvSpPr>
              <p:cNvPr id="151" name="Rounded Rectangle 150"/>
              <p:cNvSpPr>
                <a:spLocks/>
              </p:cNvSpPr>
              <p:nvPr/>
            </p:nvSpPr>
            <p:spPr>
              <a:xfrm>
                <a:off x="2341433" y="2913622"/>
                <a:ext cx="334034" cy="336652"/>
              </a:xfrm>
              <a:prstGeom prst="roundRect">
                <a:avLst>
                  <a:gd name="adj" fmla="val 14849"/>
                </a:avLst>
              </a:prstGeom>
              <a:solidFill>
                <a:srgbClr val="7F7F7F"/>
              </a:solidFill>
              <a:ln w="28575">
                <a:solidFill>
                  <a:srgbClr val="C0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52" name="TextBox 151"/>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grpSp>
        <p:nvGrpSpPr>
          <p:cNvPr id="163" name="Group 162"/>
          <p:cNvGrpSpPr/>
          <p:nvPr/>
        </p:nvGrpSpPr>
        <p:grpSpPr>
          <a:xfrm>
            <a:off x="7685299" y="3161660"/>
            <a:ext cx="1750482" cy="724002"/>
            <a:chOff x="7600158" y="3169532"/>
            <a:chExt cx="1750482" cy="724002"/>
          </a:xfrm>
        </p:grpSpPr>
        <p:grpSp>
          <p:nvGrpSpPr>
            <p:cNvPr id="164" name="Group 163"/>
            <p:cNvGrpSpPr/>
            <p:nvPr/>
          </p:nvGrpSpPr>
          <p:grpSpPr>
            <a:xfrm>
              <a:off x="7600158" y="3556882"/>
              <a:ext cx="397932" cy="336652"/>
              <a:chOff x="2311401" y="2913622"/>
              <a:chExt cx="397932" cy="336652"/>
            </a:xfrm>
          </p:grpSpPr>
          <p:sp>
            <p:nvSpPr>
              <p:cNvPr id="180" name="Rounded Rectangle 179"/>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81" name="TextBox 180"/>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65" name="Group 164"/>
            <p:cNvGrpSpPr/>
            <p:nvPr/>
          </p:nvGrpSpPr>
          <p:grpSpPr>
            <a:xfrm>
              <a:off x="7981158" y="3556882"/>
              <a:ext cx="397932" cy="336652"/>
              <a:chOff x="2311401" y="2913622"/>
              <a:chExt cx="397932" cy="336652"/>
            </a:xfrm>
          </p:grpSpPr>
          <p:sp>
            <p:nvSpPr>
              <p:cNvPr id="178" name="Rounded Rectangle 177"/>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79" name="TextBox 178"/>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66" name="Group 165"/>
            <p:cNvGrpSpPr/>
            <p:nvPr/>
          </p:nvGrpSpPr>
          <p:grpSpPr>
            <a:xfrm>
              <a:off x="7600158" y="3169532"/>
              <a:ext cx="397932" cy="336652"/>
              <a:chOff x="2311401" y="2913622"/>
              <a:chExt cx="397932" cy="336652"/>
            </a:xfrm>
          </p:grpSpPr>
          <p:sp>
            <p:nvSpPr>
              <p:cNvPr id="176" name="Rounded Rectangle 175"/>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77" name="TextBox 176"/>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67" name="Group 166"/>
            <p:cNvGrpSpPr/>
            <p:nvPr/>
          </p:nvGrpSpPr>
          <p:grpSpPr>
            <a:xfrm>
              <a:off x="8571708" y="3556882"/>
              <a:ext cx="397932" cy="336652"/>
              <a:chOff x="2311401" y="2913622"/>
              <a:chExt cx="397932" cy="336652"/>
            </a:xfrm>
          </p:grpSpPr>
          <p:sp>
            <p:nvSpPr>
              <p:cNvPr id="174" name="Rounded Rectangle 173"/>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75" name="TextBox 174"/>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68" name="Group 167"/>
            <p:cNvGrpSpPr/>
            <p:nvPr/>
          </p:nvGrpSpPr>
          <p:grpSpPr>
            <a:xfrm>
              <a:off x="8952708" y="3556882"/>
              <a:ext cx="397932" cy="336652"/>
              <a:chOff x="2311401" y="2913622"/>
              <a:chExt cx="397932" cy="336652"/>
            </a:xfrm>
          </p:grpSpPr>
          <p:sp>
            <p:nvSpPr>
              <p:cNvPr id="172" name="Rounded Rectangle 171"/>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73" name="TextBox 172"/>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69" name="Group 168"/>
            <p:cNvGrpSpPr/>
            <p:nvPr/>
          </p:nvGrpSpPr>
          <p:grpSpPr>
            <a:xfrm>
              <a:off x="8571708" y="3169532"/>
              <a:ext cx="397932" cy="336652"/>
              <a:chOff x="2311401" y="2913622"/>
              <a:chExt cx="397932" cy="336652"/>
            </a:xfrm>
          </p:grpSpPr>
          <p:sp>
            <p:nvSpPr>
              <p:cNvPr id="170" name="Rounded Rectangle 169"/>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71" name="TextBox 170"/>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grpSp>
        <p:nvGrpSpPr>
          <p:cNvPr id="184" name="Group 183"/>
          <p:cNvGrpSpPr/>
          <p:nvPr/>
        </p:nvGrpSpPr>
        <p:grpSpPr>
          <a:xfrm>
            <a:off x="5394145" y="3446805"/>
            <a:ext cx="1529950" cy="412927"/>
            <a:chOff x="5311943" y="3454937"/>
            <a:chExt cx="1529950" cy="412927"/>
          </a:xfrm>
        </p:grpSpPr>
        <p:sp>
          <p:nvSpPr>
            <p:cNvPr id="185" name="Rounded Rectangle 184"/>
            <p:cNvSpPr>
              <a:spLocks/>
            </p:cNvSpPr>
            <p:nvPr/>
          </p:nvSpPr>
          <p:spPr>
            <a:xfrm>
              <a:off x="5311943" y="3454937"/>
              <a:ext cx="1529950" cy="412927"/>
            </a:xfrm>
            <a:prstGeom prst="roundRect">
              <a:avLst>
                <a:gd name="adj" fmla="val 14849"/>
              </a:avLst>
            </a:prstGeom>
            <a:solidFill>
              <a:schemeClr val="accent6">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186" name="TextBox 185"/>
            <p:cNvSpPr txBox="1"/>
            <p:nvPr/>
          </p:nvSpPr>
          <p:spPr>
            <a:xfrm>
              <a:off x="5317494" y="3521872"/>
              <a:ext cx="1518849" cy="276999"/>
            </a:xfrm>
            <a:prstGeom prst="rect">
              <a:avLst/>
            </a:prstGeom>
            <a:noFill/>
          </p:spPr>
          <p:txBody>
            <a:bodyPr wrap="square" rtlCol="0">
              <a:spAutoFit/>
            </a:bodyPr>
            <a:lstStyle/>
            <a:p>
              <a:pPr algn="ctr"/>
              <a:r>
                <a:rPr lang="en-US" sz="1200" dirty="0">
                  <a:solidFill>
                    <a:schemeClr val="bg1"/>
                  </a:solidFill>
                </a:rPr>
                <a:t>Failover Test</a:t>
              </a:r>
            </a:p>
          </p:txBody>
        </p:sp>
      </p:grpSp>
      <p:cxnSp>
        <p:nvCxnSpPr>
          <p:cNvPr id="196" name="Elbow Connector 195"/>
          <p:cNvCxnSpPr>
            <a:stCxn id="198" idx="1"/>
            <a:endCxn id="17" idx="1"/>
          </p:cNvCxnSpPr>
          <p:nvPr/>
        </p:nvCxnSpPr>
        <p:spPr>
          <a:xfrm rot="10800000" flipH="1">
            <a:off x="2291318" y="3716522"/>
            <a:ext cx="492843" cy="2051543"/>
          </a:xfrm>
          <a:prstGeom prst="bentConnector3">
            <a:avLst>
              <a:gd name="adj1" fmla="val -46384"/>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97" name="Group 196"/>
          <p:cNvGrpSpPr/>
          <p:nvPr/>
        </p:nvGrpSpPr>
        <p:grpSpPr>
          <a:xfrm>
            <a:off x="2282368" y="5449672"/>
            <a:ext cx="4295345" cy="636784"/>
            <a:chOff x="1229477" y="4083895"/>
            <a:chExt cx="3543914" cy="636784"/>
          </a:xfrm>
        </p:grpSpPr>
        <p:sp>
          <p:nvSpPr>
            <p:cNvPr id="198" name="Rectangular Callout 197"/>
            <p:cNvSpPr/>
            <p:nvPr/>
          </p:nvSpPr>
          <p:spPr bwMode="auto">
            <a:xfrm>
              <a:off x="1236862" y="4083895"/>
              <a:ext cx="3536529"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endParaRPr lang="en-US" sz="1500" dirty="0">
                <a:solidFill>
                  <a:srgbClr val="949494"/>
                </a:solidFill>
                <a:cs typeface="Arial" pitchFamily="34" charset="0"/>
              </a:endParaRPr>
            </a:p>
            <a:p>
              <a:pPr>
                <a:defRPr/>
              </a:pPr>
              <a:r>
                <a:rPr lang="en-US" sz="1500" dirty="0">
                  <a:solidFill>
                    <a:schemeClr val="tx1">
                      <a:lumMod val="90000"/>
                      <a:lumOff val="10000"/>
                    </a:schemeClr>
                  </a:solidFill>
                  <a:cs typeface="Arial" pitchFamily="34" charset="0"/>
                </a:rPr>
                <a:t>Click to move</a:t>
              </a:r>
            </a:p>
            <a:p>
              <a:pPr>
                <a:defRPr/>
              </a:pPr>
              <a:r>
                <a:rPr lang="en-US" sz="1500" b="1" dirty="0">
                  <a:solidFill>
                    <a:srgbClr val="C00000"/>
                  </a:solidFill>
                  <a:latin typeface="Calibri Light"/>
                  <a:cs typeface="Calibri Light"/>
                </a:rPr>
                <a:t>Migrate in minutes</a:t>
              </a:r>
              <a:br>
                <a:rPr lang="en-US" sz="1500" b="1" dirty="0">
                  <a:solidFill>
                    <a:srgbClr val="A60015"/>
                  </a:solidFill>
                  <a:cs typeface="Arial" pitchFamily="34" charset="0"/>
                </a:rPr>
              </a:br>
              <a:r>
                <a:rPr lang="en-US" sz="1500" dirty="0">
                  <a:solidFill>
                    <a:schemeClr val="tx1">
                      <a:lumMod val="90000"/>
                      <a:lumOff val="10000"/>
                    </a:schemeClr>
                  </a:solidFill>
                  <a:cs typeface="Arial" pitchFamily="34" charset="0"/>
                </a:rPr>
                <a:t>Seconds of lag, test before move</a:t>
              </a:r>
            </a:p>
            <a:p>
              <a:pPr>
                <a:defRPr/>
              </a:pPr>
              <a:endParaRPr lang="en-US" sz="1500" dirty="0">
                <a:solidFill>
                  <a:srgbClr val="949494"/>
                </a:solidFill>
                <a:cs typeface="Arial" pitchFamily="34" charset="0"/>
              </a:endParaRPr>
            </a:p>
          </p:txBody>
        </p:sp>
        <p:cxnSp>
          <p:nvCxnSpPr>
            <p:cNvPr id="199" name="Straight Connector 198"/>
            <p:cNvCxnSpPr/>
            <p:nvPr/>
          </p:nvCxnSpPr>
          <p:spPr>
            <a:xfrm>
              <a:off x="1229477" y="4187646"/>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grpSp>
        <p:nvGrpSpPr>
          <p:cNvPr id="219" name="Group 218"/>
          <p:cNvGrpSpPr/>
          <p:nvPr/>
        </p:nvGrpSpPr>
        <p:grpSpPr>
          <a:xfrm>
            <a:off x="7690112" y="3160007"/>
            <a:ext cx="1750482" cy="724002"/>
            <a:chOff x="2693730" y="3169532"/>
            <a:chExt cx="1750482" cy="724002"/>
          </a:xfrm>
        </p:grpSpPr>
        <p:grpSp>
          <p:nvGrpSpPr>
            <p:cNvPr id="220" name="Group 219"/>
            <p:cNvGrpSpPr/>
            <p:nvPr/>
          </p:nvGrpSpPr>
          <p:grpSpPr>
            <a:xfrm>
              <a:off x="2693730" y="3556882"/>
              <a:ext cx="397932" cy="336652"/>
              <a:chOff x="2311401" y="2913622"/>
              <a:chExt cx="397932" cy="336652"/>
            </a:xfrm>
          </p:grpSpPr>
          <p:sp>
            <p:nvSpPr>
              <p:cNvPr id="236" name="Rounded Rectangle 235"/>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37" name="TextBox 236"/>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21" name="Group 220"/>
            <p:cNvGrpSpPr/>
            <p:nvPr/>
          </p:nvGrpSpPr>
          <p:grpSpPr>
            <a:xfrm>
              <a:off x="3074730" y="3556882"/>
              <a:ext cx="397932" cy="336652"/>
              <a:chOff x="2311401" y="2913622"/>
              <a:chExt cx="397932" cy="336652"/>
            </a:xfrm>
          </p:grpSpPr>
          <p:sp>
            <p:nvSpPr>
              <p:cNvPr id="234" name="Rounded Rectangle 233"/>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35" name="TextBox 234"/>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22" name="Group 221"/>
            <p:cNvGrpSpPr/>
            <p:nvPr/>
          </p:nvGrpSpPr>
          <p:grpSpPr>
            <a:xfrm>
              <a:off x="2693730" y="3169532"/>
              <a:ext cx="397932" cy="336652"/>
              <a:chOff x="2311401" y="2913622"/>
              <a:chExt cx="397932" cy="336652"/>
            </a:xfrm>
          </p:grpSpPr>
          <p:sp>
            <p:nvSpPr>
              <p:cNvPr id="232" name="Rounded Rectangle 231"/>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33" name="TextBox 232"/>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23" name="Group 222"/>
            <p:cNvGrpSpPr/>
            <p:nvPr/>
          </p:nvGrpSpPr>
          <p:grpSpPr>
            <a:xfrm>
              <a:off x="3665280" y="3556882"/>
              <a:ext cx="397932" cy="336652"/>
              <a:chOff x="2311401" y="2913622"/>
              <a:chExt cx="397932" cy="336652"/>
            </a:xfrm>
          </p:grpSpPr>
          <p:sp>
            <p:nvSpPr>
              <p:cNvPr id="230" name="Rounded Rectangle 229"/>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31" name="TextBox 230"/>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24" name="Group 223"/>
            <p:cNvGrpSpPr/>
            <p:nvPr/>
          </p:nvGrpSpPr>
          <p:grpSpPr>
            <a:xfrm>
              <a:off x="4046280" y="3556882"/>
              <a:ext cx="397932" cy="336652"/>
              <a:chOff x="2311401" y="2913622"/>
              <a:chExt cx="397932" cy="336652"/>
            </a:xfrm>
          </p:grpSpPr>
          <p:sp>
            <p:nvSpPr>
              <p:cNvPr id="228" name="Rounded Rectangle 227"/>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29" name="TextBox 228"/>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25" name="Group 224"/>
            <p:cNvGrpSpPr/>
            <p:nvPr/>
          </p:nvGrpSpPr>
          <p:grpSpPr>
            <a:xfrm>
              <a:off x="3665280" y="3169532"/>
              <a:ext cx="397932" cy="336652"/>
              <a:chOff x="2311401" y="2913622"/>
              <a:chExt cx="397932" cy="336652"/>
            </a:xfrm>
          </p:grpSpPr>
          <p:sp>
            <p:nvSpPr>
              <p:cNvPr id="226" name="Rounded Rectangle 225"/>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27" name="TextBox 226"/>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grpSp>
        <p:nvGrpSpPr>
          <p:cNvPr id="238" name="Group 237"/>
          <p:cNvGrpSpPr/>
          <p:nvPr/>
        </p:nvGrpSpPr>
        <p:grpSpPr>
          <a:xfrm>
            <a:off x="2784505" y="3170679"/>
            <a:ext cx="1750482" cy="724002"/>
            <a:chOff x="2693730" y="3169532"/>
            <a:chExt cx="1750482" cy="724002"/>
          </a:xfrm>
        </p:grpSpPr>
        <p:grpSp>
          <p:nvGrpSpPr>
            <p:cNvPr id="239" name="Group 238"/>
            <p:cNvGrpSpPr/>
            <p:nvPr/>
          </p:nvGrpSpPr>
          <p:grpSpPr>
            <a:xfrm>
              <a:off x="2693730" y="3556882"/>
              <a:ext cx="397932" cy="336652"/>
              <a:chOff x="2311401" y="2913622"/>
              <a:chExt cx="397932" cy="336652"/>
            </a:xfrm>
          </p:grpSpPr>
          <p:sp>
            <p:nvSpPr>
              <p:cNvPr id="255" name="Rounded Rectangle 254"/>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56" name="TextBox 255"/>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40" name="Group 239"/>
            <p:cNvGrpSpPr/>
            <p:nvPr/>
          </p:nvGrpSpPr>
          <p:grpSpPr>
            <a:xfrm>
              <a:off x="3074730" y="3556882"/>
              <a:ext cx="397932" cy="336652"/>
              <a:chOff x="2311401" y="2913622"/>
              <a:chExt cx="397932" cy="336652"/>
            </a:xfrm>
          </p:grpSpPr>
          <p:sp>
            <p:nvSpPr>
              <p:cNvPr id="253" name="Rounded Rectangle 252"/>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54" name="TextBox 253"/>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41" name="Group 240"/>
            <p:cNvGrpSpPr/>
            <p:nvPr/>
          </p:nvGrpSpPr>
          <p:grpSpPr>
            <a:xfrm>
              <a:off x="2693730" y="3169532"/>
              <a:ext cx="397932" cy="336652"/>
              <a:chOff x="2311401" y="2913622"/>
              <a:chExt cx="397932" cy="336652"/>
            </a:xfrm>
          </p:grpSpPr>
          <p:sp>
            <p:nvSpPr>
              <p:cNvPr id="251" name="Rounded Rectangle 250"/>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52" name="TextBox 251"/>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42" name="Group 241"/>
            <p:cNvGrpSpPr/>
            <p:nvPr/>
          </p:nvGrpSpPr>
          <p:grpSpPr>
            <a:xfrm>
              <a:off x="3665280" y="3556882"/>
              <a:ext cx="397932" cy="336652"/>
              <a:chOff x="2311401" y="2913622"/>
              <a:chExt cx="397932" cy="336652"/>
            </a:xfrm>
          </p:grpSpPr>
          <p:sp>
            <p:nvSpPr>
              <p:cNvPr id="249" name="Rounded Rectangle 248"/>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50" name="TextBox 249"/>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43" name="Group 242"/>
            <p:cNvGrpSpPr/>
            <p:nvPr/>
          </p:nvGrpSpPr>
          <p:grpSpPr>
            <a:xfrm>
              <a:off x="4046280" y="3556882"/>
              <a:ext cx="397932" cy="336652"/>
              <a:chOff x="2311401" y="2913622"/>
              <a:chExt cx="397932" cy="336652"/>
            </a:xfrm>
          </p:grpSpPr>
          <p:sp>
            <p:nvSpPr>
              <p:cNvPr id="247" name="Rounded Rectangle 246"/>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48" name="TextBox 247"/>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44" name="Group 243"/>
            <p:cNvGrpSpPr/>
            <p:nvPr/>
          </p:nvGrpSpPr>
          <p:grpSpPr>
            <a:xfrm>
              <a:off x="3665280" y="3169532"/>
              <a:ext cx="397932" cy="336652"/>
              <a:chOff x="2311401" y="2913622"/>
              <a:chExt cx="397932" cy="336652"/>
            </a:xfrm>
          </p:grpSpPr>
          <p:sp>
            <p:nvSpPr>
              <p:cNvPr id="245" name="Rounded Rectangle 244"/>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46" name="TextBox 245"/>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grpSp>
        <p:nvGrpSpPr>
          <p:cNvPr id="257" name="Group 256"/>
          <p:cNvGrpSpPr/>
          <p:nvPr/>
        </p:nvGrpSpPr>
        <p:grpSpPr>
          <a:xfrm>
            <a:off x="2778955" y="3169547"/>
            <a:ext cx="1750482" cy="724002"/>
            <a:chOff x="7600158" y="3169532"/>
            <a:chExt cx="1750482" cy="724002"/>
          </a:xfrm>
        </p:grpSpPr>
        <p:grpSp>
          <p:nvGrpSpPr>
            <p:cNvPr id="258" name="Group 257"/>
            <p:cNvGrpSpPr/>
            <p:nvPr/>
          </p:nvGrpSpPr>
          <p:grpSpPr>
            <a:xfrm>
              <a:off x="7600158" y="3556882"/>
              <a:ext cx="397932" cy="336652"/>
              <a:chOff x="2311401" y="2913622"/>
              <a:chExt cx="397932" cy="336652"/>
            </a:xfrm>
          </p:grpSpPr>
          <p:sp>
            <p:nvSpPr>
              <p:cNvPr id="274" name="Rounded Rectangle 273"/>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75" name="TextBox 274"/>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59" name="Group 258"/>
            <p:cNvGrpSpPr/>
            <p:nvPr/>
          </p:nvGrpSpPr>
          <p:grpSpPr>
            <a:xfrm>
              <a:off x="7981158" y="3556882"/>
              <a:ext cx="397932" cy="336652"/>
              <a:chOff x="2311401" y="2913622"/>
              <a:chExt cx="397932" cy="336652"/>
            </a:xfrm>
          </p:grpSpPr>
          <p:sp>
            <p:nvSpPr>
              <p:cNvPr id="272" name="Rounded Rectangle 271"/>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73" name="TextBox 272"/>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60" name="Group 259"/>
            <p:cNvGrpSpPr/>
            <p:nvPr/>
          </p:nvGrpSpPr>
          <p:grpSpPr>
            <a:xfrm>
              <a:off x="7600158" y="3169532"/>
              <a:ext cx="397932" cy="336652"/>
              <a:chOff x="2311401" y="2913622"/>
              <a:chExt cx="397932" cy="336652"/>
            </a:xfrm>
          </p:grpSpPr>
          <p:sp>
            <p:nvSpPr>
              <p:cNvPr id="270" name="Rounded Rectangle 269"/>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71" name="TextBox 270"/>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61" name="Group 260"/>
            <p:cNvGrpSpPr/>
            <p:nvPr/>
          </p:nvGrpSpPr>
          <p:grpSpPr>
            <a:xfrm>
              <a:off x="8571708" y="3556882"/>
              <a:ext cx="397932" cy="336652"/>
              <a:chOff x="2311401" y="2913622"/>
              <a:chExt cx="397932" cy="336652"/>
            </a:xfrm>
          </p:grpSpPr>
          <p:sp>
            <p:nvSpPr>
              <p:cNvPr id="268" name="Rounded Rectangle 267"/>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69" name="TextBox 268"/>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62" name="Group 261"/>
            <p:cNvGrpSpPr/>
            <p:nvPr/>
          </p:nvGrpSpPr>
          <p:grpSpPr>
            <a:xfrm>
              <a:off x="8952708" y="3556882"/>
              <a:ext cx="397932" cy="336652"/>
              <a:chOff x="2311401" y="2913622"/>
              <a:chExt cx="397932" cy="336652"/>
            </a:xfrm>
          </p:grpSpPr>
          <p:sp>
            <p:nvSpPr>
              <p:cNvPr id="266" name="Rounded Rectangle 265"/>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67" name="TextBox 266"/>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263" name="Group 262"/>
            <p:cNvGrpSpPr/>
            <p:nvPr/>
          </p:nvGrpSpPr>
          <p:grpSpPr>
            <a:xfrm>
              <a:off x="8571708" y="3169532"/>
              <a:ext cx="397932" cy="336652"/>
              <a:chOff x="2311401" y="2913622"/>
              <a:chExt cx="397932" cy="336652"/>
            </a:xfrm>
          </p:grpSpPr>
          <p:sp>
            <p:nvSpPr>
              <p:cNvPr id="264" name="Rounded Rectangle 263"/>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265" name="TextBox 264"/>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grpSp>
        <p:nvGrpSpPr>
          <p:cNvPr id="276" name="Group 275"/>
          <p:cNvGrpSpPr/>
          <p:nvPr/>
        </p:nvGrpSpPr>
        <p:grpSpPr>
          <a:xfrm>
            <a:off x="5394145" y="3446805"/>
            <a:ext cx="1529950" cy="412927"/>
            <a:chOff x="5311943" y="3454937"/>
            <a:chExt cx="1529950" cy="412927"/>
          </a:xfrm>
        </p:grpSpPr>
        <p:sp>
          <p:nvSpPr>
            <p:cNvPr id="277" name="Rounded Rectangle 276"/>
            <p:cNvSpPr>
              <a:spLocks/>
            </p:cNvSpPr>
            <p:nvPr/>
          </p:nvSpPr>
          <p:spPr>
            <a:xfrm>
              <a:off x="5311943" y="3454937"/>
              <a:ext cx="1529950" cy="412927"/>
            </a:xfrm>
            <a:prstGeom prst="roundRect">
              <a:avLst>
                <a:gd name="adj" fmla="val 14849"/>
              </a:avLst>
            </a:prstGeom>
            <a:solidFill>
              <a:schemeClr val="accent6">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278" name="TextBox 277"/>
            <p:cNvSpPr txBox="1"/>
            <p:nvPr/>
          </p:nvSpPr>
          <p:spPr>
            <a:xfrm>
              <a:off x="5317494" y="3521872"/>
              <a:ext cx="1518849" cy="276999"/>
            </a:xfrm>
            <a:prstGeom prst="rect">
              <a:avLst/>
            </a:prstGeom>
            <a:noFill/>
          </p:spPr>
          <p:txBody>
            <a:bodyPr wrap="square" rtlCol="0">
              <a:spAutoFit/>
            </a:bodyPr>
            <a:lstStyle/>
            <a:p>
              <a:pPr algn="ctr"/>
              <a:r>
                <a:rPr lang="en-US" sz="1200" dirty="0">
                  <a:solidFill>
                    <a:schemeClr val="bg1"/>
                  </a:solidFill>
                </a:rPr>
                <a:t>Move</a:t>
              </a:r>
            </a:p>
          </p:txBody>
        </p:sp>
      </p:grpSp>
      <p:grpSp>
        <p:nvGrpSpPr>
          <p:cNvPr id="187" name="Group 186"/>
          <p:cNvGrpSpPr/>
          <p:nvPr/>
        </p:nvGrpSpPr>
        <p:grpSpPr>
          <a:xfrm>
            <a:off x="5394145" y="3456925"/>
            <a:ext cx="1529950" cy="412927"/>
            <a:chOff x="5311943" y="3454937"/>
            <a:chExt cx="1529950" cy="412927"/>
          </a:xfrm>
        </p:grpSpPr>
        <p:sp>
          <p:nvSpPr>
            <p:cNvPr id="188" name="Rounded Rectangle 187"/>
            <p:cNvSpPr>
              <a:spLocks/>
            </p:cNvSpPr>
            <p:nvPr/>
          </p:nvSpPr>
          <p:spPr>
            <a:xfrm>
              <a:off x="5311943" y="3454937"/>
              <a:ext cx="1529950" cy="412927"/>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189" name="TextBox 188"/>
            <p:cNvSpPr txBox="1"/>
            <p:nvPr/>
          </p:nvSpPr>
          <p:spPr>
            <a:xfrm>
              <a:off x="5317494" y="3521872"/>
              <a:ext cx="1518849" cy="276999"/>
            </a:xfrm>
            <a:prstGeom prst="rect">
              <a:avLst/>
            </a:prstGeom>
            <a:noFill/>
          </p:spPr>
          <p:txBody>
            <a:bodyPr wrap="square" rtlCol="0">
              <a:spAutoFit/>
            </a:bodyPr>
            <a:lstStyle/>
            <a:p>
              <a:pPr algn="ctr"/>
              <a:r>
                <a:rPr lang="en-US" sz="1200" dirty="0">
                  <a:solidFill>
                    <a:schemeClr val="bg1"/>
                  </a:solidFill>
                </a:rPr>
                <a:t>Failback</a:t>
              </a:r>
            </a:p>
          </p:txBody>
        </p:sp>
      </p:grpSp>
    </p:spTree>
    <p:extLst>
      <p:ext uri="{BB962C8B-B14F-4D97-AF65-F5344CB8AC3E}">
        <p14:creationId xmlns:p14="http://schemas.microsoft.com/office/powerpoint/2010/main" val="272783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wipe(up)">
                                      <p:cBhvr>
                                        <p:cTn id="11" dur="1000"/>
                                        <p:tgtEl>
                                          <p:spTgt spid="112"/>
                                        </p:tgtEl>
                                      </p:cBhvr>
                                    </p:animEffect>
                                  </p:childTnLst>
                                </p:cTn>
                              </p:par>
                            </p:childTnLst>
                          </p:cTn>
                        </p:par>
                        <p:par>
                          <p:cTn id="12" fill="hold">
                            <p:stCondLst>
                              <p:cond delay="3000"/>
                            </p:stCondLst>
                            <p:childTnLst>
                              <p:par>
                                <p:cTn id="13" presetID="1" presetClass="entr" presetSubtype="0" fill="hold" nodeType="after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par>
                                <p:cTn id="15" presetID="44" presetClass="path" presetSubtype="0" accel="50000" decel="50000" fill="hold" nodeType="withEffect">
                                  <p:stCondLst>
                                    <p:cond delay="0"/>
                                  </p:stCondLst>
                                  <p:childTnLst>
                                    <p:animMotion origin="layout" path="M -6.25E-7 -0.00162 L 0.10729 -0.04167 C 0.12956 -0.0507 0.16328 -0.0551 0.19844 -0.0551 C 0.23854 -0.0551 0.2707 -0.0507 0.29297 -0.04167 L 0.40052 -0.00162 " pathEditMode="relative" rAng="0" ptsTypes="AAAAA">
                                      <p:cBhvr>
                                        <p:cTn id="16" dur="2000" fill="hold"/>
                                        <p:tgtEl>
                                          <p:spTgt spid="141"/>
                                        </p:tgtEl>
                                        <p:attrNameLst>
                                          <p:attrName>ppt_x</p:attrName>
                                          <p:attrName>ppt_y</p:attrName>
                                        </p:attrNameLst>
                                      </p:cBhvr>
                                      <p:rCtr x="20026" y="-2685"/>
                                    </p:animMotion>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41"/>
                                        </p:tgtEl>
                                      </p:cBhvr>
                                    </p:animEffect>
                                    <p:set>
                                      <p:cBhvr>
                                        <p:cTn id="21" dur="1" fill="hold">
                                          <p:stCondLst>
                                            <p:cond delay="499"/>
                                          </p:stCondLst>
                                        </p:cTn>
                                        <p:tgtEl>
                                          <p:spTgt spid="141"/>
                                        </p:tgtEl>
                                        <p:attrNameLst>
                                          <p:attrName>style.visibility</p:attrName>
                                        </p:attrNameLst>
                                      </p:cBhvr>
                                      <p:to>
                                        <p:strVal val="hidden"/>
                                      </p:to>
                                    </p:set>
                                  </p:childTnLst>
                                </p:cTn>
                              </p:par>
                              <p:par>
                                <p:cTn id="22" presetID="22" presetClass="entr" presetSubtype="8" fill="hold" nodeType="withEffect">
                                  <p:stCondLst>
                                    <p:cond delay="0"/>
                                  </p:stCondLst>
                                  <p:childTnLst>
                                    <p:set>
                                      <p:cBhvr>
                                        <p:cTn id="23" dur="1" fill="hold">
                                          <p:stCondLst>
                                            <p:cond delay="0"/>
                                          </p:stCondLst>
                                        </p:cTn>
                                        <p:tgtEl>
                                          <p:spTgt spid="114"/>
                                        </p:tgtEl>
                                        <p:attrNameLst>
                                          <p:attrName>style.visibility</p:attrName>
                                        </p:attrNameLst>
                                      </p:cBhvr>
                                      <p:to>
                                        <p:strVal val="visible"/>
                                      </p:to>
                                    </p:set>
                                    <p:animEffect transition="in" filter="wipe(left)">
                                      <p:cBhvr>
                                        <p:cTn id="24" dur="500"/>
                                        <p:tgtEl>
                                          <p:spTgt spid="114"/>
                                        </p:tgtEl>
                                      </p:cBhvr>
                                    </p:animEffect>
                                  </p:childTnLst>
                                </p:cTn>
                              </p:par>
                              <p:par>
                                <p:cTn id="25" presetID="22" presetClass="entr" presetSubtype="4" fill="hold" nodeType="withEffect">
                                  <p:stCondLst>
                                    <p:cond delay="0"/>
                                  </p:stCondLst>
                                  <p:childTnLst>
                                    <p:set>
                                      <p:cBhvr>
                                        <p:cTn id="26" dur="1" fill="hold">
                                          <p:stCondLst>
                                            <p:cond delay="0"/>
                                          </p:stCondLst>
                                        </p:cTn>
                                        <p:tgtEl>
                                          <p:spTgt spid="184"/>
                                        </p:tgtEl>
                                        <p:attrNameLst>
                                          <p:attrName>style.visibility</p:attrName>
                                        </p:attrNameLst>
                                      </p:cBhvr>
                                      <p:to>
                                        <p:strVal val="visible"/>
                                      </p:to>
                                    </p:set>
                                    <p:animEffect transition="in" filter="wipe(down)">
                                      <p:cBhvr>
                                        <p:cTn id="27" dur="500"/>
                                        <p:tgtEl>
                                          <p:spTgt spid="184"/>
                                        </p:tgtEl>
                                      </p:cBhvr>
                                    </p:animEffect>
                                  </p:childTnLst>
                                </p:cTn>
                              </p:par>
                            </p:childTnLst>
                          </p:cTn>
                        </p:par>
                        <p:par>
                          <p:cTn id="28" fill="hold">
                            <p:stCondLst>
                              <p:cond delay="500"/>
                            </p:stCondLst>
                            <p:childTnLst>
                              <p:par>
                                <p:cTn id="29" presetID="22" presetClass="entr" presetSubtype="4" fill="hold" nodeType="afterEffect">
                                  <p:stCondLst>
                                    <p:cond delay="0"/>
                                  </p:stCondLst>
                                  <p:childTnLst>
                                    <p:set>
                                      <p:cBhvr>
                                        <p:cTn id="30" dur="1" fill="hold">
                                          <p:stCondLst>
                                            <p:cond delay="0"/>
                                          </p:stCondLst>
                                        </p:cTn>
                                        <p:tgtEl>
                                          <p:spTgt spid="113"/>
                                        </p:tgtEl>
                                        <p:attrNameLst>
                                          <p:attrName>style.visibility</p:attrName>
                                        </p:attrNameLst>
                                      </p:cBhvr>
                                      <p:to>
                                        <p:strVal val="visible"/>
                                      </p:to>
                                    </p:set>
                                    <p:animEffect transition="in" filter="wipe(down)">
                                      <p:cBhvr>
                                        <p:cTn id="31" dur="1000"/>
                                        <p:tgtEl>
                                          <p:spTgt spid="113"/>
                                        </p:tgtEl>
                                      </p:cBhvr>
                                    </p:animEffect>
                                  </p:childTnLst>
                                </p:cTn>
                              </p:par>
                            </p:childTnLst>
                          </p:cTn>
                        </p:par>
                        <p:par>
                          <p:cTn id="32" fill="hold">
                            <p:stCondLst>
                              <p:cond delay="1500"/>
                            </p:stCondLst>
                            <p:childTnLst>
                              <p:par>
                                <p:cTn id="33" presetID="1" presetClass="entr" presetSubtype="0" fill="hold" nodeType="afterEffect">
                                  <p:stCondLst>
                                    <p:cond delay="0"/>
                                  </p:stCondLst>
                                  <p:childTnLst>
                                    <p:set>
                                      <p:cBhvr>
                                        <p:cTn id="34" dur="1" fill="hold">
                                          <p:stCondLst>
                                            <p:cond delay="0"/>
                                          </p:stCondLst>
                                        </p:cTn>
                                        <p:tgtEl>
                                          <p:spTgt spid="144"/>
                                        </p:tgtEl>
                                        <p:attrNameLst>
                                          <p:attrName>style.visibility</p:attrName>
                                        </p:attrNameLst>
                                      </p:cBhvr>
                                      <p:to>
                                        <p:strVal val="visible"/>
                                      </p:to>
                                    </p:set>
                                  </p:childTnLst>
                                </p:cTn>
                              </p:par>
                              <p:par>
                                <p:cTn id="35" presetID="42" presetClass="path" presetSubtype="0" accel="50000" decel="50000" fill="hold" nodeType="withEffect">
                                  <p:stCondLst>
                                    <p:cond delay="0"/>
                                  </p:stCondLst>
                                  <p:childTnLst>
                                    <p:animMotion origin="layout" path="M -0.00182 -0.00486 L -0.00065 -0.56528 " pathEditMode="relative" rAng="0" ptsTypes="AA">
                                      <p:cBhvr>
                                        <p:cTn id="36" dur="2000" fill="hold"/>
                                        <p:tgtEl>
                                          <p:spTgt spid="144"/>
                                        </p:tgtEl>
                                        <p:attrNameLst>
                                          <p:attrName>ppt_x</p:attrName>
                                          <p:attrName>ppt_y</p:attrName>
                                        </p:attrNameLst>
                                      </p:cBhvr>
                                      <p:rCtr x="52" y="-28032"/>
                                    </p:animMotion>
                                  </p:childTnLst>
                                </p:cTn>
                              </p:par>
                              <p:par>
                                <p:cTn id="37" presetID="1" presetClass="entr" presetSubtype="0" fill="hold" nodeType="withEffect">
                                  <p:stCondLst>
                                    <p:cond delay="0"/>
                                  </p:stCondLst>
                                  <p:childTnLst>
                                    <p:set>
                                      <p:cBhvr>
                                        <p:cTn id="38" dur="1" fill="hold">
                                          <p:stCondLst>
                                            <p:cond delay="0"/>
                                          </p:stCondLst>
                                        </p:cTn>
                                        <p:tgtEl>
                                          <p:spTgt spid="2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76"/>
                                        </p:tgtEl>
                                        <p:attrNameLst>
                                          <p:attrName>style.visibility</p:attrName>
                                        </p:attrNameLst>
                                      </p:cBhvr>
                                      <p:to>
                                        <p:strVal val="visible"/>
                                      </p:to>
                                    </p:set>
                                    <p:animEffect transition="in" filter="wipe(down)">
                                      <p:cBhvr>
                                        <p:cTn id="43" dur="500"/>
                                        <p:tgtEl>
                                          <p:spTgt spid="276"/>
                                        </p:tgtEl>
                                      </p:cBhvr>
                                    </p:animEffect>
                                  </p:childTnLst>
                                </p:cTn>
                              </p:par>
                              <p:par>
                                <p:cTn id="44" presetID="10" presetClass="exit" presetSubtype="0" fill="hold" nodeType="withEffect">
                                  <p:stCondLst>
                                    <p:cond delay="0"/>
                                  </p:stCondLst>
                                  <p:childTnLst>
                                    <p:animEffect transition="out" filter="fade">
                                      <p:cBhvr>
                                        <p:cTn id="45" dur="500"/>
                                        <p:tgtEl>
                                          <p:spTgt spid="144"/>
                                        </p:tgtEl>
                                      </p:cBhvr>
                                    </p:animEffect>
                                    <p:set>
                                      <p:cBhvr>
                                        <p:cTn id="46" dur="1" fill="hold">
                                          <p:stCondLst>
                                            <p:cond delay="499"/>
                                          </p:stCondLst>
                                        </p:cTn>
                                        <p:tgtEl>
                                          <p:spTgt spid="14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57"/>
                                        </p:tgtEl>
                                        <p:attrNameLst>
                                          <p:attrName>style.visibility</p:attrName>
                                        </p:attrNameLst>
                                      </p:cBhvr>
                                      <p:to>
                                        <p:strVal val="hidden"/>
                                      </p:to>
                                    </p:set>
                                  </p:childTnLst>
                                </p:cTn>
                              </p:par>
                              <p:par>
                                <p:cTn id="49" presetID="22" presetClass="entr" presetSubtype="4" fill="hold" nodeType="withEffect">
                                  <p:stCondLst>
                                    <p:cond delay="0"/>
                                  </p:stCondLst>
                                  <p:childTnLst>
                                    <p:set>
                                      <p:cBhvr>
                                        <p:cTn id="50" dur="1" fill="hold">
                                          <p:stCondLst>
                                            <p:cond delay="0"/>
                                          </p:stCondLst>
                                        </p:cTn>
                                        <p:tgtEl>
                                          <p:spTgt spid="197"/>
                                        </p:tgtEl>
                                        <p:attrNameLst>
                                          <p:attrName>style.visibility</p:attrName>
                                        </p:attrNameLst>
                                      </p:cBhvr>
                                      <p:to>
                                        <p:strVal val="visible"/>
                                      </p:to>
                                    </p:set>
                                    <p:animEffect transition="in" filter="wipe(down)">
                                      <p:cBhvr>
                                        <p:cTn id="51" dur="500"/>
                                        <p:tgtEl>
                                          <p:spTgt spid="197"/>
                                        </p:tgtEl>
                                      </p:cBhvr>
                                    </p:animEffect>
                                  </p:childTnLst>
                                </p:cTn>
                              </p:par>
                            </p:childTnLst>
                          </p:cTn>
                        </p:par>
                        <p:par>
                          <p:cTn id="52" fill="hold">
                            <p:stCondLst>
                              <p:cond delay="500"/>
                            </p:stCondLst>
                            <p:childTnLst>
                              <p:par>
                                <p:cTn id="53" presetID="22" presetClass="entr" presetSubtype="4" fill="hold" nodeType="afterEffect">
                                  <p:stCondLst>
                                    <p:cond delay="0"/>
                                  </p:stCondLst>
                                  <p:childTnLst>
                                    <p:set>
                                      <p:cBhvr>
                                        <p:cTn id="54" dur="1" fill="hold">
                                          <p:stCondLst>
                                            <p:cond delay="0"/>
                                          </p:stCondLst>
                                        </p:cTn>
                                        <p:tgtEl>
                                          <p:spTgt spid="196"/>
                                        </p:tgtEl>
                                        <p:attrNameLst>
                                          <p:attrName>style.visibility</p:attrName>
                                        </p:attrNameLst>
                                      </p:cBhvr>
                                      <p:to>
                                        <p:strVal val="visible"/>
                                      </p:to>
                                    </p:set>
                                    <p:animEffect transition="in" filter="wipe(down)">
                                      <p:cBhvr>
                                        <p:cTn id="55" dur="1000"/>
                                        <p:tgtEl>
                                          <p:spTgt spid="196"/>
                                        </p:tgtEl>
                                      </p:cBhvr>
                                    </p:animEffect>
                                  </p:childTnLst>
                                </p:cTn>
                              </p:par>
                            </p:childTnLst>
                          </p:cTn>
                        </p:par>
                        <p:par>
                          <p:cTn id="56" fill="hold">
                            <p:stCondLst>
                              <p:cond delay="1500"/>
                            </p:stCondLst>
                            <p:childTnLst>
                              <p:par>
                                <p:cTn id="57" presetID="1" presetClass="entr" presetSubtype="0" fill="hold" nodeType="afterEffect">
                                  <p:stCondLst>
                                    <p:cond delay="0"/>
                                  </p:stCondLst>
                                  <p:childTnLst>
                                    <p:set>
                                      <p:cBhvr>
                                        <p:cTn id="58" dur="1" fill="hold">
                                          <p:stCondLst>
                                            <p:cond delay="0"/>
                                          </p:stCondLst>
                                        </p:cTn>
                                        <p:tgtEl>
                                          <p:spTgt spid="105"/>
                                        </p:tgtEl>
                                        <p:attrNameLst>
                                          <p:attrName>style.visibility</p:attrName>
                                        </p:attrNameLst>
                                      </p:cBhvr>
                                      <p:to>
                                        <p:strVal val="visible"/>
                                      </p:to>
                                    </p:set>
                                  </p:childTnLst>
                                </p:cTn>
                              </p:par>
                              <p:par>
                                <p:cTn id="59" presetID="22" presetClass="exit" presetSubtype="1" fill="hold" nodeType="withEffect">
                                  <p:stCondLst>
                                    <p:cond delay="0"/>
                                  </p:stCondLst>
                                  <p:childTnLst>
                                    <p:animEffect transition="out" filter="wipe(up)">
                                      <p:cBhvr>
                                        <p:cTn id="60" dur="5000"/>
                                        <p:tgtEl>
                                          <p:spTgt spid="105"/>
                                        </p:tgtEl>
                                      </p:cBhvr>
                                    </p:animEffect>
                                    <p:set>
                                      <p:cBhvr>
                                        <p:cTn id="61" dur="1" fill="hold">
                                          <p:stCondLst>
                                            <p:cond delay="4999"/>
                                          </p:stCondLst>
                                        </p:cTn>
                                        <p:tgtEl>
                                          <p:spTgt spid="105"/>
                                        </p:tgtEl>
                                        <p:attrNameLst>
                                          <p:attrName>style.visibility</p:attrName>
                                        </p:attrNameLst>
                                      </p:cBhvr>
                                      <p:to>
                                        <p:strVal val="hidden"/>
                                      </p:to>
                                    </p:set>
                                  </p:childTnLst>
                                </p:cTn>
                              </p:par>
                            </p:childTnLst>
                          </p:cTn>
                        </p:par>
                        <p:par>
                          <p:cTn id="62" fill="hold">
                            <p:stCondLst>
                              <p:cond delay="6500"/>
                            </p:stCondLst>
                            <p:childTnLst>
                              <p:par>
                                <p:cTn id="63" presetID="22" presetClass="entr" presetSubtype="4" fill="hold" nodeType="afterEffect">
                                  <p:stCondLst>
                                    <p:cond delay="0"/>
                                  </p:stCondLst>
                                  <p:childTnLst>
                                    <p:set>
                                      <p:cBhvr>
                                        <p:cTn id="64" dur="1" fill="hold">
                                          <p:stCondLst>
                                            <p:cond delay="0"/>
                                          </p:stCondLst>
                                        </p:cTn>
                                        <p:tgtEl>
                                          <p:spTgt spid="219"/>
                                        </p:tgtEl>
                                        <p:attrNameLst>
                                          <p:attrName>style.visibility</p:attrName>
                                        </p:attrNameLst>
                                      </p:cBhvr>
                                      <p:to>
                                        <p:strVal val="visible"/>
                                      </p:to>
                                    </p:set>
                                    <p:animEffect transition="in" filter="wipe(down)">
                                      <p:cBhvr>
                                        <p:cTn id="65" dur="3000"/>
                                        <p:tgtEl>
                                          <p:spTgt spid="219"/>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219"/>
                                        </p:tgtEl>
                                        <p:attrNameLst>
                                          <p:attrName>style.visibility</p:attrName>
                                        </p:attrNameLst>
                                      </p:cBhvr>
                                      <p:to>
                                        <p:strVal val="hidden"/>
                                      </p:to>
                                    </p:set>
                                  </p:childTnLst>
                                </p:cTn>
                              </p:par>
                              <p:par>
                                <p:cTn id="70" presetID="22" presetClass="entr" presetSubtype="2" fill="hold" nodeType="withEffect">
                                  <p:stCondLst>
                                    <p:cond delay="0"/>
                                  </p:stCondLst>
                                  <p:childTnLst>
                                    <p:set>
                                      <p:cBhvr>
                                        <p:cTn id="71" dur="1" fill="hold">
                                          <p:stCondLst>
                                            <p:cond delay="0"/>
                                          </p:stCondLst>
                                        </p:cTn>
                                        <p:tgtEl>
                                          <p:spTgt spid="109"/>
                                        </p:tgtEl>
                                        <p:attrNameLst>
                                          <p:attrName>style.visibility</p:attrName>
                                        </p:attrNameLst>
                                      </p:cBhvr>
                                      <p:to>
                                        <p:strVal val="visible"/>
                                      </p:to>
                                    </p:set>
                                    <p:animEffect transition="in" filter="wipe(right)">
                                      <p:cBhvr>
                                        <p:cTn id="72" dur="500"/>
                                        <p:tgtEl>
                                          <p:spTgt spid="109"/>
                                        </p:tgtEl>
                                      </p:cBhvr>
                                    </p:animEffect>
                                  </p:childTnLst>
                                </p:cTn>
                              </p:par>
                              <p:par>
                                <p:cTn id="73" presetID="22" presetClass="entr" presetSubtype="4" fill="hold" nodeType="withEffect">
                                  <p:stCondLst>
                                    <p:cond delay="0"/>
                                  </p:stCondLst>
                                  <p:childTnLst>
                                    <p:set>
                                      <p:cBhvr>
                                        <p:cTn id="74" dur="1" fill="hold">
                                          <p:stCondLst>
                                            <p:cond delay="0"/>
                                          </p:stCondLst>
                                        </p:cTn>
                                        <p:tgtEl>
                                          <p:spTgt spid="187"/>
                                        </p:tgtEl>
                                        <p:attrNameLst>
                                          <p:attrName>style.visibility</p:attrName>
                                        </p:attrNameLst>
                                      </p:cBhvr>
                                      <p:to>
                                        <p:strVal val="visible"/>
                                      </p:to>
                                    </p:set>
                                    <p:animEffect transition="in" filter="wipe(down)">
                                      <p:cBhvr>
                                        <p:cTn id="75" dur="500"/>
                                        <p:tgtEl>
                                          <p:spTgt spid="187"/>
                                        </p:tgtEl>
                                      </p:cBhvr>
                                    </p:animEffect>
                                  </p:childTnLst>
                                </p:cTn>
                              </p:par>
                            </p:childTnLst>
                          </p:cTn>
                        </p:par>
                        <p:par>
                          <p:cTn id="76" fill="hold">
                            <p:stCondLst>
                              <p:cond delay="500"/>
                            </p:stCondLst>
                            <p:childTnLst>
                              <p:par>
                                <p:cTn id="77" presetID="22" presetClass="entr" presetSubtype="1" fill="hold" nodeType="afterEffect">
                                  <p:stCondLst>
                                    <p:cond delay="0"/>
                                  </p:stCondLst>
                                  <p:childTnLst>
                                    <p:set>
                                      <p:cBhvr>
                                        <p:cTn id="78" dur="1" fill="hold">
                                          <p:stCondLst>
                                            <p:cond delay="0"/>
                                          </p:stCondLst>
                                        </p:cTn>
                                        <p:tgtEl>
                                          <p:spTgt spid="108"/>
                                        </p:tgtEl>
                                        <p:attrNameLst>
                                          <p:attrName>style.visibility</p:attrName>
                                        </p:attrNameLst>
                                      </p:cBhvr>
                                      <p:to>
                                        <p:strVal val="visible"/>
                                      </p:to>
                                    </p:set>
                                    <p:animEffect transition="in" filter="wipe(up)">
                                      <p:cBhvr>
                                        <p:cTn id="79" dur="1000"/>
                                        <p:tgtEl>
                                          <p:spTgt spid="108"/>
                                        </p:tgtEl>
                                      </p:cBhvr>
                                    </p:animEffect>
                                  </p:childTnLst>
                                </p:cTn>
                              </p:par>
                            </p:childTnLst>
                          </p:cTn>
                        </p:par>
                        <p:par>
                          <p:cTn id="80" fill="hold">
                            <p:stCondLst>
                              <p:cond delay="1500"/>
                            </p:stCondLst>
                            <p:childTnLst>
                              <p:par>
                                <p:cTn id="81" presetID="1" presetClass="entr" presetSubtype="0" fill="hold" nodeType="afterEffect">
                                  <p:stCondLst>
                                    <p:cond delay="0"/>
                                  </p:stCondLst>
                                  <p:childTnLst>
                                    <p:set>
                                      <p:cBhvr>
                                        <p:cTn id="82" dur="1" fill="hold">
                                          <p:stCondLst>
                                            <p:cond delay="0"/>
                                          </p:stCondLst>
                                        </p:cTn>
                                        <p:tgtEl>
                                          <p:spTgt spid="163"/>
                                        </p:tgtEl>
                                        <p:attrNameLst>
                                          <p:attrName>style.visibility</p:attrName>
                                        </p:attrNameLst>
                                      </p:cBhvr>
                                      <p:to>
                                        <p:strVal val="visible"/>
                                      </p:to>
                                    </p:set>
                                  </p:childTnLst>
                                </p:cTn>
                              </p:par>
                              <p:par>
                                <p:cTn id="83" presetID="44" presetClass="path" presetSubtype="0" accel="50000" decel="50000" fill="hold" nodeType="withEffect">
                                  <p:stCondLst>
                                    <p:cond delay="0"/>
                                  </p:stCondLst>
                                  <p:childTnLst>
                                    <p:animMotion origin="layout" path="M -0.00104 0.00092 L -0.10807 -0.04005 C -0.13034 -0.04931 -0.16393 -0.0537 -0.19895 -0.0537 C -0.23893 -0.0537 -0.27096 -0.04931 -0.29323 -0.04005 L -0.40039 0.00092 " pathEditMode="relative" rAng="0" ptsTypes="AAAAA">
                                      <p:cBhvr>
                                        <p:cTn id="84" dur="2000" fill="hold"/>
                                        <p:tgtEl>
                                          <p:spTgt spid="163"/>
                                        </p:tgtEl>
                                        <p:attrNameLst>
                                          <p:attrName>ppt_x</p:attrName>
                                          <p:attrName>ppt_y</p:attrName>
                                        </p:attrNameLst>
                                      </p:cBhvr>
                                      <p:rCtr x="-19974" y="-2731"/>
                                    </p:animMotion>
                                  </p:childTnLst>
                                </p:cTn>
                              </p:par>
                              <p:par>
                                <p:cTn id="85" presetID="10" presetClass="entr" presetSubtype="0" fill="hold" nodeType="withEffect">
                                  <p:stCondLst>
                                    <p:cond delay="1000"/>
                                  </p:stCondLst>
                                  <p:childTnLst>
                                    <p:set>
                                      <p:cBhvr>
                                        <p:cTn id="86" dur="1" fill="hold">
                                          <p:stCondLst>
                                            <p:cond delay="0"/>
                                          </p:stCondLst>
                                        </p:cTn>
                                        <p:tgtEl>
                                          <p:spTgt spid="238"/>
                                        </p:tgtEl>
                                        <p:attrNameLst>
                                          <p:attrName>style.visibility</p:attrName>
                                        </p:attrNameLst>
                                      </p:cBhvr>
                                      <p:to>
                                        <p:strVal val="visible"/>
                                      </p:to>
                                    </p:set>
                                    <p:animEffect transition="in" filter="fade">
                                      <p:cBhvr>
                                        <p:cTn id="87" dur="2000"/>
                                        <p:tgtEl>
                                          <p:spTgt spid="238"/>
                                        </p:tgtEl>
                                      </p:cBhvr>
                                    </p:animEffect>
                                  </p:childTnLst>
                                </p:cTn>
                              </p:par>
                              <p:par>
                                <p:cTn id="88" presetID="10" presetClass="exit" presetSubtype="0" fill="hold" nodeType="withEffect">
                                  <p:stCondLst>
                                    <p:cond delay="1000"/>
                                  </p:stCondLst>
                                  <p:childTnLst>
                                    <p:animEffect transition="out" filter="fade">
                                      <p:cBhvr>
                                        <p:cTn id="89" dur="1000"/>
                                        <p:tgtEl>
                                          <p:spTgt spid="163"/>
                                        </p:tgtEl>
                                      </p:cBhvr>
                                    </p:animEffect>
                                    <p:set>
                                      <p:cBhvr>
                                        <p:cTn id="90" dur="1" fill="hold">
                                          <p:stCondLst>
                                            <p:cond delay="999"/>
                                          </p:stCondLst>
                                        </p:cTn>
                                        <p:tgtEl>
                                          <p:spTgt spid="1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ounded Rectangle 74"/>
          <p:cNvSpPr/>
          <p:nvPr/>
        </p:nvSpPr>
        <p:spPr>
          <a:xfrm>
            <a:off x="2304467" y="2311404"/>
            <a:ext cx="2518834" cy="3028950"/>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grpSp>
        <p:nvGrpSpPr>
          <p:cNvPr id="76" name="Group 75"/>
          <p:cNvGrpSpPr/>
          <p:nvPr/>
        </p:nvGrpSpPr>
        <p:grpSpPr>
          <a:xfrm>
            <a:off x="3120445" y="2088722"/>
            <a:ext cx="1173692" cy="486287"/>
            <a:chOff x="2393950" y="1371168"/>
            <a:chExt cx="1173692" cy="486287"/>
          </a:xfrm>
        </p:grpSpPr>
        <p:sp>
          <p:nvSpPr>
            <p:cNvPr id="77" name="Rounded Rectangle 76"/>
            <p:cNvSpPr>
              <a:spLocks/>
            </p:cNvSpPr>
            <p:nvPr/>
          </p:nvSpPr>
          <p:spPr>
            <a:xfrm>
              <a:off x="2393950" y="1384668"/>
              <a:ext cx="1163108" cy="412927"/>
            </a:xfrm>
            <a:prstGeom prst="roundRect">
              <a:avLst>
                <a:gd name="adj" fmla="val 14849"/>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    </a:t>
              </a:r>
            </a:p>
          </p:txBody>
        </p:sp>
        <p:sp>
          <p:nvSpPr>
            <p:cNvPr id="78" name="TextBox 77"/>
            <p:cNvSpPr txBox="1"/>
            <p:nvPr/>
          </p:nvSpPr>
          <p:spPr>
            <a:xfrm>
              <a:off x="2417233" y="1371168"/>
              <a:ext cx="1150409" cy="486287"/>
            </a:xfrm>
            <a:prstGeom prst="rect">
              <a:avLst/>
            </a:prstGeom>
            <a:solidFill>
              <a:schemeClr val="bg1"/>
            </a:solidFill>
          </p:spPr>
          <p:txBody>
            <a:bodyPr wrap="square" rtlCol="0">
              <a:spAutoFit/>
            </a:bodyPr>
            <a:lstStyle/>
            <a:p>
              <a:pPr algn="ctr">
                <a:lnSpc>
                  <a:spcPct val="80000"/>
                </a:lnSpc>
              </a:pPr>
              <a:r>
                <a:rPr lang="en-US" sz="1600" b="1" dirty="0">
                  <a:solidFill>
                    <a:schemeClr val="tx1">
                      <a:lumMod val="75000"/>
                      <a:lumOff val="25000"/>
                    </a:schemeClr>
                  </a:solidFill>
                </a:rPr>
                <a:t>BC/DR </a:t>
              </a:r>
              <a:br>
                <a:rPr lang="en-US" sz="1600" b="1" dirty="0">
                  <a:solidFill>
                    <a:schemeClr val="tx1">
                      <a:lumMod val="75000"/>
                      <a:lumOff val="25000"/>
                    </a:schemeClr>
                  </a:solidFill>
                </a:rPr>
              </a:br>
              <a:r>
                <a:rPr lang="en-US" sz="1600" b="1" dirty="0">
                  <a:solidFill>
                    <a:schemeClr val="tx1">
                      <a:lumMod val="75000"/>
                      <a:lumOff val="25000"/>
                    </a:schemeClr>
                  </a:solidFill>
                </a:rPr>
                <a:t>Site</a:t>
              </a:r>
            </a:p>
          </p:txBody>
        </p:sp>
      </p:grpSp>
      <p:sp>
        <p:nvSpPr>
          <p:cNvPr id="79" name="Rounded Rectangle 78"/>
          <p:cNvSpPr>
            <a:spLocks/>
          </p:cNvSpPr>
          <p:nvPr/>
        </p:nvSpPr>
        <p:spPr>
          <a:xfrm>
            <a:off x="3619272" y="2709340"/>
            <a:ext cx="709789" cy="342222"/>
          </a:xfrm>
          <a:prstGeom prst="roundRect">
            <a:avLst>
              <a:gd name="adj" fmla="val 14849"/>
            </a:avLst>
          </a:prstGeom>
          <a:solidFill>
            <a:srgbClr val="A30D1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80" name="Rounded Rectangle 79"/>
          <p:cNvSpPr>
            <a:spLocks/>
          </p:cNvSpPr>
          <p:nvPr/>
        </p:nvSpPr>
        <p:spPr>
          <a:xfrm>
            <a:off x="2654072" y="2709340"/>
            <a:ext cx="709789" cy="34222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81" name="TextBox 80"/>
          <p:cNvSpPr txBox="1"/>
          <p:nvPr/>
        </p:nvSpPr>
        <p:spPr>
          <a:xfrm>
            <a:off x="2646312" y="2722449"/>
            <a:ext cx="711200" cy="276999"/>
          </a:xfrm>
          <a:prstGeom prst="rect">
            <a:avLst/>
          </a:prstGeom>
          <a:noFill/>
        </p:spPr>
        <p:txBody>
          <a:bodyPr wrap="square" rtlCol="0">
            <a:spAutoFit/>
          </a:bodyPr>
          <a:lstStyle/>
          <a:p>
            <a:pPr algn="ctr"/>
            <a:r>
              <a:rPr lang="en-US" sz="1200" dirty="0">
                <a:solidFill>
                  <a:schemeClr val="bg1"/>
                </a:solidFill>
              </a:rPr>
              <a:t>SCVMM</a:t>
            </a:r>
          </a:p>
        </p:txBody>
      </p:sp>
      <p:pic>
        <p:nvPicPr>
          <p:cNvPr id="82" name="Picture 81" descr="symbol_0002s_0009_Vector-Smart-Object.png"/>
          <p:cNvPicPr>
            <a:picLocks noChangeAspect="1"/>
          </p:cNvPicPr>
          <p:nvPr/>
        </p:nvPicPr>
        <p:blipFill rotWithShape="1">
          <a:blip r:embed="rId2" cstate="print">
            <a:extLst>
              <a:ext uri="{28A0092B-C50C-407E-A947-70E740481C1C}">
                <a14:useLocalDpi xmlns:a14="http://schemas.microsoft.com/office/drawing/2010/main" val="0"/>
              </a:ext>
            </a:extLst>
          </a:blip>
          <a:srcRect t="34599" b="35470"/>
          <a:stretch/>
        </p:blipFill>
        <p:spPr>
          <a:xfrm>
            <a:off x="2625124" y="4104084"/>
            <a:ext cx="783187" cy="234418"/>
          </a:xfrm>
          <a:prstGeom prst="rect">
            <a:avLst/>
          </a:prstGeom>
        </p:spPr>
      </p:pic>
      <p:grpSp>
        <p:nvGrpSpPr>
          <p:cNvPr id="83" name="Group 82"/>
          <p:cNvGrpSpPr/>
          <p:nvPr/>
        </p:nvGrpSpPr>
        <p:grpSpPr>
          <a:xfrm>
            <a:off x="2620912" y="3221943"/>
            <a:ext cx="800099" cy="724002"/>
            <a:chOff x="2311401" y="2677953"/>
            <a:chExt cx="800099" cy="724002"/>
          </a:xfrm>
        </p:grpSpPr>
        <p:grpSp>
          <p:nvGrpSpPr>
            <p:cNvPr id="84" name="Group 83"/>
            <p:cNvGrpSpPr/>
            <p:nvPr/>
          </p:nvGrpSpPr>
          <p:grpSpPr>
            <a:xfrm>
              <a:off x="2311401" y="3065303"/>
              <a:ext cx="397932" cy="336652"/>
              <a:chOff x="2311401" y="2913622"/>
              <a:chExt cx="397932" cy="336652"/>
            </a:xfrm>
          </p:grpSpPr>
          <p:sp>
            <p:nvSpPr>
              <p:cNvPr id="94" name="Rounded Rectangle 93"/>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95" name="TextBox 94"/>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85" name="Group 84"/>
            <p:cNvGrpSpPr/>
            <p:nvPr/>
          </p:nvGrpSpPr>
          <p:grpSpPr>
            <a:xfrm>
              <a:off x="2692401" y="3065303"/>
              <a:ext cx="397932" cy="336652"/>
              <a:chOff x="2311401" y="2913622"/>
              <a:chExt cx="397932" cy="336652"/>
            </a:xfrm>
          </p:grpSpPr>
          <p:sp>
            <p:nvSpPr>
              <p:cNvPr id="92" name="Rounded Rectangle 91"/>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93" name="TextBox 92"/>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86" name="Group 85"/>
            <p:cNvGrpSpPr/>
            <p:nvPr/>
          </p:nvGrpSpPr>
          <p:grpSpPr>
            <a:xfrm>
              <a:off x="2311401" y="2677953"/>
              <a:ext cx="397932" cy="336652"/>
              <a:chOff x="2311401" y="2913622"/>
              <a:chExt cx="397932" cy="336652"/>
            </a:xfrm>
          </p:grpSpPr>
          <p:sp>
            <p:nvSpPr>
              <p:cNvPr id="90" name="Rounded Rectangle 89"/>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91" name="TextBox 90"/>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87" name="Group 86"/>
            <p:cNvGrpSpPr/>
            <p:nvPr/>
          </p:nvGrpSpPr>
          <p:grpSpPr>
            <a:xfrm>
              <a:off x="2686050" y="2677953"/>
              <a:ext cx="425450" cy="336652"/>
              <a:chOff x="2305050" y="2913622"/>
              <a:chExt cx="425450" cy="336652"/>
            </a:xfrm>
          </p:grpSpPr>
          <p:sp>
            <p:nvSpPr>
              <p:cNvPr id="88" name="Rounded Rectangle 87"/>
              <p:cNvSpPr>
                <a:spLocks/>
              </p:cNvSpPr>
              <p:nvPr/>
            </p:nvSpPr>
            <p:spPr>
              <a:xfrm>
                <a:off x="2341433" y="2913622"/>
                <a:ext cx="334034" cy="336652"/>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89" name="TextBox 88"/>
              <p:cNvSpPr txBox="1"/>
              <p:nvPr/>
            </p:nvSpPr>
            <p:spPr>
              <a:xfrm>
                <a:off x="2305050" y="2948806"/>
                <a:ext cx="425450" cy="230832"/>
              </a:xfrm>
              <a:prstGeom prst="rect">
                <a:avLst/>
              </a:prstGeom>
              <a:noFill/>
            </p:spPr>
            <p:txBody>
              <a:bodyPr wrap="square" rtlCol="0">
                <a:spAutoFit/>
              </a:bodyPr>
              <a:lstStyle/>
              <a:p>
                <a:pPr algn="ctr"/>
                <a:r>
                  <a:rPr lang="en-US" sz="900" dirty="0">
                    <a:solidFill>
                      <a:schemeClr val="bg1"/>
                    </a:solidFill>
                  </a:rPr>
                  <a:t>VRA</a:t>
                </a:r>
              </a:p>
            </p:txBody>
          </p:sp>
        </p:grpSp>
      </p:grpSp>
      <p:grpSp>
        <p:nvGrpSpPr>
          <p:cNvPr id="96" name="Group 95"/>
          <p:cNvGrpSpPr/>
          <p:nvPr/>
        </p:nvGrpSpPr>
        <p:grpSpPr>
          <a:xfrm>
            <a:off x="3592462" y="3221943"/>
            <a:ext cx="800099" cy="724002"/>
            <a:chOff x="2311401" y="2677953"/>
            <a:chExt cx="800099" cy="724002"/>
          </a:xfrm>
        </p:grpSpPr>
        <p:grpSp>
          <p:nvGrpSpPr>
            <p:cNvPr id="97" name="Group 96"/>
            <p:cNvGrpSpPr/>
            <p:nvPr/>
          </p:nvGrpSpPr>
          <p:grpSpPr>
            <a:xfrm>
              <a:off x="2311401" y="3065303"/>
              <a:ext cx="397932" cy="336652"/>
              <a:chOff x="2311401" y="2913622"/>
              <a:chExt cx="397932" cy="336652"/>
            </a:xfrm>
          </p:grpSpPr>
          <p:sp>
            <p:nvSpPr>
              <p:cNvPr id="107" name="Rounded Rectangle 106"/>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08" name="TextBox 107"/>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98" name="Group 97"/>
            <p:cNvGrpSpPr/>
            <p:nvPr/>
          </p:nvGrpSpPr>
          <p:grpSpPr>
            <a:xfrm>
              <a:off x="2692401" y="3065303"/>
              <a:ext cx="397932" cy="336652"/>
              <a:chOff x="2311401" y="2913622"/>
              <a:chExt cx="397932" cy="336652"/>
            </a:xfrm>
          </p:grpSpPr>
          <p:sp>
            <p:nvSpPr>
              <p:cNvPr id="105" name="Rounded Rectangle 104"/>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06" name="TextBox 105"/>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99" name="Group 98"/>
            <p:cNvGrpSpPr/>
            <p:nvPr/>
          </p:nvGrpSpPr>
          <p:grpSpPr>
            <a:xfrm>
              <a:off x="2311401" y="2677953"/>
              <a:ext cx="397932" cy="336652"/>
              <a:chOff x="2311401" y="2913622"/>
              <a:chExt cx="397932" cy="336652"/>
            </a:xfrm>
          </p:grpSpPr>
          <p:sp>
            <p:nvSpPr>
              <p:cNvPr id="103" name="Rounded Rectangle 102"/>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04" name="TextBox 103"/>
              <p:cNvSpPr txBox="1"/>
              <p:nvPr/>
            </p:nvSpPr>
            <p:spPr>
              <a:xfrm>
                <a:off x="2311401" y="2942456"/>
                <a:ext cx="397932" cy="261610"/>
              </a:xfrm>
              <a:prstGeom prst="rect">
                <a:avLst/>
              </a:prstGeom>
              <a:noFill/>
            </p:spPr>
            <p:txBody>
              <a:bodyPr wrap="square" rtlCol="0">
                <a:spAutoFit/>
              </a:bodyPr>
              <a:lstStyle/>
              <a:p>
                <a:pPr algn="ctr"/>
                <a:r>
                  <a:rPr lang="en-US" sz="1100" dirty="0">
                    <a:solidFill>
                      <a:schemeClr val="bg1"/>
                    </a:solidFill>
                  </a:rPr>
                  <a:t>VM</a:t>
                </a:r>
              </a:p>
            </p:txBody>
          </p:sp>
        </p:grpSp>
        <p:grpSp>
          <p:nvGrpSpPr>
            <p:cNvPr id="100" name="Group 99"/>
            <p:cNvGrpSpPr/>
            <p:nvPr/>
          </p:nvGrpSpPr>
          <p:grpSpPr>
            <a:xfrm>
              <a:off x="2686050" y="2677953"/>
              <a:ext cx="425450" cy="336652"/>
              <a:chOff x="2305050" y="2913622"/>
              <a:chExt cx="425450" cy="336652"/>
            </a:xfrm>
          </p:grpSpPr>
          <p:sp>
            <p:nvSpPr>
              <p:cNvPr id="101" name="Rounded Rectangle 100"/>
              <p:cNvSpPr>
                <a:spLocks/>
              </p:cNvSpPr>
              <p:nvPr/>
            </p:nvSpPr>
            <p:spPr>
              <a:xfrm>
                <a:off x="2341433" y="2913622"/>
                <a:ext cx="334034" cy="336652"/>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dirty="0">
                    <a:solidFill>
                      <a:schemeClr val="bg1"/>
                    </a:solidFill>
                  </a:rPr>
                  <a:t>    </a:t>
                </a:r>
              </a:p>
            </p:txBody>
          </p:sp>
          <p:sp>
            <p:nvSpPr>
              <p:cNvPr id="102" name="TextBox 101"/>
              <p:cNvSpPr txBox="1"/>
              <p:nvPr/>
            </p:nvSpPr>
            <p:spPr>
              <a:xfrm>
                <a:off x="2305050" y="2948806"/>
                <a:ext cx="425450" cy="230832"/>
              </a:xfrm>
              <a:prstGeom prst="rect">
                <a:avLst/>
              </a:prstGeom>
              <a:noFill/>
            </p:spPr>
            <p:txBody>
              <a:bodyPr wrap="square" rtlCol="0">
                <a:spAutoFit/>
              </a:bodyPr>
              <a:lstStyle/>
              <a:p>
                <a:pPr algn="ctr"/>
                <a:r>
                  <a:rPr lang="en-US" sz="900" dirty="0">
                    <a:solidFill>
                      <a:schemeClr val="bg1"/>
                    </a:solidFill>
                  </a:rPr>
                  <a:t>VRA</a:t>
                </a:r>
              </a:p>
            </p:txBody>
          </p:sp>
        </p:grpSp>
      </p:grpSp>
      <p:pic>
        <p:nvPicPr>
          <p:cNvPr id="109" name="Picture 108" descr="symbol_0002s_0009_Vector-Smart-Object.png"/>
          <p:cNvPicPr>
            <a:picLocks noChangeAspect="1"/>
          </p:cNvPicPr>
          <p:nvPr/>
        </p:nvPicPr>
        <p:blipFill rotWithShape="1">
          <a:blip r:embed="rId2" cstate="print">
            <a:extLst>
              <a:ext uri="{28A0092B-C50C-407E-A947-70E740481C1C}">
                <a14:useLocalDpi xmlns:a14="http://schemas.microsoft.com/office/drawing/2010/main" val="0"/>
              </a:ext>
            </a:extLst>
          </a:blip>
          <a:srcRect t="34599" b="35470"/>
          <a:stretch/>
        </p:blipFill>
        <p:spPr>
          <a:xfrm>
            <a:off x="3603024" y="4104084"/>
            <a:ext cx="783187" cy="234418"/>
          </a:xfrm>
          <a:prstGeom prst="rect">
            <a:avLst/>
          </a:prstGeom>
        </p:spPr>
      </p:pic>
      <p:pic>
        <p:nvPicPr>
          <p:cNvPr id="110" name="Picture 109" descr="symbol_0000s_0001_Vector-Smart-Objec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57950" y="4113029"/>
            <a:ext cx="393022" cy="393022"/>
          </a:xfrm>
          <a:prstGeom prst="rect">
            <a:avLst/>
          </a:prstGeom>
        </p:spPr>
      </p:pic>
      <p:grpSp>
        <p:nvGrpSpPr>
          <p:cNvPr id="111" name="Group 110"/>
          <p:cNvGrpSpPr/>
          <p:nvPr/>
        </p:nvGrpSpPr>
        <p:grpSpPr>
          <a:xfrm>
            <a:off x="2646488" y="4602659"/>
            <a:ext cx="1796873" cy="438573"/>
            <a:chOff x="2336976" y="4026918"/>
            <a:chExt cx="2593320" cy="632965"/>
          </a:xfrm>
        </p:grpSpPr>
        <p:pic>
          <p:nvPicPr>
            <p:cNvPr id="112" name="Picture 111"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6976" y="4026918"/>
              <a:ext cx="732907" cy="632965"/>
            </a:xfrm>
            <a:prstGeom prst="rect">
              <a:avLst/>
            </a:prstGeom>
          </p:spPr>
        </p:pic>
        <p:pic>
          <p:nvPicPr>
            <p:cNvPr id="113" name="Picture 112"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7182" y="4026918"/>
              <a:ext cx="732906" cy="632965"/>
            </a:xfrm>
            <a:prstGeom prst="rect">
              <a:avLst/>
            </a:prstGeom>
          </p:spPr>
        </p:pic>
        <p:pic>
          <p:nvPicPr>
            <p:cNvPr id="114" name="Picture 113"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7388" y="4026918"/>
              <a:ext cx="732908" cy="632965"/>
            </a:xfrm>
            <a:prstGeom prst="rect">
              <a:avLst/>
            </a:prstGeom>
          </p:spPr>
        </p:pic>
      </p:grpSp>
      <p:grpSp>
        <p:nvGrpSpPr>
          <p:cNvPr id="118" name="Group 117"/>
          <p:cNvGrpSpPr/>
          <p:nvPr/>
        </p:nvGrpSpPr>
        <p:grpSpPr>
          <a:xfrm>
            <a:off x="2745171" y="2101230"/>
            <a:ext cx="413999" cy="413999"/>
            <a:chOff x="2688543" y="1984751"/>
            <a:chExt cx="342148" cy="342148"/>
          </a:xfrm>
        </p:grpSpPr>
        <p:sp>
          <p:nvSpPr>
            <p:cNvPr id="119" name="Oval 118"/>
            <p:cNvSpPr/>
            <p:nvPr/>
          </p:nvSpPr>
          <p:spPr>
            <a:xfrm>
              <a:off x="2688543" y="1984751"/>
              <a:ext cx="342148" cy="342148"/>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120" name="Picture 119"/>
            <p:cNvPicPr>
              <a:picLocks noChangeAspect="1"/>
            </p:cNvPicPr>
            <p:nvPr/>
          </p:nvPicPr>
          <p:blipFill>
            <a:blip r:embed="rId5"/>
            <a:stretch>
              <a:fillRect/>
            </a:stretch>
          </p:blipFill>
          <p:spPr>
            <a:xfrm>
              <a:off x="2799976" y="2055997"/>
              <a:ext cx="121399" cy="206009"/>
            </a:xfrm>
            <a:prstGeom prst="rect">
              <a:avLst/>
            </a:prstGeom>
          </p:spPr>
        </p:pic>
      </p:grpSp>
      <p:pic>
        <p:nvPicPr>
          <p:cNvPr id="121" name="Picture 120" descr="symbol_0000s_0001_Vector-Smart-Objec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7350" y="4113029"/>
            <a:ext cx="393022" cy="393022"/>
          </a:xfrm>
          <a:prstGeom prst="rect">
            <a:avLst/>
          </a:prstGeom>
        </p:spPr>
      </p:pic>
      <p:cxnSp>
        <p:nvCxnSpPr>
          <p:cNvPr id="122" name="Straight Connector 121"/>
          <p:cNvCxnSpPr/>
          <p:nvPr/>
        </p:nvCxnSpPr>
        <p:spPr>
          <a:xfrm>
            <a:off x="3349045" y="2876872"/>
            <a:ext cx="497417" cy="0"/>
          </a:xfrm>
          <a:prstGeom prst="line">
            <a:avLst/>
          </a:prstGeom>
          <a:ln w="57150" cmpd="sng">
            <a:solidFill>
              <a:schemeClr val="accent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3624212" y="2726972"/>
            <a:ext cx="704850" cy="276999"/>
          </a:xfrm>
          <a:prstGeom prst="rect">
            <a:avLst/>
          </a:prstGeom>
          <a:noFill/>
        </p:spPr>
        <p:txBody>
          <a:bodyPr wrap="square" rtlCol="0">
            <a:spAutoFit/>
          </a:bodyPr>
          <a:lstStyle/>
          <a:p>
            <a:pPr algn="ctr"/>
            <a:r>
              <a:rPr lang="en-US" sz="1200" dirty="0">
                <a:solidFill>
                  <a:schemeClr val="bg1"/>
                </a:solidFill>
              </a:rPr>
              <a:t>ZVM</a:t>
            </a:r>
          </a:p>
        </p:txBody>
      </p:sp>
      <p:sp>
        <p:nvSpPr>
          <p:cNvPr id="51" name="Rounded Rectangle 50"/>
          <p:cNvSpPr/>
          <p:nvPr/>
        </p:nvSpPr>
        <p:spPr>
          <a:xfrm>
            <a:off x="7201376" y="2311404"/>
            <a:ext cx="2871258" cy="3028950"/>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v</a:t>
            </a:r>
          </a:p>
        </p:txBody>
      </p:sp>
      <p:grpSp>
        <p:nvGrpSpPr>
          <p:cNvPr id="173" name="Group 172"/>
          <p:cNvGrpSpPr/>
          <p:nvPr/>
        </p:nvGrpSpPr>
        <p:grpSpPr>
          <a:xfrm>
            <a:off x="8274526" y="2088722"/>
            <a:ext cx="1226607" cy="494494"/>
            <a:chOff x="2393950" y="1371168"/>
            <a:chExt cx="1226607" cy="494494"/>
          </a:xfrm>
        </p:grpSpPr>
        <p:sp>
          <p:nvSpPr>
            <p:cNvPr id="174" name="Rounded Rectangle 173"/>
            <p:cNvSpPr>
              <a:spLocks/>
            </p:cNvSpPr>
            <p:nvPr/>
          </p:nvSpPr>
          <p:spPr>
            <a:xfrm>
              <a:off x="2393950" y="1384668"/>
              <a:ext cx="1163108" cy="412927"/>
            </a:xfrm>
            <a:prstGeom prst="roundRect">
              <a:avLst>
                <a:gd name="adj" fmla="val 14849"/>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    </a:t>
              </a:r>
            </a:p>
          </p:txBody>
        </p:sp>
        <p:sp>
          <p:nvSpPr>
            <p:cNvPr id="175" name="TextBox 174"/>
            <p:cNvSpPr txBox="1"/>
            <p:nvPr/>
          </p:nvSpPr>
          <p:spPr>
            <a:xfrm>
              <a:off x="2470148" y="1371168"/>
              <a:ext cx="1150409" cy="494494"/>
            </a:xfrm>
            <a:prstGeom prst="rect">
              <a:avLst/>
            </a:prstGeom>
            <a:solidFill>
              <a:schemeClr val="bg1"/>
            </a:solidFill>
          </p:spPr>
          <p:txBody>
            <a:bodyPr wrap="square" rtlCol="0">
              <a:spAutoFit/>
            </a:bodyPr>
            <a:lstStyle/>
            <a:p>
              <a:pPr algn="ctr">
                <a:lnSpc>
                  <a:spcPct val="80000"/>
                </a:lnSpc>
              </a:pPr>
              <a:r>
                <a:rPr lang="en-US" sz="1600" b="1" dirty="0">
                  <a:solidFill>
                    <a:schemeClr val="tx1">
                      <a:lumMod val="75000"/>
                      <a:lumOff val="25000"/>
                    </a:schemeClr>
                  </a:solidFill>
                </a:rPr>
                <a:t>Offsite Backup</a:t>
              </a:r>
            </a:p>
          </p:txBody>
        </p:sp>
      </p:grpSp>
      <p:sp>
        <p:nvSpPr>
          <p:cNvPr id="3" name="Title 2"/>
          <p:cNvSpPr>
            <a:spLocks noGrp="1"/>
          </p:cNvSpPr>
          <p:nvPr>
            <p:ph type="title"/>
          </p:nvPr>
        </p:nvSpPr>
        <p:spPr/>
        <p:txBody>
          <a:bodyPr>
            <a:normAutofit fontScale="90000"/>
          </a:bodyPr>
          <a:lstStyle/>
          <a:p>
            <a:r>
              <a:rPr lang="en-US" dirty="0"/>
              <a:t>Offsite Backup</a:t>
            </a:r>
          </a:p>
        </p:txBody>
      </p:sp>
      <p:sp>
        <p:nvSpPr>
          <p:cNvPr id="4" name="Slide Number Placeholder 3"/>
          <p:cNvSpPr>
            <a:spLocks noGrp="1"/>
          </p:cNvSpPr>
          <p:nvPr>
            <p:ph type="sldNum" sz="quarter" idx="4"/>
          </p:nvPr>
        </p:nvSpPr>
        <p:spPr/>
        <p:txBody>
          <a:bodyPr/>
          <a:lstStyle/>
          <a:p>
            <a:fld id="{7EB88CEF-8B9E-CE47-8F32-B5CF733A233F}" type="slidenum">
              <a:rPr lang="en-US" smtClean="0"/>
              <a:pPr/>
              <a:t>19</a:t>
            </a:fld>
            <a:endParaRPr lang="en-US" dirty="0"/>
          </a:p>
        </p:txBody>
      </p:sp>
      <p:sp>
        <p:nvSpPr>
          <p:cNvPr id="5" name="Slide Number Placeholder 3"/>
          <p:cNvSpPr txBox="1">
            <a:spLocks/>
          </p:cNvSpPr>
          <p:nvPr/>
        </p:nvSpPr>
        <p:spPr>
          <a:xfrm>
            <a:off x="11404602" y="6474889"/>
            <a:ext cx="630759" cy="366183"/>
          </a:xfrm>
          <a:prstGeom prst="rect">
            <a:avLst/>
          </a:prstGeom>
        </p:spPr>
        <p:txBody>
          <a:bodyPr lIns="91436" tIns="45718" rIns="91436" bIns="45718" anchor="ctr" anchorCtr="0"/>
          <a:lstStyle>
            <a:defPPr>
              <a:defRPr lang="en-US"/>
            </a:defPPr>
            <a:lvl1pPr marL="0" algn="ctr" defTabSz="914354" rtl="0" eaLnBrk="1" latinLnBrk="0" hangingPunct="1">
              <a:defRPr sz="1200" kern="1200">
                <a:solidFill>
                  <a:schemeClr val="bg1">
                    <a:lumMod val="65000"/>
                  </a:schemeClr>
                </a:solidFill>
                <a:latin typeface="+mn-lt"/>
                <a:ea typeface="+mn-ea"/>
                <a:cs typeface="+mn-cs"/>
              </a:defRPr>
            </a:lvl1pPr>
            <a:lvl2pPr marL="457178" algn="l" defTabSz="914354" rtl="0" eaLnBrk="1" latinLnBrk="0" hangingPunct="1">
              <a:defRPr sz="1900" kern="1200">
                <a:solidFill>
                  <a:schemeClr val="tx1"/>
                </a:solidFill>
                <a:latin typeface="+mn-lt"/>
                <a:ea typeface="+mn-ea"/>
                <a:cs typeface="+mn-cs"/>
              </a:defRPr>
            </a:lvl2pPr>
            <a:lvl3pPr marL="914354" algn="l" defTabSz="914354" rtl="0" eaLnBrk="1" latinLnBrk="0" hangingPunct="1">
              <a:defRPr sz="1900" kern="1200">
                <a:solidFill>
                  <a:schemeClr val="tx1"/>
                </a:solidFill>
                <a:latin typeface="+mn-lt"/>
                <a:ea typeface="+mn-ea"/>
                <a:cs typeface="+mn-cs"/>
              </a:defRPr>
            </a:lvl3pPr>
            <a:lvl4pPr marL="1371532" algn="l" defTabSz="914354" rtl="0" eaLnBrk="1" latinLnBrk="0" hangingPunct="1">
              <a:defRPr sz="1900" kern="1200">
                <a:solidFill>
                  <a:schemeClr val="tx1"/>
                </a:solidFill>
                <a:latin typeface="+mn-lt"/>
                <a:ea typeface="+mn-ea"/>
                <a:cs typeface="+mn-cs"/>
              </a:defRPr>
            </a:lvl4pPr>
            <a:lvl5pPr marL="1828709" algn="l" defTabSz="914354" rtl="0" eaLnBrk="1" latinLnBrk="0" hangingPunct="1">
              <a:defRPr sz="1900" kern="1200">
                <a:solidFill>
                  <a:schemeClr val="tx1"/>
                </a:solidFill>
                <a:latin typeface="+mn-lt"/>
                <a:ea typeface="+mn-ea"/>
                <a:cs typeface="+mn-cs"/>
              </a:defRPr>
            </a:lvl5pPr>
            <a:lvl6pPr marL="2285886" algn="l" defTabSz="914354" rtl="0" eaLnBrk="1" latinLnBrk="0" hangingPunct="1">
              <a:defRPr sz="1900" kern="1200">
                <a:solidFill>
                  <a:schemeClr val="tx1"/>
                </a:solidFill>
                <a:latin typeface="+mn-lt"/>
                <a:ea typeface="+mn-ea"/>
                <a:cs typeface="+mn-cs"/>
              </a:defRPr>
            </a:lvl6pPr>
            <a:lvl7pPr marL="2743062" algn="l" defTabSz="914354" rtl="0" eaLnBrk="1" latinLnBrk="0" hangingPunct="1">
              <a:defRPr sz="1900" kern="1200">
                <a:solidFill>
                  <a:schemeClr val="tx1"/>
                </a:solidFill>
                <a:latin typeface="+mn-lt"/>
                <a:ea typeface="+mn-ea"/>
                <a:cs typeface="+mn-cs"/>
              </a:defRPr>
            </a:lvl7pPr>
            <a:lvl8pPr marL="3200240" algn="l" defTabSz="914354" rtl="0" eaLnBrk="1" latinLnBrk="0" hangingPunct="1">
              <a:defRPr sz="1900" kern="1200">
                <a:solidFill>
                  <a:schemeClr val="tx1"/>
                </a:solidFill>
                <a:latin typeface="+mn-lt"/>
                <a:ea typeface="+mn-ea"/>
                <a:cs typeface="+mn-cs"/>
              </a:defRPr>
            </a:lvl8pPr>
            <a:lvl9pPr marL="3657418" algn="l" defTabSz="914354" rtl="0" eaLnBrk="1" latinLnBrk="0" hangingPunct="1">
              <a:defRPr sz="1900" kern="1200">
                <a:solidFill>
                  <a:schemeClr val="tx1"/>
                </a:solidFill>
                <a:latin typeface="+mn-lt"/>
                <a:ea typeface="+mn-ea"/>
                <a:cs typeface="+mn-cs"/>
              </a:defRPr>
            </a:lvl9pPr>
          </a:lstStyle>
          <a:p>
            <a:fld id="{7EB88CEF-8B9E-CE47-8F32-B5CF733A233F}" type="slidenum">
              <a:rPr lang="en-US" smtClean="0"/>
              <a:pPr/>
              <a:t>19</a:t>
            </a:fld>
            <a:endParaRPr lang="en-US" dirty="0"/>
          </a:p>
        </p:txBody>
      </p:sp>
      <p:pic>
        <p:nvPicPr>
          <p:cNvPr id="55" name="Picture 54"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0269" y="2833125"/>
            <a:ext cx="507820" cy="438573"/>
          </a:xfrm>
          <a:prstGeom prst="rect">
            <a:avLst/>
          </a:prstGeom>
        </p:spPr>
      </p:pic>
      <p:grpSp>
        <p:nvGrpSpPr>
          <p:cNvPr id="172" name="Group 171"/>
          <p:cNvGrpSpPr/>
          <p:nvPr/>
        </p:nvGrpSpPr>
        <p:grpSpPr>
          <a:xfrm>
            <a:off x="8038950" y="2101230"/>
            <a:ext cx="413999" cy="413999"/>
            <a:chOff x="7590743" y="1984751"/>
            <a:chExt cx="342148" cy="342148"/>
          </a:xfrm>
        </p:grpSpPr>
        <p:sp>
          <p:nvSpPr>
            <p:cNvPr id="56" name="Oval 55"/>
            <p:cNvSpPr/>
            <p:nvPr/>
          </p:nvSpPr>
          <p:spPr>
            <a:xfrm>
              <a:off x="7590743" y="1984751"/>
              <a:ext cx="342148" cy="342148"/>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57" name="Picture 56"/>
            <p:cNvPicPr>
              <a:picLocks noChangeAspect="1"/>
            </p:cNvPicPr>
            <p:nvPr/>
          </p:nvPicPr>
          <p:blipFill>
            <a:blip r:embed="rId5"/>
            <a:stretch>
              <a:fillRect/>
            </a:stretch>
          </p:blipFill>
          <p:spPr>
            <a:xfrm>
              <a:off x="7702176" y="2055997"/>
              <a:ext cx="121399" cy="206009"/>
            </a:xfrm>
            <a:prstGeom prst="rect">
              <a:avLst/>
            </a:prstGeom>
          </p:spPr>
        </p:pic>
      </p:grpSp>
      <p:pic>
        <p:nvPicPr>
          <p:cNvPr id="59" name="Picture 58"/>
          <p:cNvPicPr>
            <a:picLocks noChangeAspect="1"/>
          </p:cNvPicPr>
          <p:nvPr/>
        </p:nvPicPr>
        <p:blipFill>
          <a:blip r:embed="rId6"/>
          <a:stretch>
            <a:fillRect/>
          </a:stretch>
        </p:blipFill>
        <p:spPr>
          <a:xfrm>
            <a:off x="5314441" y="2600726"/>
            <a:ext cx="1344512" cy="763336"/>
          </a:xfrm>
          <a:prstGeom prst="rect">
            <a:avLst/>
          </a:prstGeom>
        </p:spPr>
      </p:pic>
      <p:cxnSp>
        <p:nvCxnSpPr>
          <p:cNvPr id="61" name="Straight Connector 60"/>
          <p:cNvCxnSpPr/>
          <p:nvPr/>
        </p:nvCxnSpPr>
        <p:spPr>
          <a:xfrm>
            <a:off x="4823757" y="3715072"/>
            <a:ext cx="2360686" cy="0"/>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sp>
        <p:nvSpPr>
          <p:cNvPr id="62" name="Rounded Rectangle 61"/>
          <p:cNvSpPr>
            <a:spLocks/>
          </p:cNvSpPr>
          <p:nvPr/>
        </p:nvSpPr>
        <p:spPr>
          <a:xfrm>
            <a:off x="5239125" y="3501633"/>
            <a:ext cx="1529950" cy="412927"/>
          </a:xfrm>
          <a:prstGeom prst="roundRect">
            <a:avLst>
              <a:gd name="adj" fmla="val 1484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63" name="TextBox 62"/>
          <p:cNvSpPr txBox="1"/>
          <p:nvPr/>
        </p:nvSpPr>
        <p:spPr>
          <a:xfrm>
            <a:off x="5244676" y="3541898"/>
            <a:ext cx="1518849" cy="323165"/>
          </a:xfrm>
          <a:prstGeom prst="rect">
            <a:avLst/>
          </a:prstGeom>
          <a:noFill/>
        </p:spPr>
        <p:txBody>
          <a:bodyPr wrap="square" rtlCol="0">
            <a:spAutoFit/>
          </a:bodyPr>
          <a:lstStyle/>
          <a:p>
            <a:pPr algn="ctr"/>
            <a:r>
              <a:rPr lang="en-US" sz="1500" dirty="0">
                <a:solidFill>
                  <a:schemeClr val="bg1"/>
                </a:solidFill>
              </a:rPr>
              <a:t>Offsite Backup</a:t>
            </a:r>
          </a:p>
        </p:txBody>
      </p:sp>
      <p:sp>
        <p:nvSpPr>
          <p:cNvPr id="67" name="Rectangular Callout 66"/>
          <p:cNvSpPr/>
          <p:nvPr/>
        </p:nvSpPr>
        <p:spPr bwMode="auto">
          <a:xfrm>
            <a:off x="7385444" y="2903342"/>
            <a:ext cx="1755857" cy="244716"/>
          </a:xfrm>
          <a:prstGeom prst="wedgeRectCallout">
            <a:avLst>
              <a:gd name="adj1" fmla="val 26238"/>
              <a:gd name="adj2" fmla="val 34453"/>
            </a:avLst>
          </a:prstGeom>
          <a:noFill/>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400" dirty="0">
                <a:solidFill>
                  <a:schemeClr val="tx1">
                    <a:lumMod val="90000"/>
                    <a:lumOff val="10000"/>
                  </a:schemeClr>
                </a:solidFill>
                <a:cs typeface="Arial" pitchFamily="34" charset="0"/>
              </a:rPr>
              <a:t>ZVM Disk, SMB Share</a:t>
            </a:r>
          </a:p>
        </p:txBody>
      </p:sp>
      <p:pic>
        <p:nvPicPr>
          <p:cNvPr id="68" name="Picture 67"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0269" y="3662857"/>
            <a:ext cx="507820" cy="438573"/>
          </a:xfrm>
          <a:prstGeom prst="rect">
            <a:avLst/>
          </a:prstGeom>
        </p:spPr>
      </p:pic>
      <p:sp>
        <p:nvSpPr>
          <p:cNvPr id="69" name="Rectangular Callout 68"/>
          <p:cNvSpPr/>
          <p:nvPr/>
        </p:nvSpPr>
        <p:spPr bwMode="auto">
          <a:xfrm>
            <a:off x="6832194" y="3764825"/>
            <a:ext cx="2309107" cy="213634"/>
          </a:xfrm>
          <a:prstGeom prst="wedgeRectCallout">
            <a:avLst>
              <a:gd name="adj1" fmla="val 26238"/>
              <a:gd name="adj2" fmla="val 34453"/>
            </a:avLst>
          </a:prstGeom>
          <a:noFill/>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400" dirty="0">
                <a:solidFill>
                  <a:schemeClr val="tx1">
                    <a:lumMod val="90000"/>
                    <a:lumOff val="10000"/>
                  </a:schemeClr>
                </a:solidFill>
                <a:cs typeface="Arial" pitchFamily="34" charset="0"/>
              </a:rPr>
              <a:t>Deduplication Device</a:t>
            </a:r>
          </a:p>
        </p:txBody>
      </p:sp>
      <p:pic>
        <p:nvPicPr>
          <p:cNvPr id="70" name="Picture 69"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0269" y="4602659"/>
            <a:ext cx="507820" cy="438573"/>
          </a:xfrm>
          <a:prstGeom prst="rect">
            <a:avLst/>
          </a:prstGeom>
        </p:spPr>
      </p:pic>
      <p:sp>
        <p:nvSpPr>
          <p:cNvPr id="71" name="Rectangular Callout 70"/>
          <p:cNvSpPr/>
          <p:nvPr/>
        </p:nvSpPr>
        <p:spPr bwMode="auto">
          <a:xfrm>
            <a:off x="7385444" y="4689808"/>
            <a:ext cx="1755857" cy="244716"/>
          </a:xfrm>
          <a:prstGeom prst="wedgeRectCallout">
            <a:avLst>
              <a:gd name="adj1" fmla="val 26238"/>
              <a:gd name="adj2" fmla="val 34453"/>
            </a:avLst>
          </a:prstGeom>
          <a:noFill/>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400" dirty="0">
                <a:solidFill>
                  <a:schemeClr val="tx1">
                    <a:lumMod val="90000"/>
                    <a:lumOff val="10000"/>
                  </a:schemeClr>
                </a:solidFill>
                <a:cs typeface="Arial" pitchFamily="34" charset="0"/>
              </a:rPr>
              <a:t>AWS S3, Glacier</a:t>
            </a:r>
          </a:p>
        </p:txBody>
      </p:sp>
      <p:pic>
        <p:nvPicPr>
          <p:cNvPr id="72" name="Picture 71" descr="symbol_0000s_00014_Vector-Smart-Objec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40253" y="4777477"/>
            <a:ext cx="394798" cy="394798"/>
          </a:xfrm>
          <a:prstGeom prst="rect">
            <a:avLst/>
          </a:prstGeom>
        </p:spPr>
      </p:pic>
      <p:grpSp>
        <p:nvGrpSpPr>
          <p:cNvPr id="2" name="Group 1"/>
          <p:cNvGrpSpPr/>
          <p:nvPr/>
        </p:nvGrpSpPr>
        <p:grpSpPr>
          <a:xfrm>
            <a:off x="7507667" y="2101230"/>
            <a:ext cx="413999" cy="413999"/>
            <a:chOff x="7341033" y="1948826"/>
            <a:chExt cx="413999" cy="413999"/>
          </a:xfrm>
        </p:grpSpPr>
        <p:sp>
          <p:nvSpPr>
            <p:cNvPr id="66" name="Oval 65"/>
            <p:cNvSpPr/>
            <p:nvPr/>
          </p:nvSpPr>
          <p:spPr>
            <a:xfrm>
              <a:off x="7341033" y="1948826"/>
              <a:ext cx="413999" cy="413999"/>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73" name="Picture 72" descr="symbol_0004s_0006_Vector-Smart-Objec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63037" y="1957070"/>
              <a:ext cx="357293" cy="357293"/>
            </a:xfrm>
            <a:prstGeom prst="rect">
              <a:avLst/>
            </a:prstGeom>
          </p:spPr>
        </p:pic>
      </p:grpSp>
      <p:grpSp>
        <p:nvGrpSpPr>
          <p:cNvPr id="135" name="Group 134"/>
          <p:cNvGrpSpPr/>
          <p:nvPr/>
        </p:nvGrpSpPr>
        <p:grpSpPr>
          <a:xfrm>
            <a:off x="5543548" y="1311929"/>
            <a:ext cx="4751145" cy="636784"/>
            <a:chOff x="4200037" y="742634"/>
            <a:chExt cx="3793090" cy="636784"/>
          </a:xfrm>
          <a:noFill/>
        </p:grpSpPr>
        <p:sp>
          <p:nvSpPr>
            <p:cNvPr id="136" name="Rectangular Callout 135"/>
            <p:cNvSpPr/>
            <p:nvPr/>
          </p:nvSpPr>
          <p:spPr bwMode="auto">
            <a:xfrm>
              <a:off x="4200037" y="742634"/>
              <a:ext cx="3791834" cy="636784"/>
            </a:xfrm>
            <a:prstGeom prst="wedgeRectCallout">
              <a:avLst>
                <a:gd name="adj1" fmla="val 26238"/>
                <a:gd name="adj2" fmla="val 34453"/>
              </a:avLst>
            </a:prstGeom>
            <a:grpFill/>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500" dirty="0">
                  <a:solidFill>
                    <a:srgbClr val="40393B"/>
                  </a:solidFill>
                  <a:cs typeface="Arial" pitchFamily="34" charset="0"/>
                </a:rPr>
                <a:t>No backup window</a:t>
              </a:r>
              <a:br>
                <a:rPr lang="en-US" sz="1500" dirty="0">
                  <a:solidFill>
                    <a:srgbClr val="40393B"/>
                  </a:solidFill>
                  <a:cs typeface="Arial" pitchFamily="34" charset="0"/>
                </a:rPr>
              </a:br>
              <a:r>
                <a:rPr lang="en-US" sz="1500" b="1" dirty="0">
                  <a:solidFill>
                    <a:srgbClr val="C00000"/>
                  </a:solidFill>
                  <a:latin typeface="Calibri Light"/>
                  <a:cs typeface="Calibri Light"/>
                </a:rPr>
                <a:t>Backup to Offsite repository</a:t>
              </a:r>
              <a:br>
                <a:rPr lang="en-US" sz="1500" b="1" dirty="0">
                  <a:solidFill>
                    <a:srgbClr val="A60015"/>
                  </a:solidFill>
                  <a:cs typeface="Arial" pitchFamily="34" charset="0"/>
                </a:rPr>
              </a:br>
              <a:r>
                <a:rPr lang="en-US" sz="1500" dirty="0">
                  <a:solidFill>
                    <a:srgbClr val="40393B"/>
                  </a:solidFill>
                  <a:cs typeface="Arial" pitchFamily="34" charset="0"/>
                </a:rPr>
                <a:t>in any site or public cloud</a:t>
              </a:r>
            </a:p>
          </p:txBody>
        </p:sp>
        <p:cxnSp>
          <p:nvCxnSpPr>
            <p:cNvPr id="137" name="Straight Connector 136"/>
            <p:cNvCxnSpPr/>
            <p:nvPr/>
          </p:nvCxnSpPr>
          <p:spPr>
            <a:xfrm>
              <a:off x="7993127" y="831272"/>
              <a:ext cx="0" cy="484909"/>
            </a:xfrm>
            <a:prstGeom prst="line">
              <a:avLst/>
            </a:prstGeom>
            <a:grpFill/>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38" name="Elbow Connector 137"/>
          <p:cNvCxnSpPr/>
          <p:nvPr/>
        </p:nvCxnSpPr>
        <p:spPr>
          <a:xfrm rot="10800000" flipH="1">
            <a:off x="2051160" y="4321286"/>
            <a:ext cx="524652" cy="1650182"/>
          </a:xfrm>
          <a:prstGeom prst="bentConnector3">
            <a:avLst>
              <a:gd name="adj1" fmla="val -43572"/>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39" name="Group 138"/>
          <p:cNvGrpSpPr/>
          <p:nvPr/>
        </p:nvGrpSpPr>
        <p:grpSpPr>
          <a:xfrm>
            <a:off x="2079237" y="5653076"/>
            <a:ext cx="4006934" cy="636784"/>
            <a:chOff x="1229477" y="4083895"/>
            <a:chExt cx="3190711" cy="636784"/>
          </a:xfrm>
        </p:grpSpPr>
        <p:sp>
          <p:nvSpPr>
            <p:cNvPr id="140" name="Rectangular Callout 139"/>
            <p:cNvSpPr/>
            <p:nvPr/>
          </p:nvSpPr>
          <p:spPr bwMode="auto">
            <a:xfrm>
              <a:off x="1236863" y="4083895"/>
              <a:ext cx="3183325"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1500" dirty="0">
                  <a:solidFill>
                    <a:srgbClr val="40393B"/>
                  </a:solidFill>
                  <a:cs typeface="Arial" pitchFamily="34" charset="0"/>
                </a:rPr>
                <a:t>BC/DR site failure protection</a:t>
              </a:r>
            </a:p>
            <a:p>
              <a:pPr>
                <a:defRPr/>
              </a:pPr>
              <a:r>
                <a:rPr lang="en-US" sz="1500" b="1" dirty="0">
                  <a:solidFill>
                    <a:srgbClr val="C00000"/>
                  </a:solidFill>
                  <a:latin typeface="Calibri Light"/>
                  <a:cs typeface="Calibri Light"/>
                </a:rPr>
                <a:t>Always Recover</a:t>
              </a:r>
              <a:br>
                <a:rPr lang="en-US" sz="1500" b="1" dirty="0">
                  <a:solidFill>
                    <a:srgbClr val="C00000"/>
                  </a:solidFill>
                  <a:latin typeface="Calibri Light"/>
                  <a:cs typeface="Calibri Light"/>
                </a:rPr>
              </a:br>
              <a:r>
                <a:rPr lang="en-US" sz="1500" dirty="0">
                  <a:solidFill>
                    <a:srgbClr val="40393B"/>
                  </a:solidFill>
                  <a:cs typeface="Arial" pitchFamily="34" charset="0"/>
                </a:rPr>
                <a:t>Restore to anything</a:t>
              </a:r>
            </a:p>
          </p:txBody>
        </p:sp>
        <p:cxnSp>
          <p:nvCxnSpPr>
            <p:cNvPr id="141" name="Straight Connector 140"/>
            <p:cNvCxnSpPr/>
            <p:nvPr/>
          </p:nvCxnSpPr>
          <p:spPr>
            <a:xfrm>
              <a:off x="1229477" y="4187646"/>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42" name="Elbow Connector 141"/>
          <p:cNvCxnSpPr>
            <a:stCxn id="144" idx="1"/>
          </p:cNvCxnSpPr>
          <p:nvPr/>
        </p:nvCxnSpPr>
        <p:spPr>
          <a:xfrm rot="10800000" flipH="1" flipV="1">
            <a:off x="2077934" y="1634217"/>
            <a:ext cx="493666" cy="2234707"/>
          </a:xfrm>
          <a:prstGeom prst="bentConnector3">
            <a:avLst>
              <a:gd name="adj1" fmla="val -46307"/>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43" name="Group 142"/>
          <p:cNvGrpSpPr/>
          <p:nvPr/>
        </p:nvGrpSpPr>
        <p:grpSpPr>
          <a:xfrm>
            <a:off x="2069806" y="1315826"/>
            <a:ext cx="3900519" cy="636784"/>
            <a:chOff x="1229477" y="4083895"/>
            <a:chExt cx="3543914" cy="636784"/>
          </a:xfrm>
        </p:grpSpPr>
        <p:sp>
          <p:nvSpPr>
            <p:cNvPr id="144" name="Rectangular Callout 143"/>
            <p:cNvSpPr/>
            <p:nvPr/>
          </p:nvSpPr>
          <p:spPr bwMode="auto">
            <a:xfrm>
              <a:off x="1236862" y="4083895"/>
              <a:ext cx="3536529"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r>
                <a:rPr lang="en-US" sz="1500" dirty="0">
                  <a:solidFill>
                    <a:schemeClr val="tx1">
                      <a:lumMod val="90000"/>
                      <a:lumOff val="10000"/>
                    </a:schemeClr>
                  </a:solidFill>
                  <a:cs typeface="Arial" pitchFamily="34" charset="0"/>
                </a:rPr>
                <a:t>VPG backup</a:t>
              </a:r>
            </a:p>
            <a:p>
              <a:pPr>
                <a:defRPr/>
              </a:pPr>
              <a:r>
                <a:rPr lang="en-US" sz="1500" b="1" dirty="0">
                  <a:solidFill>
                    <a:srgbClr val="C00000"/>
                  </a:solidFill>
                  <a:latin typeface="Calibri Light"/>
                  <a:cs typeface="Calibri Light"/>
                </a:rPr>
                <a:t>3</a:t>
              </a:r>
              <a:r>
                <a:rPr lang="en-US" sz="1500" b="1" baseline="30000" dirty="0">
                  <a:solidFill>
                    <a:srgbClr val="C00000"/>
                  </a:solidFill>
                  <a:latin typeface="Calibri Light"/>
                  <a:cs typeface="Calibri Light"/>
                </a:rPr>
                <a:t>rd</a:t>
              </a:r>
              <a:r>
                <a:rPr lang="en-US" sz="1500" b="1" dirty="0">
                  <a:solidFill>
                    <a:srgbClr val="C00000"/>
                  </a:solidFill>
                  <a:latin typeface="Calibri Light"/>
                  <a:cs typeface="Calibri Light"/>
                </a:rPr>
                <a:t> Copy from replica data</a:t>
              </a:r>
              <a:br>
                <a:rPr lang="en-US" sz="1500" b="1" dirty="0">
                  <a:solidFill>
                    <a:srgbClr val="C00000"/>
                  </a:solidFill>
                  <a:latin typeface="Calibri Light"/>
                  <a:cs typeface="Calibri Light"/>
                </a:rPr>
              </a:br>
              <a:r>
                <a:rPr lang="en-US" sz="1500" dirty="0">
                  <a:solidFill>
                    <a:schemeClr val="tx1">
                      <a:lumMod val="90000"/>
                      <a:lumOff val="10000"/>
                    </a:schemeClr>
                  </a:solidFill>
                  <a:cs typeface="Arial" pitchFamily="34" charset="0"/>
                </a:rPr>
                <a:t>Daily, Weekly or Monthly schedule</a:t>
              </a:r>
            </a:p>
          </p:txBody>
        </p:sp>
        <p:cxnSp>
          <p:nvCxnSpPr>
            <p:cNvPr id="145" name="Straight Connector 144"/>
            <p:cNvCxnSpPr/>
            <p:nvPr/>
          </p:nvCxnSpPr>
          <p:spPr>
            <a:xfrm>
              <a:off x="1229477" y="4187646"/>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146" name="Elbow Connector 145"/>
          <p:cNvCxnSpPr>
            <a:stCxn id="136" idx="3"/>
          </p:cNvCxnSpPr>
          <p:nvPr/>
        </p:nvCxnSpPr>
        <p:spPr>
          <a:xfrm flipH="1">
            <a:off x="9828792" y="1630321"/>
            <a:ext cx="464328" cy="1421241"/>
          </a:xfrm>
          <a:prstGeom prst="bentConnector4">
            <a:avLst>
              <a:gd name="adj1" fmla="val -49232"/>
              <a:gd name="adj2" fmla="val 61201"/>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147" name="Elbow Connector 146"/>
          <p:cNvCxnSpPr>
            <a:stCxn id="149" idx="3"/>
            <a:endCxn id="51" idx="3"/>
          </p:cNvCxnSpPr>
          <p:nvPr/>
        </p:nvCxnSpPr>
        <p:spPr>
          <a:xfrm flipH="1" flipV="1">
            <a:off x="10072634" y="3825879"/>
            <a:ext cx="253074" cy="2096577"/>
          </a:xfrm>
          <a:prstGeom prst="bentConnector3">
            <a:avLst>
              <a:gd name="adj1" fmla="val -90329"/>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148" name="Group 147"/>
          <p:cNvGrpSpPr/>
          <p:nvPr/>
        </p:nvGrpSpPr>
        <p:grpSpPr>
          <a:xfrm>
            <a:off x="6553725" y="5604064"/>
            <a:ext cx="3782783" cy="636784"/>
            <a:chOff x="4219469" y="4087917"/>
            <a:chExt cx="3782783" cy="636784"/>
          </a:xfrm>
        </p:grpSpPr>
        <p:sp>
          <p:nvSpPr>
            <p:cNvPr id="149" name="Rectangular Callout 148"/>
            <p:cNvSpPr/>
            <p:nvPr/>
          </p:nvSpPr>
          <p:spPr bwMode="auto">
            <a:xfrm>
              <a:off x="4219469" y="4087917"/>
              <a:ext cx="3771983"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500" dirty="0">
                  <a:solidFill>
                    <a:srgbClr val="40393B"/>
                  </a:solidFill>
                  <a:cs typeface="Arial" pitchFamily="34" charset="0"/>
                </a:rPr>
                <a:t>Extend journal protection</a:t>
              </a:r>
            </a:p>
            <a:p>
              <a:pPr algn="r">
                <a:defRPr/>
              </a:pPr>
              <a:r>
                <a:rPr lang="en-US" sz="1500" b="1" dirty="0">
                  <a:solidFill>
                    <a:srgbClr val="C00000"/>
                  </a:solidFill>
                  <a:latin typeface="Calibri Light"/>
                  <a:cs typeface="Calibri Light"/>
                </a:rPr>
                <a:t>Long term data retention</a:t>
              </a:r>
            </a:p>
            <a:p>
              <a:pPr algn="r">
                <a:defRPr/>
              </a:pPr>
              <a:r>
                <a:rPr lang="en-US" sz="1500" dirty="0">
                  <a:solidFill>
                    <a:srgbClr val="40393B"/>
                  </a:solidFill>
                  <a:cs typeface="Arial" pitchFamily="34" charset="0"/>
                </a:rPr>
                <a:t>Keep forever</a:t>
              </a:r>
            </a:p>
          </p:txBody>
        </p:sp>
        <p:cxnSp>
          <p:nvCxnSpPr>
            <p:cNvPr id="150" name="Straight Connector 149"/>
            <p:cNvCxnSpPr/>
            <p:nvPr/>
          </p:nvCxnSpPr>
          <p:spPr>
            <a:xfrm>
              <a:off x="8002252" y="4159832"/>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3388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wipe(up)">
                                      <p:cBhvr>
                                        <p:cTn id="7" dur="500"/>
                                        <p:tgtEl>
                                          <p:spTgt spid="14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39"/>
                                        </p:tgtEl>
                                        <p:attrNameLst>
                                          <p:attrName>style.visibility</p:attrName>
                                        </p:attrNameLst>
                                      </p:cBhvr>
                                      <p:to>
                                        <p:strVal val="visible"/>
                                      </p:to>
                                    </p:set>
                                    <p:animEffect transition="in" filter="wipe(down)">
                                      <p:cBhvr>
                                        <p:cTn id="16" dur="500"/>
                                        <p:tgtEl>
                                          <p:spTgt spid="139"/>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wipe(down)">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35"/>
                                        </p:tgtEl>
                                        <p:attrNameLst>
                                          <p:attrName>style.visibility</p:attrName>
                                        </p:attrNameLst>
                                      </p:cBhvr>
                                      <p:to>
                                        <p:strVal val="visible"/>
                                      </p:to>
                                    </p:set>
                                    <p:animEffect transition="in" filter="wipe(up)">
                                      <p:cBhvr>
                                        <p:cTn id="25" dur="500"/>
                                        <p:tgtEl>
                                          <p:spTgt spid="135"/>
                                        </p:tgtEl>
                                      </p:cBhvr>
                                    </p:animEffect>
                                  </p:childTnLst>
                                </p:cTn>
                              </p:par>
                            </p:childTnLst>
                          </p:cTn>
                        </p:par>
                        <p:par>
                          <p:cTn id="26" fill="hold">
                            <p:stCondLst>
                              <p:cond delay="500"/>
                            </p:stCondLst>
                            <p:childTnLst>
                              <p:par>
                                <p:cTn id="27" presetID="22" presetClass="entr" presetSubtype="1" fill="hold" nodeType="after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wipe(up)">
                                      <p:cBhvr>
                                        <p:cTn id="29" dur="500"/>
                                        <p:tgtEl>
                                          <p:spTgt spid="146"/>
                                        </p:tgtEl>
                                      </p:cBhvr>
                                    </p:animEffect>
                                  </p:childTnLst>
                                </p:cTn>
                              </p:par>
                            </p:childTnLst>
                          </p:cTn>
                        </p:par>
                        <p:par>
                          <p:cTn id="30" fill="hold">
                            <p:stCondLst>
                              <p:cond delay="1000"/>
                            </p:stCondLst>
                            <p:childTnLst>
                              <p:par>
                                <p:cTn id="31" presetID="53" presetClass="entr" presetSubtype="16" fill="hold" grpId="0" nodeType="after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p:cTn id="33" dur="500" fill="hold"/>
                                        <p:tgtEl>
                                          <p:spTgt spid="67"/>
                                        </p:tgtEl>
                                        <p:attrNameLst>
                                          <p:attrName>ppt_w</p:attrName>
                                        </p:attrNameLst>
                                      </p:cBhvr>
                                      <p:tavLst>
                                        <p:tav tm="0">
                                          <p:val>
                                            <p:fltVal val="0"/>
                                          </p:val>
                                        </p:tav>
                                        <p:tav tm="100000">
                                          <p:val>
                                            <p:strVal val="#ppt_w"/>
                                          </p:val>
                                        </p:tav>
                                      </p:tavLst>
                                    </p:anim>
                                    <p:anim calcmode="lin" valueType="num">
                                      <p:cBhvr>
                                        <p:cTn id="34" dur="500" fill="hold"/>
                                        <p:tgtEl>
                                          <p:spTgt spid="67"/>
                                        </p:tgtEl>
                                        <p:attrNameLst>
                                          <p:attrName>ppt_h</p:attrName>
                                        </p:attrNameLst>
                                      </p:cBhvr>
                                      <p:tavLst>
                                        <p:tav tm="0">
                                          <p:val>
                                            <p:fltVal val="0"/>
                                          </p:val>
                                        </p:tav>
                                        <p:tav tm="100000">
                                          <p:val>
                                            <p:strVal val="#ppt_h"/>
                                          </p:val>
                                        </p:tav>
                                      </p:tavLst>
                                    </p:anim>
                                    <p:animEffect transition="in" filter="fade">
                                      <p:cBhvr>
                                        <p:cTn id="35" dur="500"/>
                                        <p:tgtEl>
                                          <p:spTgt spid="67"/>
                                        </p:tgtEl>
                                      </p:cBhvr>
                                    </p:animEffect>
                                  </p:childTnLst>
                                </p:cTn>
                              </p:par>
                            </p:childTnLst>
                          </p:cTn>
                        </p:par>
                        <p:par>
                          <p:cTn id="36" fill="hold">
                            <p:stCondLst>
                              <p:cond delay="1500"/>
                            </p:stCondLst>
                            <p:childTnLst>
                              <p:par>
                                <p:cTn id="37" presetID="53" presetClass="entr" presetSubtype="16" fill="hold" grpId="0" nodeType="after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p:cTn id="39" dur="500" fill="hold"/>
                                        <p:tgtEl>
                                          <p:spTgt spid="69"/>
                                        </p:tgtEl>
                                        <p:attrNameLst>
                                          <p:attrName>ppt_w</p:attrName>
                                        </p:attrNameLst>
                                      </p:cBhvr>
                                      <p:tavLst>
                                        <p:tav tm="0">
                                          <p:val>
                                            <p:fltVal val="0"/>
                                          </p:val>
                                        </p:tav>
                                        <p:tav tm="100000">
                                          <p:val>
                                            <p:strVal val="#ppt_w"/>
                                          </p:val>
                                        </p:tav>
                                      </p:tavLst>
                                    </p:anim>
                                    <p:anim calcmode="lin" valueType="num">
                                      <p:cBhvr>
                                        <p:cTn id="40" dur="500" fill="hold"/>
                                        <p:tgtEl>
                                          <p:spTgt spid="69"/>
                                        </p:tgtEl>
                                        <p:attrNameLst>
                                          <p:attrName>ppt_h</p:attrName>
                                        </p:attrNameLst>
                                      </p:cBhvr>
                                      <p:tavLst>
                                        <p:tav tm="0">
                                          <p:val>
                                            <p:fltVal val="0"/>
                                          </p:val>
                                        </p:tav>
                                        <p:tav tm="100000">
                                          <p:val>
                                            <p:strVal val="#ppt_h"/>
                                          </p:val>
                                        </p:tav>
                                      </p:tavLst>
                                    </p:anim>
                                    <p:animEffect transition="in" filter="fade">
                                      <p:cBhvr>
                                        <p:cTn id="41" dur="500"/>
                                        <p:tgtEl>
                                          <p:spTgt spid="69"/>
                                        </p:tgtEl>
                                      </p:cBhvr>
                                    </p:animEffect>
                                  </p:childTnLst>
                                </p:cTn>
                              </p:par>
                            </p:childTnLst>
                          </p:cTn>
                        </p:par>
                        <p:par>
                          <p:cTn id="42" fill="hold">
                            <p:stCondLst>
                              <p:cond delay="2000"/>
                            </p:stCondLst>
                            <p:childTnLst>
                              <p:par>
                                <p:cTn id="43" presetID="53" presetClass="entr" presetSubtype="16" fill="hold" grpId="0" nodeType="after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p:cTn id="45" dur="500" fill="hold"/>
                                        <p:tgtEl>
                                          <p:spTgt spid="71"/>
                                        </p:tgtEl>
                                        <p:attrNameLst>
                                          <p:attrName>ppt_w</p:attrName>
                                        </p:attrNameLst>
                                      </p:cBhvr>
                                      <p:tavLst>
                                        <p:tav tm="0">
                                          <p:val>
                                            <p:fltVal val="0"/>
                                          </p:val>
                                        </p:tav>
                                        <p:tav tm="100000">
                                          <p:val>
                                            <p:strVal val="#ppt_w"/>
                                          </p:val>
                                        </p:tav>
                                      </p:tavLst>
                                    </p:anim>
                                    <p:anim calcmode="lin" valueType="num">
                                      <p:cBhvr>
                                        <p:cTn id="46" dur="500" fill="hold"/>
                                        <p:tgtEl>
                                          <p:spTgt spid="71"/>
                                        </p:tgtEl>
                                        <p:attrNameLst>
                                          <p:attrName>ppt_h</p:attrName>
                                        </p:attrNameLst>
                                      </p:cBhvr>
                                      <p:tavLst>
                                        <p:tav tm="0">
                                          <p:val>
                                            <p:fltVal val="0"/>
                                          </p:val>
                                        </p:tav>
                                        <p:tav tm="100000">
                                          <p:val>
                                            <p:strVal val="#ppt_h"/>
                                          </p:val>
                                        </p:tav>
                                      </p:tavLst>
                                    </p:anim>
                                    <p:animEffect transition="in" filter="fade">
                                      <p:cBhvr>
                                        <p:cTn id="47" dur="500"/>
                                        <p:tgtEl>
                                          <p:spTgt spid="7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48"/>
                                        </p:tgtEl>
                                        <p:attrNameLst>
                                          <p:attrName>style.visibility</p:attrName>
                                        </p:attrNameLst>
                                      </p:cBhvr>
                                      <p:to>
                                        <p:strVal val="visible"/>
                                      </p:to>
                                    </p:set>
                                    <p:animEffect transition="in" filter="wipe(down)">
                                      <p:cBhvr>
                                        <p:cTn id="52" dur="500"/>
                                        <p:tgtEl>
                                          <p:spTgt spid="148"/>
                                        </p:tgtEl>
                                      </p:cBhvr>
                                    </p:animEffect>
                                  </p:childTnLst>
                                </p:cTn>
                              </p:par>
                            </p:childTnLst>
                          </p:cTn>
                        </p:par>
                        <p:par>
                          <p:cTn id="53" fill="hold">
                            <p:stCondLst>
                              <p:cond delay="500"/>
                            </p:stCondLst>
                            <p:childTnLst>
                              <p:par>
                                <p:cTn id="54" presetID="22" presetClass="entr" presetSubtype="4" fill="hold" nodeType="afterEffect">
                                  <p:stCondLst>
                                    <p:cond delay="0"/>
                                  </p:stCondLst>
                                  <p:childTnLst>
                                    <p:set>
                                      <p:cBhvr>
                                        <p:cTn id="55" dur="1" fill="hold">
                                          <p:stCondLst>
                                            <p:cond delay="0"/>
                                          </p:stCondLst>
                                        </p:cTn>
                                        <p:tgtEl>
                                          <p:spTgt spid="147"/>
                                        </p:tgtEl>
                                        <p:attrNameLst>
                                          <p:attrName>style.visibility</p:attrName>
                                        </p:attrNameLst>
                                      </p:cBhvr>
                                      <p:to>
                                        <p:strVal val="visible"/>
                                      </p:to>
                                    </p:set>
                                    <p:animEffect transition="in" filter="wipe(down)">
                                      <p:cBhvr>
                                        <p:cTn id="56"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9" grpId="0"/>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Agenda</a:t>
            </a:r>
          </a:p>
        </p:txBody>
      </p:sp>
      <p:sp>
        <p:nvSpPr>
          <p:cNvPr id="3" name="Content Placeholder 2"/>
          <p:cNvSpPr>
            <a:spLocks noGrp="1"/>
          </p:cNvSpPr>
          <p:nvPr>
            <p:ph idx="1"/>
          </p:nvPr>
        </p:nvSpPr>
        <p:spPr/>
        <p:txBody>
          <a:bodyPr/>
          <a:lstStyle/>
          <a:p>
            <a:pPr>
              <a:spcBef>
                <a:spcPts val="0"/>
              </a:spcBef>
              <a:spcAft>
                <a:spcPts val="2400"/>
              </a:spcAft>
            </a:pPr>
            <a:endParaRPr lang="en-US" dirty="0"/>
          </a:p>
          <a:p>
            <a:pPr>
              <a:spcBef>
                <a:spcPts val="0"/>
              </a:spcBef>
              <a:spcAft>
                <a:spcPts val="2400"/>
              </a:spcAft>
            </a:pPr>
            <a:r>
              <a:rPr lang="en-US" dirty="0"/>
              <a:t>Introduction and Meeting Objectives</a:t>
            </a:r>
          </a:p>
          <a:p>
            <a:pPr>
              <a:spcBef>
                <a:spcPts val="0"/>
              </a:spcBef>
              <a:spcAft>
                <a:spcPts val="2400"/>
              </a:spcAft>
            </a:pPr>
            <a:r>
              <a:rPr lang="en-US" dirty="0"/>
              <a:t>Level Set </a:t>
            </a:r>
          </a:p>
          <a:p>
            <a:pPr>
              <a:spcBef>
                <a:spcPts val="0"/>
              </a:spcBef>
              <a:spcAft>
                <a:spcPts val="2400"/>
              </a:spcAft>
            </a:pPr>
            <a:r>
              <a:rPr lang="en-US" dirty="0"/>
              <a:t>Zerto 4.5 Update</a:t>
            </a:r>
          </a:p>
          <a:p>
            <a:pPr>
              <a:spcBef>
                <a:spcPts val="0"/>
              </a:spcBef>
              <a:spcAft>
                <a:spcPts val="2400"/>
              </a:spcAft>
            </a:pPr>
            <a:r>
              <a:rPr lang="en-US" dirty="0"/>
              <a:t>Production Use Cases</a:t>
            </a:r>
          </a:p>
          <a:p>
            <a:pPr>
              <a:spcBef>
                <a:spcPts val="0"/>
              </a:spcBef>
              <a:spcAft>
                <a:spcPts val="2400"/>
              </a:spcAft>
            </a:pPr>
            <a:r>
              <a:rPr lang="en-US" dirty="0"/>
              <a:t>Next Steps</a:t>
            </a:r>
          </a:p>
          <a:p>
            <a:endParaRPr lang="en-US" dirty="0"/>
          </a:p>
        </p:txBody>
      </p:sp>
      <p:sp>
        <p:nvSpPr>
          <p:cNvPr id="5" name="Slide Number Placeholder 4"/>
          <p:cNvSpPr>
            <a:spLocks noGrp="1"/>
          </p:cNvSpPr>
          <p:nvPr>
            <p:ph type="sldNum" sz="quarter" idx="4294967295"/>
          </p:nvPr>
        </p:nvSpPr>
        <p:spPr>
          <a:xfrm>
            <a:off x="4673972" y="6492881"/>
            <a:ext cx="2844059" cy="365125"/>
          </a:xfrm>
          <a:prstGeom prst="rect">
            <a:avLst/>
          </a:prstGeom>
        </p:spPr>
        <p:txBody>
          <a:bodyPr/>
          <a:lstStyle/>
          <a:p>
            <a:fld id="{7C88B4B8-0A5B-4CF1-8B41-E30D9E9C29CF}" type="slidenum">
              <a:rPr lang="en-US" smtClean="0"/>
              <a:pPr/>
              <a:t>2</a:t>
            </a:fld>
            <a:endParaRPr lang="en-US"/>
          </a:p>
        </p:txBody>
      </p:sp>
    </p:spTree>
    <p:extLst>
      <p:ext uri="{BB962C8B-B14F-4D97-AF65-F5344CB8AC3E}">
        <p14:creationId xmlns:p14="http://schemas.microsoft.com/office/powerpoint/2010/main" val="2423818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11960" y="1211998"/>
            <a:ext cx="8051330" cy="4889526"/>
          </a:xfrm>
          <a:prstGeom prst="rect">
            <a:avLst/>
          </a:prstGeom>
        </p:spPr>
      </p:pic>
      <p:sp>
        <p:nvSpPr>
          <p:cNvPr id="3" name="Title 2"/>
          <p:cNvSpPr>
            <a:spLocks noGrp="1"/>
          </p:cNvSpPr>
          <p:nvPr>
            <p:ph type="title"/>
          </p:nvPr>
        </p:nvSpPr>
        <p:spPr/>
        <p:txBody>
          <a:bodyPr>
            <a:normAutofit fontScale="90000"/>
          </a:bodyPr>
          <a:lstStyle/>
          <a:p>
            <a:r>
              <a:rPr lang="en-US" dirty="0"/>
              <a:t>Simplicity</a:t>
            </a:r>
          </a:p>
        </p:txBody>
      </p:sp>
      <p:sp>
        <p:nvSpPr>
          <p:cNvPr id="4" name="Slide Number Placeholder 3"/>
          <p:cNvSpPr>
            <a:spLocks noGrp="1"/>
          </p:cNvSpPr>
          <p:nvPr>
            <p:ph type="sldNum" sz="quarter" idx="4"/>
          </p:nvPr>
        </p:nvSpPr>
        <p:spPr/>
        <p:txBody>
          <a:bodyPr/>
          <a:lstStyle/>
          <a:p>
            <a:fld id="{7EB88CEF-8B9E-CE47-8F32-B5CF733A233F}" type="slidenum">
              <a:rPr lang="en-US" smtClean="0"/>
              <a:pPr/>
              <a:t>20</a:t>
            </a:fld>
            <a:endParaRPr lang="en-US" dirty="0"/>
          </a:p>
        </p:txBody>
      </p:sp>
      <p:cxnSp>
        <p:nvCxnSpPr>
          <p:cNvPr id="21" name="Elbow Connector 20"/>
          <p:cNvCxnSpPr>
            <a:stCxn id="28" idx="3"/>
          </p:cNvCxnSpPr>
          <p:nvPr/>
        </p:nvCxnSpPr>
        <p:spPr>
          <a:xfrm>
            <a:off x="3541676" y="3704562"/>
            <a:ext cx="980897" cy="449194"/>
          </a:xfrm>
          <a:prstGeom prst="bentConnector3">
            <a:avLst>
              <a:gd name="adj1" fmla="val 46449"/>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22" name="Group 21"/>
          <p:cNvGrpSpPr/>
          <p:nvPr/>
        </p:nvGrpSpPr>
        <p:grpSpPr>
          <a:xfrm>
            <a:off x="77719" y="2101041"/>
            <a:ext cx="3473319" cy="636784"/>
            <a:chOff x="4463449" y="742634"/>
            <a:chExt cx="3538803" cy="636784"/>
          </a:xfrm>
        </p:grpSpPr>
        <p:sp>
          <p:nvSpPr>
            <p:cNvPr id="23" name="Rectangular Callout 22"/>
            <p:cNvSpPr/>
            <p:nvPr/>
          </p:nvSpPr>
          <p:spPr bwMode="auto">
            <a:xfrm>
              <a:off x="4463449" y="742634"/>
              <a:ext cx="3536260"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defRPr/>
              </a:pPr>
              <a:endParaRPr lang="en-US" sz="1500" dirty="0">
                <a:solidFill>
                  <a:srgbClr val="62585B"/>
                </a:solidFill>
                <a:cs typeface="Arial" pitchFamily="34" charset="0"/>
              </a:endParaRPr>
            </a:p>
            <a:p>
              <a:pPr algn="r">
                <a:defRPr/>
              </a:pPr>
              <a:r>
                <a:rPr lang="en-US" sz="1500" dirty="0">
                  <a:solidFill>
                    <a:schemeClr val="tx1">
                      <a:lumMod val="90000"/>
                      <a:lumOff val="10000"/>
                    </a:schemeClr>
                  </a:solidFill>
                  <a:cs typeface="Arial" pitchFamily="34" charset="0"/>
                </a:rPr>
                <a:t>HTML5 tablet ready</a:t>
              </a:r>
            </a:p>
            <a:p>
              <a:pPr algn="r">
                <a:defRPr/>
              </a:pPr>
              <a:r>
                <a:rPr lang="en-US" sz="1500" dirty="0">
                  <a:solidFill>
                    <a:schemeClr val="accent6"/>
                  </a:solidFill>
                  <a:cs typeface="Arial" pitchFamily="34" charset="0"/>
                </a:rPr>
                <a:t>Consistent Mgmt &amp; Control</a:t>
              </a:r>
              <a:br>
                <a:rPr lang="en-US" sz="1500" b="1" dirty="0">
                  <a:solidFill>
                    <a:srgbClr val="62585B"/>
                  </a:solidFill>
                  <a:cs typeface="Arial" pitchFamily="34" charset="0"/>
                </a:rPr>
              </a:br>
              <a:r>
                <a:rPr lang="en-US" sz="1500" dirty="0">
                  <a:solidFill>
                    <a:schemeClr val="tx1">
                      <a:lumMod val="90000"/>
                      <a:lumOff val="10000"/>
                    </a:schemeClr>
                  </a:solidFill>
                  <a:cs typeface="Arial" pitchFamily="34" charset="0"/>
                </a:rPr>
                <a:t>across hypervisors</a:t>
              </a:r>
            </a:p>
          </p:txBody>
        </p:sp>
        <p:cxnSp>
          <p:nvCxnSpPr>
            <p:cNvPr id="24" name="Straight Connector 23"/>
            <p:cNvCxnSpPr/>
            <p:nvPr/>
          </p:nvCxnSpPr>
          <p:spPr>
            <a:xfrm>
              <a:off x="8002252" y="831272"/>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25" name="Elbow Connector 24"/>
          <p:cNvCxnSpPr>
            <a:stCxn id="23" idx="3"/>
            <a:endCxn id="5" idx="0"/>
          </p:cNvCxnSpPr>
          <p:nvPr/>
        </p:nvCxnSpPr>
        <p:spPr>
          <a:xfrm flipV="1">
            <a:off x="3548542" y="1211998"/>
            <a:ext cx="4289083" cy="1207435"/>
          </a:xfrm>
          <a:prstGeom prst="bentConnector4">
            <a:avLst>
              <a:gd name="adj1" fmla="val 3071"/>
              <a:gd name="adj2" fmla="val 118933"/>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27" name="Group 26"/>
          <p:cNvGrpSpPr/>
          <p:nvPr/>
        </p:nvGrpSpPr>
        <p:grpSpPr>
          <a:xfrm>
            <a:off x="61790" y="3386170"/>
            <a:ext cx="3479886" cy="636784"/>
            <a:chOff x="1530367" y="2942102"/>
            <a:chExt cx="2975376" cy="636784"/>
          </a:xfrm>
        </p:grpSpPr>
        <p:sp>
          <p:nvSpPr>
            <p:cNvPr id="28" name="Rectangular Callout 27"/>
            <p:cNvSpPr/>
            <p:nvPr/>
          </p:nvSpPr>
          <p:spPr bwMode="auto">
            <a:xfrm>
              <a:off x="1530367" y="2942102"/>
              <a:ext cx="2975376"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500" dirty="0">
                  <a:solidFill>
                    <a:schemeClr val="tx1">
                      <a:lumMod val="75000"/>
                      <a:lumOff val="25000"/>
                    </a:schemeClr>
                  </a:solidFill>
                  <a:cs typeface="Arial" pitchFamily="34" charset="0"/>
                </a:rPr>
                <a:t>Hypervisor integrated</a:t>
              </a:r>
              <a:br>
                <a:rPr lang="en-US" sz="1500" dirty="0">
                  <a:solidFill>
                    <a:schemeClr val="tx1">
                      <a:lumMod val="75000"/>
                      <a:lumOff val="25000"/>
                    </a:schemeClr>
                  </a:solidFill>
                  <a:cs typeface="Arial" pitchFamily="34" charset="0"/>
                </a:rPr>
              </a:br>
              <a:r>
                <a:rPr lang="en-US" sz="1500" dirty="0">
                  <a:solidFill>
                    <a:schemeClr val="accent6"/>
                  </a:solidFill>
                  <a:cs typeface="Calibri Light"/>
                </a:rPr>
                <a:t>Simple to manage</a:t>
              </a:r>
            </a:p>
            <a:p>
              <a:pPr algn="r">
                <a:defRPr/>
              </a:pPr>
              <a:r>
                <a:rPr lang="en-US" sz="1500" dirty="0">
                  <a:solidFill>
                    <a:schemeClr val="tx1">
                      <a:lumMod val="75000"/>
                      <a:lumOff val="25000"/>
                    </a:schemeClr>
                  </a:solidFill>
                  <a:cs typeface="Arial" pitchFamily="34" charset="0"/>
                </a:rPr>
                <a:t>Status, KPIs, Alerts</a:t>
              </a:r>
            </a:p>
          </p:txBody>
        </p:sp>
        <p:cxnSp>
          <p:nvCxnSpPr>
            <p:cNvPr id="29" name="Straight Connector 28"/>
            <p:cNvCxnSpPr/>
            <p:nvPr/>
          </p:nvCxnSpPr>
          <p:spPr>
            <a:xfrm>
              <a:off x="4505743" y="3018039"/>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cxnSp>
        <p:nvCxnSpPr>
          <p:cNvPr id="30" name="Elbow Connector 29"/>
          <p:cNvCxnSpPr/>
          <p:nvPr/>
        </p:nvCxnSpPr>
        <p:spPr>
          <a:xfrm flipV="1">
            <a:off x="3537370" y="1715589"/>
            <a:ext cx="4639979" cy="3192986"/>
          </a:xfrm>
          <a:prstGeom prst="bentConnector3">
            <a:avLst>
              <a:gd name="adj1" fmla="val 46434"/>
            </a:avLst>
          </a:prstGeom>
          <a:ln w="19050" cmpd="sng">
            <a:solidFill>
              <a:schemeClr val="bg1">
                <a:lumMod val="65000"/>
              </a:schemeClr>
            </a:solidFill>
            <a:tailEnd type="diamond"/>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74360" y="4590181"/>
            <a:ext cx="3470822" cy="636784"/>
            <a:chOff x="24065" y="2674448"/>
            <a:chExt cx="3264478" cy="636784"/>
          </a:xfrm>
        </p:grpSpPr>
        <p:sp>
          <p:nvSpPr>
            <p:cNvPr id="15" name="Rectangular Callout 14"/>
            <p:cNvSpPr/>
            <p:nvPr/>
          </p:nvSpPr>
          <p:spPr bwMode="auto">
            <a:xfrm>
              <a:off x="24065" y="2674448"/>
              <a:ext cx="3248939" cy="636784"/>
            </a:xfrm>
            <a:prstGeom prst="wedgeRectCallout">
              <a:avLst>
                <a:gd name="adj1" fmla="val 26238"/>
                <a:gd name="adj2" fmla="val 34453"/>
              </a:avLst>
            </a:prstGeom>
            <a:ln>
              <a:noFill/>
              <a:bevel/>
              <a:headEnd type="none" w="med" len="med"/>
              <a:tailEnd type="none" w="med" len="med"/>
            </a:ln>
            <a:extLst/>
          </p:spPr>
          <p:style>
            <a:lnRef idx="2">
              <a:schemeClr val="accent2"/>
            </a:lnRef>
            <a:fillRef idx="1">
              <a:schemeClr val="lt1"/>
            </a:fillRef>
            <a:effectRef idx="0">
              <a:schemeClr val="accent2"/>
            </a:effectRef>
            <a:fontRef idx="minor">
              <a:schemeClr val="dk1"/>
            </a:fontRef>
          </p:style>
          <p:txBody>
            <a:bodyPr anchor="ctr"/>
            <a:lstStyle/>
            <a:p>
              <a:pPr algn="r">
                <a:defRPr/>
              </a:pPr>
              <a:r>
                <a:rPr lang="en-US" sz="1500" dirty="0">
                  <a:solidFill>
                    <a:schemeClr val="tx1">
                      <a:lumMod val="90000"/>
                      <a:lumOff val="10000"/>
                    </a:schemeClr>
                  </a:solidFill>
                  <a:cs typeface="Arial" pitchFamily="34" charset="0"/>
                </a:rPr>
                <a:t>Ensure compliance</a:t>
              </a:r>
            </a:p>
            <a:p>
              <a:pPr algn="r">
                <a:defRPr/>
              </a:pPr>
              <a:r>
                <a:rPr lang="en-US" sz="1500" dirty="0">
                  <a:solidFill>
                    <a:schemeClr val="accent6"/>
                  </a:solidFill>
                  <a:cs typeface="Calibri Light"/>
                </a:rPr>
                <a:t>DR Reporting</a:t>
              </a:r>
              <a:endParaRPr lang="en-US" sz="1500" b="1" dirty="0">
                <a:solidFill>
                  <a:schemeClr val="accent6"/>
                </a:solidFill>
                <a:cs typeface="Arial" pitchFamily="34" charset="0"/>
              </a:endParaRPr>
            </a:p>
            <a:p>
              <a:pPr algn="r">
                <a:defRPr/>
              </a:pPr>
              <a:r>
                <a:rPr lang="en-US" sz="1500" dirty="0">
                  <a:solidFill>
                    <a:schemeClr val="tx1">
                      <a:lumMod val="90000"/>
                      <a:lumOff val="10000"/>
                    </a:schemeClr>
                  </a:solidFill>
                  <a:cs typeface="Arial" pitchFamily="34" charset="0"/>
                </a:rPr>
                <a:t>Prove recovery capability</a:t>
              </a:r>
            </a:p>
          </p:txBody>
        </p:sp>
        <p:cxnSp>
          <p:nvCxnSpPr>
            <p:cNvPr id="31" name="Straight Connector 30"/>
            <p:cNvCxnSpPr/>
            <p:nvPr/>
          </p:nvCxnSpPr>
          <p:spPr>
            <a:xfrm>
              <a:off x="3288543" y="2750385"/>
              <a:ext cx="0" cy="484909"/>
            </a:xfrm>
            <a:prstGeom prst="line">
              <a:avLst/>
            </a:prstGeom>
            <a:ln w="19050"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80250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1000"/>
                                        <p:tgtEl>
                                          <p:spTgt spid="25"/>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1000"/>
                                        <p:tgtEl>
                                          <p:spTgt spid="27"/>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10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1000"/>
                                        <p:tgtEl>
                                          <p:spTgt spid="49"/>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DR Test Reporting</a:t>
            </a:r>
          </a:p>
        </p:txBody>
      </p:sp>
      <p:sp>
        <p:nvSpPr>
          <p:cNvPr id="5" name="Slide Number Placeholder 4"/>
          <p:cNvSpPr>
            <a:spLocks noGrp="1"/>
          </p:cNvSpPr>
          <p:nvPr>
            <p:ph type="sldNum" sz="quarter" idx="4"/>
          </p:nvPr>
        </p:nvSpPr>
        <p:spPr/>
        <p:txBody>
          <a:bodyPr/>
          <a:lstStyle/>
          <a:p>
            <a:pPr algn="r"/>
            <a:fld id="{7EB88CEF-8B9E-CE47-8F32-B5CF733A233F}" type="slidenum">
              <a:rPr lang="en-US" smtClean="0"/>
              <a:pPr algn="r"/>
              <a:t>21</a:t>
            </a:fld>
            <a:endParaRPr lang="en-US" dirty="0"/>
          </a:p>
        </p:txBody>
      </p:sp>
      <p:pic>
        <p:nvPicPr>
          <p:cNvPr id="7" name="Picture 6"/>
          <p:cNvPicPr>
            <a:picLocks noChangeAspect="1"/>
          </p:cNvPicPr>
          <p:nvPr/>
        </p:nvPicPr>
        <p:blipFill>
          <a:blip r:embed="rId2"/>
          <a:stretch>
            <a:fillRect/>
          </a:stretch>
        </p:blipFill>
        <p:spPr>
          <a:xfrm>
            <a:off x="6320498" y="1066760"/>
            <a:ext cx="3663936" cy="5157596"/>
          </a:xfrm>
          <a:prstGeom prst="rect">
            <a:avLst/>
          </a:prstGeom>
        </p:spPr>
      </p:pic>
      <p:pic>
        <p:nvPicPr>
          <p:cNvPr id="2" name="Picture 1"/>
          <p:cNvPicPr>
            <a:picLocks noChangeAspect="1"/>
          </p:cNvPicPr>
          <p:nvPr/>
        </p:nvPicPr>
        <p:blipFill>
          <a:blip r:embed="rId3"/>
          <a:stretch>
            <a:fillRect/>
          </a:stretch>
        </p:blipFill>
        <p:spPr>
          <a:xfrm>
            <a:off x="2283426" y="1065456"/>
            <a:ext cx="3665895" cy="5160203"/>
          </a:xfrm>
          <a:prstGeom prst="rect">
            <a:avLst/>
          </a:prstGeom>
        </p:spPr>
      </p:pic>
    </p:spTree>
    <p:extLst>
      <p:ext uri="{BB962C8B-B14F-4D97-AF65-F5344CB8AC3E}">
        <p14:creationId xmlns:p14="http://schemas.microsoft.com/office/powerpoint/2010/main" val="33672023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38619"/>
            <a:ext cx="10972800" cy="925164"/>
          </a:xfrm>
        </p:spPr>
        <p:txBody>
          <a:bodyPr>
            <a:normAutofit fontScale="90000"/>
          </a:bodyPr>
          <a:lstStyle/>
          <a:p>
            <a:r>
              <a:rPr lang="en-US" sz="2667" dirty="0"/>
              <a:t>Case Study: </a:t>
            </a:r>
            <a:br>
              <a:rPr lang="en-US" dirty="0"/>
            </a:br>
            <a:r>
              <a:rPr lang="en-US" dirty="0"/>
              <a:t>University of Louisville</a:t>
            </a:r>
          </a:p>
        </p:txBody>
      </p:sp>
      <p:sp>
        <p:nvSpPr>
          <p:cNvPr id="3" name="Content Placeholder 2"/>
          <p:cNvSpPr>
            <a:spLocks noGrp="1"/>
          </p:cNvSpPr>
          <p:nvPr>
            <p:ph sz="half" idx="2"/>
          </p:nvPr>
        </p:nvSpPr>
        <p:spPr>
          <a:xfrm>
            <a:off x="636899" y="1421417"/>
            <a:ext cx="6879317" cy="4525963"/>
          </a:xfrm>
        </p:spPr>
        <p:txBody>
          <a:bodyPr>
            <a:noAutofit/>
          </a:bodyPr>
          <a:lstStyle/>
          <a:p>
            <a:endParaRPr lang="en-US" sz="2400" dirty="0"/>
          </a:p>
          <a:p>
            <a:r>
              <a:rPr lang="en-US" sz="1600" dirty="0"/>
              <a:t> </a:t>
            </a:r>
            <a:r>
              <a:rPr lang="en-US" sz="1800" b="1" dirty="0"/>
              <a:t>Challenges</a:t>
            </a:r>
            <a:endParaRPr lang="en-US" sz="1800" dirty="0"/>
          </a:p>
          <a:p>
            <a:r>
              <a:rPr lang="en-US" sz="1600" dirty="0"/>
              <a:t>Not change current processes and procedures</a:t>
            </a:r>
          </a:p>
          <a:p>
            <a:r>
              <a:rPr lang="en-US" sz="1600" dirty="0"/>
              <a:t>Not impact application performance</a:t>
            </a:r>
          </a:p>
          <a:p>
            <a:r>
              <a:rPr lang="en-US" sz="1600" dirty="0"/>
              <a:t>Enable the delivery of excellent patient care</a:t>
            </a:r>
          </a:p>
          <a:p>
            <a:endParaRPr lang="en-US" sz="1600" dirty="0"/>
          </a:p>
          <a:p>
            <a:r>
              <a:rPr lang="en-US" sz="1800" b="1" dirty="0"/>
              <a:t>Solution</a:t>
            </a:r>
          </a:p>
          <a:p>
            <a:r>
              <a:rPr lang="en-US" sz="1600" dirty="0"/>
              <a:t>Supports existing processes, easy to use</a:t>
            </a:r>
          </a:p>
          <a:p>
            <a:r>
              <a:rPr lang="en-US" sz="1600" dirty="0"/>
              <a:t>Installs seamlessly into existing infrastructure</a:t>
            </a:r>
          </a:p>
          <a:p>
            <a:r>
              <a:rPr lang="en-US" sz="1600" dirty="0"/>
              <a:t>Provides continuous, block-level replication with reverse protection</a:t>
            </a:r>
          </a:p>
          <a:p>
            <a:r>
              <a:rPr lang="en-US" sz="1600" dirty="0"/>
              <a:t>Exceeds service level agreements with very low RPOs and RTOs</a:t>
            </a:r>
          </a:p>
          <a:p>
            <a:pPr marL="0" indent="0"/>
            <a:endParaRPr lang="en-US" sz="2400" dirty="0"/>
          </a:p>
          <a:p>
            <a:endParaRPr lang="en-US" sz="2400" dirty="0"/>
          </a:p>
        </p:txBody>
      </p:sp>
      <p:sp>
        <p:nvSpPr>
          <p:cNvPr id="8" name="TextBox 7"/>
          <p:cNvSpPr txBox="1"/>
          <p:nvPr/>
        </p:nvSpPr>
        <p:spPr>
          <a:xfrm>
            <a:off x="7516215" y="1652577"/>
            <a:ext cx="4107603" cy="420564"/>
          </a:xfrm>
          <a:prstGeom prst="rect">
            <a:avLst/>
          </a:prstGeom>
          <a:noFill/>
        </p:spPr>
        <p:txBody>
          <a:bodyPr wrap="square" rtlCol="0">
            <a:spAutoFit/>
          </a:bodyPr>
          <a:lstStyle/>
          <a:p>
            <a:pPr algn="ctr"/>
            <a:r>
              <a:rPr lang="en-US" sz="2133" i="1" dirty="0">
                <a:solidFill>
                  <a:schemeClr val="bg1"/>
                </a:solidFill>
              </a:rPr>
              <a:t>“</a:t>
            </a:r>
            <a:endParaRPr lang="en-US" sz="1867" dirty="0">
              <a:solidFill>
                <a:schemeClr val="tx1">
                  <a:lumMod val="75000"/>
                  <a:lumOff val="25000"/>
                </a:schemeClr>
              </a:solidFill>
            </a:endParaRPr>
          </a:p>
        </p:txBody>
      </p:sp>
      <p:sp>
        <p:nvSpPr>
          <p:cNvPr id="4" name="Rectangle 3"/>
          <p:cNvSpPr/>
          <p:nvPr/>
        </p:nvSpPr>
        <p:spPr>
          <a:xfrm>
            <a:off x="6096000" y="635364"/>
            <a:ext cx="6096000" cy="3724096"/>
          </a:xfrm>
          <a:prstGeom prst="rect">
            <a:avLst/>
          </a:prstGeom>
        </p:spPr>
        <p:txBody>
          <a:bodyPr>
            <a:spAutoFit/>
          </a:bodyPr>
          <a:lstStyle/>
          <a:p>
            <a:endParaRPr lang="en-US" sz="3200" dirty="0">
              <a:solidFill>
                <a:srgbClr val="000000"/>
              </a:solidFill>
              <a:latin typeface="Adelle Basic Rg"/>
            </a:endParaRPr>
          </a:p>
          <a:p>
            <a:r>
              <a:rPr lang="en-US" sz="3200" dirty="0">
                <a:solidFill>
                  <a:srgbClr val="000000"/>
                </a:solidFill>
                <a:latin typeface="Adelle Basic Rg"/>
              </a:rPr>
              <a:t> </a:t>
            </a:r>
            <a:r>
              <a:rPr lang="en-US" sz="2000" b="1" dirty="0">
                <a:solidFill>
                  <a:srgbClr val="000000"/>
                </a:solidFill>
                <a:latin typeface="Adelle Basic Rg"/>
              </a:rPr>
              <a:t>“ We looked at both an array-based solution and a backup-based solution, but they just did not meet our needs in terms of the flexibility we required and the aggressive service levels we demand. We couldn’t make do with one or the other, we had to have both flexibility and enterprise-class SLAs – and with Zerto we have both.”</a:t>
            </a:r>
            <a:endParaRPr lang="en-US" sz="2000" dirty="0">
              <a:solidFill>
                <a:srgbClr val="000000"/>
              </a:solidFill>
              <a:latin typeface="Adelle Basic Rg"/>
            </a:endParaRPr>
          </a:p>
          <a:p>
            <a:pPr algn="r"/>
            <a:r>
              <a:rPr lang="en-US" sz="1600" dirty="0">
                <a:solidFill>
                  <a:srgbClr val="000000"/>
                </a:solidFill>
                <a:latin typeface="Whitney Book"/>
              </a:rPr>
              <a:t>— Robert Patterson, Systems </a:t>
            </a:r>
            <a:r>
              <a:rPr lang="en-US" sz="1600" dirty="0" err="1">
                <a:solidFill>
                  <a:srgbClr val="000000"/>
                </a:solidFill>
                <a:latin typeface="Whitney Book"/>
              </a:rPr>
              <a:t>Administrator,University</a:t>
            </a:r>
            <a:r>
              <a:rPr lang="en-US" sz="1600" dirty="0">
                <a:solidFill>
                  <a:srgbClr val="000000"/>
                </a:solidFill>
                <a:latin typeface="Whitney Book"/>
              </a:rPr>
              <a:t> of Louisville Physicians</a:t>
            </a:r>
            <a:endParaRPr lang="en-US" dirty="0"/>
          </a:p>
        </p:txBody>
      </p:sp>
      <p:pic>
        <p:nvPicPr>
          <p:cNvPr id="5" name="Picture 4"/>
          <p:cNvPicPr>
            <a:picLocks noChangeAspect="1"/>
          </p:cNvPicPr>
          <p:nvPr/>
        </p:nvPicPr>
        <p:blipFill>
          <a:blip r:embed="rId3"/>
          <a:stretch>
            <a:fillRect/>
          </a:stretch>
        </p:blipFill>
        <p:spPr>
          <a:xfrm>
            <a:off x="6884462" y="5455714"/>
            <a:ext cx="4315876" cy="749300"/>
          </a:xfrm>
          <a:prstGeom prst="rect">
            <a:avLst/>
          </a:prstGeom>
        </p:spPr>
      </p:pic>
    </p:spTree>
    <p:extLst>
      <p:ext uri="{BB962C8B-B14F-4D97-AF65-F5344CB8AC3E}">
        <p14:creationId xmlns:p14="http://schemas.microsoft.com/office/powerpoint/2010/main" val="15690505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Before Zerto</a:t>
            </a:r>
          </a:p>
        </p:txBody>
      </p:sp>
      <p:sp>
        <p:nvSpPr>
          <p:cNvPr id="4" name="Slide Number Placeholder 3"/>
          <p:cNvSpPr>
            <a:spLocks noGrp="1"/>
          </p:cNvSpPr>
          <p:nvPr>
            <p:ph type="sldNum" sz="quarter" idx="4"/>
          </p:nvPr>
        </p:nvSpPr>
        <p:spPr/>
        <p:txBody>
          <a:bodyPr/>
          <a:lstStyle/>
          <a:p>
            <a:fld id="{7EB88CEF-8B9E-CE47-8F32-B5CF733A233F}" type="slidenum">
              <a:rPr lang="en-US" smtClean="0"/>
              <a:pPr/>
              <a:t>23</a:t>
            </a:fld>
            <a:endParaRPr lang="en-US" dirty="0"/>
          </a:p>
        </p:txBody>
      </p:sp>
      <p:grpSp>
        <p:nvGrpSpPr>
          <p:cNvPr id="5" name="Group 4"/>
          <p:cNvGrpSpPr/>
          <p:nvPr/>
        </p:nvGrpSpPr>
        <p:grpSpPr>
          <a:xfrm>
            <a:off x="1854838" y="2245910"/>
            <a:ext cx="622204" cy="526387"/>
            <a:chOff x="2311401" y="2913622"/>
            <a:chExt cx="397932" cy="336652"/>
          </a:xfrm>
        </p:grpSpPr>
        <p:sp>
          <p:nvSpPr>
            <p:cNvPr id="6" name="Rounded Rectangle 5"/>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7" name="TextBox 6"/>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VM</a:t>
              </a:r>
            </a:p>
          </p:txBody>
        </p:sp>
      </p:grpSp>
      <p:sp>
        <p:nvSpPr>
          <p:cNvPr id="8" name="Rounded Rectangle 7"/>
          <p:cNvSpPr>
            <a:spLocks/>
          </p:cNvSpPr>
          <p:nvPr/>
        </p:nvSpPr>
        <p:spPr>
          <a:xfrm>
            <a:off x="3093258" y="2851568"/>
            <a:ext cx="522294" cy="526387"/>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9" name="TextBox 8"/>
          <p:cNvSpPr txBox="1"/>
          <p:nvPr/>
        </p:nvSpPr>
        <p:spPr>
          <a:xfrm>
            <a:off x="3046300" y="2917821"/>
            <a:ext cx="622204" cy="338554"/>
          </a:xfrm>
          <a:prstGeom prst="rect">
            <a:avLst/>
          </a:prstGeom>
          <a:noFill/>
        </p:spPr>
        <p:txBody>
          <a:bodyPr wrap="square" rtlCol="0">
            <a:spAutoFit/>
          </a:bodyPr>
          <a:lstStyle/>
          <a:p>
            <a:pPr algn="ctr"/>
            <a:r>
              <a:rPr lang="en-US" sz="1600" dirty="0">
                <a:solidFill>
                  <a:schemeClr val="bg1"/>
                </a:solidFill>
              </a:rPr>
              <a:t>VM</a:t>
            </a:r>
          </a:p>
        </p:txBody>
      </p:sp>
      <p:grpSp>
        <p:nvGrpSpPr>
          <p:cNvPr id="11" name="Group 10"/>
          <p:cNvGrpSpPr/>
          <p:nvPr/>
        </p:nvGrpSpPr>
        <p:grpSpPr>
          <a:xfrm>
            <a:off x="1871205" y="3716372"/>
            <a:ext cx="1707250" cy="872965"/>
            <a:chOff x="1799228" y="4328584"/>
            <a:chExt cx="1676516" cy="857250"/>
          </a:xfrm>
        </p:grpSpPr>
        <p:pic>
          <p:nvPicPr>
            <p:cNvPr id="13" name="Picture 12" descr="symbol_0002s_0008_Vector-Smart-Object.png"/>
            <p:cNvPicPr>
              <a:picLocks noChangeAspect="1"/>
            </p:cNvPicPr>
            <p:nvPr/>
          </p:nvPicPr>
          <p:blipFill rotWithShape="1">
            <a:blip r:embed="rId2" cstate="print">
              <a:extLst>
                <a:ext uri="{28A0092B-C50C-407E-A947-70E740481C1C}">
                  <a14:useLocalDpi xmlns:a14="http://schemas.microsoft.com/office/drawing/2010/main" val="0"/>
                </a:ext>
              </a:extLst>
            </a:blip>
            <a:srcRect l="25617" t="8024" r="25154" b="7871"/>
            <a:stretch/>
          </p:blipFill>
          <p:spPr>
            <a:xfrm>
              <a:off x="1799228" y="4328584"/>
              <a:ext cx="501766" cy="857250"/>
            </a:xfrm>
            <a:prstGeom prst="rect">
              <a:avLst/>
            </a:prstGeom>
          </p:spPr>
        </p:pic>
        <p:pic>
          <p:nvPicPr>
            <p:cNvPr id="14" name="Picture 13" descr="symbol_0002s_0008_Vector-Smart-Object.png"/>
            <p:cNvPicPr>
              <a:picLocks noChangeAspect="1"/>
            </p:cNvPicPr>
            <p:nvPr/>
          </p:nvPicPr>
          <p:blipFill rotWithShape="1">
            <a:blip r:embed="rId2" cstate="print">
              <a:extLst>
                <a:ext uri="{28A0092B-C50C-407E-A947-70E740481C1C}">
                  <a14:useLocalDpi xmlns:a14="http://schemas.microsoft.com/office/drawing/2010/main" val="0"/>
                </a:ext>
              </a:extLst>
            </a:blip>
            <a:srcRect l="25617" t="8024" r="25154" b="7871"/>
            <a:stretch/>
          </p:blipFill>
          <p:spPr>
            <a:xfrm>
              <a:off x="2386603" y="4328584"/>
              <a:ext cx="501766" cy="857250"/>
            </a:xfrm>
            <a:prstGeom prst="rect">
              <a:avLst/>
            </a:prstGeom>
          </p:spPr>
        </p:pic>
        <p:pic>
          <p:nvPicPr>
            <p:cNvPr id="15" name="Picture 14" descr="symbol_0002s_0008_Vector-Smart-Object.png"/>
            <p:cNvPicPr>
              <a:picLocks noChangeAspect="1"/>
            </p:cNvPicPr>
            <p:nvPr/>
          </p:nvPicPr>
          <p:blipFill rotWithShape="1">
            <a:blip r:embed="rId2" cstate="print">
              <a:extLst>
                <a:ext uri="{28A0092B-C50C-407E-A947-70E740481C1C}">
                  <a14:useLocalDpi xmlns:a14="http://schemas.microsoft.com/office/drawing/2010/main" val="0"/>
                </a:ext>
              </a:extLst>
            </a:blip>
            <a:srcRect l="25617" t="8024" r="25154" b="7871"/>
            <a:stretch/>
          </p:blipFill>
          <p:spPr>
            <a:xfrm>
              <a:off x="2973978" y="4328584"/>
              <a:ext cx="501766" cy="857250"/>
            </a:xfrm>
            <a:prstGeom prst="rect">
              <a:avLst/>
            </a:prstGeom>
          </p:spPr>
        </p:pic>
      </p:grpSp>
      <p:pic>
        <p:nvPicPr>
          <p:cNvPr id="16" name="Picture 15" descr="symbol_0004s_0005_Vector-Smart-Objec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345" y="5192147"/>
            <a:ext cx="675908" cy="583740"/>
          </a:xfrm>
          <a:prstGeom prst="rect">
            <a:avLst/>
          </a:prstGeom>
        </p:spPr>
      </p:pic>
      <p:pic>
        <p:nvPicPr>
          <p:cNvPr id="17" name="Picture 16" descr="symbol_0004s_0005_Vector-Smart-Objec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5345" y="5192147"/>
            <a:ext cx="675908" cy="583740"/>
          </a:xfrm>
          <a:prstGeom prst="rect">
            <a:avLst/>
          </a:prstGeom>
        </p:spPr>
      </p:pic>
      <p:grpSp>
        <p:nvGrpSpPr>
          <p:cNvPr id="20" name="Group 19"/>
          <p:cNvGrpSpPr/>
          <p:nvPr/>
        </p:nvGrpSpPr>
        <p:grpSpPr>
          <a:xfrm>
            <a:off x="8655708" y="3640026"/>
            <a:ext cx="1707250" cy="872965"/>
            <a:chOff x="1799228" y="4328584"/>
            <a:chExt cx="1676516" cy="857250"/>
          </a:xfrm>
        </p:grpSpPr>
        <p:pic>
          <p:nvPicPr>
            <p:cNvPr id="22" name="Picture 21" descr="symbol_0002s_0008_Vector-Smart-Object.png"/>
            <p:cNvPicPr>
              <a:picLocks noChangeAspect="1"/>
            </p:cNvPicPr>
            <p:nvPr/>
          </p:nvPicPr>
          <p:blipFill rotWithShape="1">
            <a:blip r:embed="rId2" cstate="print">
              <a:extLst>
                <a:ext uri="{28A0092B-C50C-407E-A947-70E740481C1C}">
                  <a14:useLocalDpi xmlns:a14="http://schemas.microsoft.com/office/drawing/2010/main" val="0"/>
                </a:ext>
              </a:extLst>
            </a:blip>
            <a:srcRect l="25617" t="8024" r="25154" b="7871"/>
            <a:stretch/>
          </p:blipFill>
          <p:spPr>
            <a:xfrm>
              <a:off x="1799228" y="4328584"/>
              <a:ext cx="501766" cy="857250"/>
            </a:xfrm>
            <a:prstGeom prst="rect">
              <a:avLst/>
            </a:prstGeom>
          </p:spPr>
        </p:pic>
        <p:pic>
          <p:nvPicPr>
            <p:cNvPr id="23" name="Picture 22" descr="symbol_0002s_0008_Vector-Smart-Object.png"/>
            <p:cNvPicPr>
              <a:picLocks noChangeAspect="1"/>
            </p:cNvPicPr>
            <p:nvPr/>
          </p:nvPicPr>
          <p:blipFill rotWithShape="1">
            <a:blip r:embed="rId2" cstate="print">
              <a:extLst>
                <a:ext uri="{28A0092B-C50C-407E-A947-70E740481C1C}">
                  <a14:useLocalDpi xmlns:a14="http://schemas.microsoft.com/office/drawing/2010/main" val="0"/>
                </a:ext>
              </a:extLst>
            </a:blip>
            <a:srcRect l="25617" t="8024" r="25154" b="7871"/>
            <a:stretch/>
          </p:blipFill>
          <p:spPr>
            <a:xfrm>
              <a:off x="2386603" y="4328584"/>
              <a:ext cx="501766" cy="857250"/>
            </a:xfrm>
            <a:prstGeom prst="rect">
              <a:avLst/>
            </a:prstGeom>
          </p:spPr>
        </p:pic>
        <p:pic>
          <p:nvPicPr>
            <p:cNvPr id="24" name="Picture 23" descr="symbol_0002s_0008_Vector-Smart-Object.png"/>
            <p:cNvPicPr>
              <a:picLocks noChangeAspect="1"/>
            </p:cNvPicPr>
            <p:nvPr/>
          </p:nvPicPr>
          <p:blipFill rotWithShape="1">
            <a:blip r:embed="rId2" cstate="print">
              <a:extLst>
                <a:ext uri="{28A0092B-C50C-407E-A947-70E740481C1C}">
                  <a14:useLocalDpi xmlns:a14="http://schemas.microsoft.com/office/drawing/2010/main" val="0"/>
                </a:ext>
              </a:extLst>
            </a:blip>
            <a:srcRect l="25617" t="8024" r="25154" b="7871"/>
            <a:stretch/>
          </p:blipFill>
          <p:spPr>
            <a:xfrm>
              <a:off x="2973978" y="4328584"/>
              <a:ext cx="501766" cy="857250"/>
            </a:xfrm>
            <a:prstGeom prst="rect">
              <a:avLst/>
            </a:prstGeom>
          </p:spPr>
        </p:pic>
      </p:grpSp>
      <p:pic>
        <p:nvPicPr>
          <p:cNvPr id="25" name="Picture 24" descr="symbol_0004s_0005_Vector-Smart-Objec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0844" y="5107920"/>
            <a:ext cx="675908" cy="583740"/>
          </a:xfrm>
          <a:prstGeom prst="rect">
            <a:avLst/>
          </a:prstGeom>
        </p:spPr>
      </p:pic>
      <p:pic>
        <p:nvPicPr>
          <p:cNvPr id="26" name="Picture 25" descr="symbol_0004s_0005_Vector-Smart-Objec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9844" y="5107920"/>
            <a:ext cx="675908" cy="583740"/>
          </a:xfrm>
          <a:prstGeom prst="rect">
            <a:avLst/>
          </a:prstGeom>
        </p:spPr>
      </p:pic>
      <p:sp>
        <p:nvSpPr>
          <p:cNvPr id="28" name="Rounded Rectangle 27"/>
          <p:cNvSpPr/>
          <p:nvPr/>
        </p:nvSpPr>
        <p:spPr>
          <a:xfrm>
            <a:off x="1455165" y="1744747"/>
            <a:ext cx="2518834" cy="4212250"/>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grpSp>
        <p:nvGrpSpPr>
          <p:cNvPr id="29" name="Group 28"/>
          <p:cNvGrpSpPr/>
          <p:nvPr/>
        </p:nvGrpSpPr>
        <p:grpSpPr>
          <a:xfrm>
            <a:off x="2271143" y="1522065"/>
            <a:ext cx="1173692" cy="494494"/>
            <a:chOff x="2393950" y="1371168"/>
            <a:chExt cx="1173692" cy="494494"/>
          </a:xfrm>
        </p:grpSpPr>
        <p:sp>
          <p:nvSpPr>
            <p:cNvPr id="30" name="Rounded Rectangle 29"/>
            <p:cNvSpPr>
              <a:spLocks/>
            </p:cNvSpPr>
            <p:nvPr/>
          </p:nvSpPr>
          <p:spPr>
            <a:xfrm>
              <a:off x="2393950" y="1384668"/>
              <a:ext cx="1163108" cy="412927"/>
            </a:xfrm>
            <a:prstGeom prst="roundRect">
              <a:avLst>
                <a:gd name="adj" fmla="val 14849"/>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    </a:t>
              </a:r>
            </a:p>
          </p:txBody>
        </p:sp>
        <p:sp>
          <p:nvSpPr>
            <p:cNvPr id="31" name="TextBox 30"/>
            <p:cNvSpPr txBox="1"/>
            <p:nvPr/>
          </p:nvSpPr>
          <p:spPr>
            <a:xfrm>
              <a:off x="2417233" y="1371168"/>
              <a:ext cx="1150409" cy="494494"/>
            </a:xfrm>
            <a:prstGeom prst="rect">
              <a:avLst/>
            </a:prstGeom>
            <a:solidFill>
              <a:schemeClr val="bg1"/>
            </a:solidFill>
          </p:spPr>
          <p:txBody>
            <a:bodyPr wrap="square" rtlCol="0">
              <a:spAutoFit/>
            </a:bodyPr>
            <a:lstStyle/>
            <a:p>
              <a:pPr algn="ctr">
                <a:lnSpc>
                  <a:spcPct val="80000"/>
                </a:lnSpc>
              </a:pPr>
              <a:r>
                <a:rPr lang="en-US" sz="1600" b="1" dirty="0">
                  <a:solidFill>
                    <a:schemeClr val="tx1">
                      <a:lumMod val="75000"/>
                      <a:lumOff val="25000"/>
                    </a:schemeClr>
                  </a:solidFill>
                </a:rPr>
                <a:t>Production Site</a:t>
              </a:r>
            </a:p>
          </p:txBody>
        </p:sp>
      </p:grpSp>
      <p:grpSp>
        <p:nvGrpSpPr>
          <p:cNvPr id="32" name="Group 31"/>
          <p:cNvGrpSpPr/>
          <p:nvPr/>
        </p:nvGrpSpPr>
        <p:grpSpPr>
          <a:xfrm>
            <a:off x="1895869" y="1534573"/>
            <a:ext cx="413999" cy="413999"/>
            <a:chOff x="2688543" y="1984751"/>
            <a:chExt cx="342148" cy="342148"/>
          </a:xfrm>
        </p:grpSpPr>
        <p:sp>
          <p:nvSpPr>
            <p:cNvPr id="33" name="Oval 32"/>
            <p:cNvSpPr/>
            <p:nvPr/>
          </p:nvSpPr>
          <p:spPr>
            <a:xfrm>
              <a:off x="2688543" y="1984751"/>
              <a:ext cx="342148" cy="342148"/>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34" name="Picture 33"/>
            <p:cNvPicPr>
              <a:picLocks noChangeAspect="1"/>
            </p:cNvPicPr>
            <p:nvPr/>
          </p:nvPicPr>
          <p:blipFill>
            <a:blip r:embed="rId4"/>
            <a:stretch>
              <a:fillRect/>
            </a:stretch>
          </p:blipFill>
          <p:spPr>
            <a:xfrm>
              <a:off x="2799976" y="2055997"/>
              <a:ext cx="121399" cy="206009"/>
            </a:xfrm>
            <a:prstGeom prst="rect">
              <a:avLst/>
            </a:prstGeom>
          </p:spPr>
        </p:pic>
      </p:grpSp>
      <p:sp>
        <p:nvSpPr>
          <p:cNvPr id="35" name="Rounded Rectangle 34"/>
          <p:cNvSpPr/>
          <p:nvPr/>
        </p:nvSpPr>
        <p:spPr>
          <a:xfrm>
            <a:off x="8196586" y="1719681"/>
            <a:ext cx="2522008" cy="4212602"/>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sp>
        <p:nvSpPr>
          <p:cNvPr id="36" name="TextBox 35"/>
          <p:cNvSpPr txBox="1"/>
          <p:nvPr/>
        </p:nvSpPr>
        <p:spPr>
          <a:xfrm>
            <a:off x="9138929" y="1491418"/>
            <a:ext cx="790575" cy="494494"/>
          </a:xfrm>
          <a:prstGeom prst="rect">
            <a:avLst/>
          </a:prstGeom>
          <a:solidFill>
            <a:schemeClr val="bg1"/>
          </a:solidFill>
        </p:spPr>
        <p:txBody>
          <a:bodyPr wrap="square" rtlCol="0">
            <a:spAutoFit/>
          </a:bodyPr>
          <a:lstStyle/>
          <a:p>
            <a:pPr algn="ctr">
              <a:lnSpc>
                <a:spcPct val="80000"/>
              </a:lnSpc>
            </a:pPr>
            <a:r>
              <a:rPr lang="en-US" sz="1600" b="1" dirty="0">
                <a:solidFill>
                  <a:schemeClr val="tx1">
                    <a:lumMod val="75000"/>
                    <a:lumOff val="25000"/>
                  </a:schemeClr>
                </a:solidFill>
              </a:rPr>
              <a:t>BC/DR Site</a:t>
            </a:r>
          </a:p>
        </p:txBody>
      </p:sp>
      <p:grpSp>
        <p:nvGrpSpPr>
          <p:cNvPr id="37" name="Group 36"/>
          <p:cNvGrpSpPr/>
          <p:nvPr/>
        </p:nvGrpSpPr>
        <p:grpSpPr>
          <a:xfrm>
            <a:off x="8760844" y="1520272"/>
            <a:ext cx="413999" cy="413999"/>
            <a:chOff x="7571693" y="1984751"/>
            <a:chExt cx="342148" cy="342148"/>
          </a:xfrm>
        </p:grpSpPr>
        <p:sp>
          <p:nvSpPr>
            <p:cNvPr id="38" name="Oval 37"/>
            <p:cNvSpPr/>
            <p:nvPr/>
          </p:nvSpPr>
          <p:spPr>
            <a:xfrm>
              <a:off x="7571693" y="1984751"/>
              <a:ext cx="342148" cy="342148"/>
            </a:xfrm>
            <a:prstGeom prst="ellipse">
              <a:avLst/>
            </a:prstGeom>
            <a:solidFill>
              <a:schemeClr val="bg1">
                <a:lumMod val="85000"/>
              </a:schemeClr>
            </a:solidFill>
            <a:ln w="57150" cmpd="sng">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1"/>
                </a:solidFill>
              </a:endParaRPr>
            </a:p>
          </p:txBody>
        </p:sp>
        <p:pic>
          <p:nvPicPr>
            <p:cNvPr id="39" name="Picture 38"/>
            <p:cNvPicPr>
              <a:picLocks noChangeAspect="1"/>
            </p:cNvPicPr>
            <p:nvPr/>
          </p:nvPicPr>
          <p:blipFill>
            <a:blip r:embed="rId4"/>
            <a:stretch>
              <a:fillRect/>
            </a:stretch>
          </p:blipFill>
          <p:spPr>
            <a:xfrm>
              <a:off x="7683126" y="2055997"/>
              <a:ext cx="121399" cy="206009"/>
            </a:xfrm>
            <a:prstGeom prst="rect">
              <a:avLst/>
            </a:prstGeom>
          </p:spPr>
        </p:pic>
      </p:grpSp>
      <p:grpSp>
        <p:nvGrpSpPr>
          <p:cNvPr id="41" name="Group 40"/>
          <p:cNvGrpSpPr/>
          <p:nvPr/>
        </p:nvGrpSpPr>
        <p:grpSpPr>
          <a:xfrm>
            <a:off x="1838655" y="2252169"/>
            <a:ext cx="1821777" cy="1130670"/>
            <a:chOff x="2032860" y="1051279"/>
            <a:chExt cx="1821777" cy="1130670"/>
          </a:xfrm>
        </p:grpSpPr>
        <p:grpSp>
          <p:nvGrpSpPr>
            <p:cNvPr id="42" name="Group 41"/>
            <p:cNvGrpSpPr/>
            <p:nvPr/>
          </p:nvGrpSpPr>
          <p:grpSpPr>
            <a:xfrm>
              <a:off x="2032860" y="1655562"/>
              <a:ext cx="622204" cy="526387"/>
              <a:chOff x="2311401" y="2913622"/>
              <a:chExt cx="397932" cy="336652"/>
            </a:xfrm>
          </p:grpSpPr>
          <p:sp>
            <p:nvSpPr>
              <p:cNvPr id="52" name="Rounded Rectangle 51"/>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53" name="TextBox 52"/>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VM</a:t>
                </a:r>
              </a:p>
            </p:txBody>
          </p:sp>
        </p:grpSp>
        <p:grpSp>
          <p:nvGrpSpPr>
            <p:cNvPr id="43" name="Group 42"/>
            <p:cNvGrpSpPr/>
            <p:nvPr/>
          </p:nvGrpSpPr>
          <p:grpSpPr>
            <a:xfrm>
              <a:off x="2632919" y="1649770"/>
              <a:ext cx="622204" cy="526387"/>
              <a:chOff x="2311401" y="2913622"/>
              <a:chExt cx="397932" cy="336652"/>
            </a:xfrm>
          </p:grpSpPr>
          <p:sp>
            <p:nvSpPr>
              <p:cNvPr id="50" name="Rounded Rectangle 49"/>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51" name="TextBox 50"/>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VM</a:t>
                </a:r>
              </a:p>
            </p:txBody>
          </p:sp>
        </p:grpSp>
        <p:grpSp>
          <p:nvGrpSpPr>
            <p:cNvPr id="44" name="Group 43"/>
            <p:cNvGrpSpPr/>
            <p:nvPr/>
          </p:nvGrpSpPr>
          <p:grpSpPr>
            <a:xfrm>
              <a:off x="2636449" y="1058069"/>
              <a:ext cx="622204" cy="526387"/>
              <a:chOff x="2311401" y="2913622"/>
              <a:chExt cx="397932" cy="336652"/>
            </a:xfrm>
          </p:grpSpPr>
          <p:sp>
            <p:nvSpPr>
              <p:cNvPr id="48" name="Rounded Rectangle 47"/>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49" name="TextBox 48"/>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VM</a:t>
                </a:r>
              </a:p>
            </p:txBody>
          </p:sp>
        </p:grpSp>
        <p:grpSp>
          <p:nvGrpSpPr>
            <p:cNvPr id="45" name="Group 44"/>
            <p:cNvGrpSpPr/>
            <p:nvPr/>
          </p:nvGrpSpPr>
          <p:grpSpPr>
            <a:xfrm>
              <a:off x="3232433" y="1051279"/>
              <a:ext cx="622204" cy="526387"/>
              <a:chOff x="2311401" y="2913622"/>
              <a:chExt cx="397932" cy="336652"/>
            </a:xfrm>
          </p:grpSpPr>
          <p:sp>
            <p:nvSpPr>
              <p:cNvPr id="46" name="Rounded Rectangle 45"/>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47" name="TextBox 46"/>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VM</a:t>
                </a:r>
              </a:p>
            </p:txBody>
          </p:sp>
        </p:grpSp>
      </p:grpSp>
      <p:grpSp>
        <p:nvGrpSpPr>
          <p:cNvPr id="67" name="Group 66"/>
          <p:cNvGrpSpPr/>
          <p:nvPr/>
        </p:nvGrpSpPr>
        <p:grpSpPr>
          <a:xfrm>
            <a:off x="8564479" y="2226010"/>
            <a:ext cx="622204" cy="526387"/>
            <a:chOff x="2311401" y="2913622"/>
            <a:chExt cx="397932" cy="336652"/>
          </a:xfrm>
        </p:grpSpPr>
        <p:sp>
          <p:nvSpPr>
            <p:cNvPr id="68" name="Rounded Rectangle 67"/>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69" name="TextBox 68"/>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VM</a:t>
              </a:r>
            </a:p>
          </p:txBody>
        </p:sp>
      </p:grpSp>
      <p:sp>
        <p:nvSpPr>
          <p:cNvPr id="70" name="Rounded Rectangle 69"/>
          <p:cNvSpPr>
            <a:spLocks/>
          </p:cNvSpPr>
          <p:nvPr/>
        </p:nvSpPr>
        <p:spPr>
          <a:xfrm>
            <a:off x="9802899" y="2831668"/>
            <a:ext cx="522294" cy="526387"/>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71" name="TextBox 70"/>
          <p:cNvSpPr txBox="1"/>
          <p:nvPr/>
        </p:nvSpPr>
        <p:spPr>
          <a:xfrm>
            <a:off x="9755941" y="2897921"/>
            <a:ext cx="622204" cy="338554"/>
          </a:xfrm>
          <a:prstGeom prst="rect">
            <a:avLst/>
          </a:prstGeom>
          <a:noFill/>
        </p:spPr>
        <p:txBody>
          <a:bodyPr wrap="square" rtlCol="0">
            <a:spAutoFit/>
          </a:bodyPr>
          <a:lstStyle/>
          <a:p>
            <a:pPr algn="ctr"/>
            <a:r>
              <a:rPr lang="en-US" sz="1600" dirty="0">
                <a:solidFill>
                  <a:schemeClr val="bg1"/>
                </a:solidFill>
              </a:rPr>
              <a:t>VM</a:t>
            </a:r>
          </a:p>
        </p:txBody>
      </p:sp>
      <p:grpSp>
        <p:nvGrpSpPr>
          <p:cNvPr id="72" name="Group 71"/>
          <p:cNvGrpSpPr/>
          <p:nvPr/>
        </p:nvGrpSpPr>
        <p:grpSpPr>
          <a:xfrm>
            <a:off x="8548296" y="2232269"/>
            <a:ext cx="1821777" cy="1130670"/>
            <a:chOff x="2032860" y="1051279"/>
            <a:chExt cx="1821777" cy="1130670"/>
          </a:xfrm>
        </p:grpSpPr>
        <p:grpSp>
          <p:nvGrpSpPr>
            <p:cNvPr id="73" name="Group 72"/>
            <p:cNvGrpSpPr/>
            <p:nvPr/>
          </p:nvGrpSpPr>
          <p:grpSpPr>
            <a:xfrm>
              <a:off x="2032860" y="1655562"/>
              <a:ext cx="622204" cy="526387"/>
              <a:chOff x="2311401" y="2913622"/>
              <a:chExt cx="397932" cy="336652"/>
            </a:xfrm>
          </p:grpSpPr>
          <p:sp>
            <p:nvSpPr>
              <p:cNvPr id="83" name="Rounded Rectangle 82"/>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84" name="TextBox 83"/>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VM</a:t>
                </a:r>
              </a:p>
            </p:txBody>
          </p:sp>
        </p:grpSp>
        <p:grpSp>
          <p:nvGrpSpPr>
            <p:cNvPr id="74" name="Group 73"/>
            <p:cNvGrpSpPr/>
            <p:nvPr/>
          </p:nvGrpSpPr>
          <p:grpSpPr>
            <a:xfrm>
              <a:off x="2632919" y="1649770"/>
              <a:ext cx="622204" cy="526387"/>
              <a:chOff x="2311401" y="2913622"/>
              <a:chExt cx="397932" cy="336652"/>
            </a:xfrm>
          </p:grpSpPr>
          <p:sp>
            <p:nvSpPr>
              <p:cNvPr id="81" name="Rounded Rectangle 80"/>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82" name="TextBox 81"/>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VM</a:t>
                </a:r>
              </a:p>
            </p:txBody>
          </p:sp>
        </p:grpSp>
        <p:grpSp>
          <p:nvGrpSpPr>
            <p:cNvPr id="75" name="Group 74"/>
            <p:cNvGrpSpPr/>
            <p:nvPr/>
          </p:nvGrpSpPr>
          <p:grpSpPr>
            <a:xfrm>
              <a:off x="2636449" y="1058069"/>
              <a:ext cx="622204" cy="526387"/>
              <a:chOff x="2311401" y="2913622"/>
              <a:chExt cx="397932" cy="336652"/>
            </a:xfrm>
          </p:grpSpPr>
          <p:sp>
            <p:nvSpPr>
              <p:cNvPr id="79" name="Rounded Rectangle 78"/>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80" name="TextBox 79"/>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VM</a:t>
                </a:r>
              </a:p>
            </p:txBody>
          </p:sp>
        </p:grpSp>
        <p:grpSp>
          <p:nvGrpSpPr>
            <p:cNvPr id="76" name="Group 75"/>
            <p:cNvGrpSpPr/>
            <p:nvPr/>
          </p:nvGrpSpPr>
          <p:grpSpPr>
            <a:xfrm>
              <a:off x="3232433" y="1051279"/>
              <a:ext cx="622204" cy="526387"/>
              <a:chOff x="2311401" y="2913622"/>
              <a:chExt cx="397932" cy="336652"/>
            </a:xfrm>
          </p:grpSpPr>
          <p:sp>
            <p:nvSpPr>
              <p:cNvPr id="77" name="Rounded Rectangle 76"/>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78" name="TextBox 77"/>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VM</a:t>
                </a:r>
              </a:p>
            </p:txBody>
          </p:sp>
        </p:grpSp>
      </p:grpSp>
      <p:pic>
        <p:nvPicPr>
          <p:cNvPr id="85" name="Picture 2" descr="http://3.bp.blogspot.com/-2qV2Hz-ushU/TuBwMRhvOkI/AAAAAAAAAcc/KA4L2xix2kk/s1600/step4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76861" y="5099982"/>
            <a:ext cx="1594458" cy="927094"/>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pic>
        <p:nvPicPr>
          <p:cNvPr id="86" name="Picture 4" descr="http://defaultreasoning.files.wordpress.com/2012/06/srm-p10-7-recovery-steps.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72717" y="1529129"/>
            <a:ext cx="1602746" cy="955260"/>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pic>
        <p:nvPicPr>
          <p:cNvPr id="87" name="Picture 6" descr="http://ryanmangansitblog.files.wordpress.com/2012/08/dpm1-2012-08-03-00-01-57.png?w=630&amp;h=47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4814" y="2645960"/>
            <a:ext cx="1578552" cy="1016912"/>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pic>
        <p:nvPicPr>
          <p:cNvPr id="88" name="Picture 8" descr="http://photos.pcpro.co.uk/images/front_picture_library_PC_Pro/dir_355/it_photo_177904_5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83801" y="3822088"/>
            <a:ext cx="1580578" cy="1117087"/>
          </a:xfrm>
          <a:prstGeom prst="rect">
            <a:avLst/>
          </a:prstGeom>
          <a:noFill/>
          <a:ln w="12700">
            <a:solidFill>
              <a:schemeClr val="tx1"/>
            </a:solidFill>
          </a:ln>
          <a:extLst>
            <a:ext uri="{909E8E84-426E-40dd-AFC4-6F175D3DCCD1}">
              <a14:hiddenFill xmlns="" xmlns:a14="http://schemas.microsoft.com/office/drawing/2010/main">
                <a:solidFill>
                  <a:srgbClr val="FFFFFF"/>
                </a:solidFill>
              </a14:hiddenFill>
            </a:ext>
          </a:extLst>
        </p:spPr>
      </p:pic>
      <p:grpSp>
        <p:nvGrpSpPr>
          <p:cNvPr id="27" name="Group 26"/>
          <p:cNvGrpSpPr/>
          <p:nvPr/>
        </p:nvGrpSpPr>
        <p:grpSpPr>
          <a:xfrm>
            <a:off x="3990596" y="1899630"/>
            <a:ext cx="4194251" cy="323165"/>
            <a:chOff x="4073020" y="651983"/>
            <a:chExt cx="4194251" cy="323165"/>
          </a:xfrm>
        </p:grpSpPr>
        <p:cxnSp>
          <p:nvCxnSpPr>
            <p:cNvPr id="93" name="Straight Connector 92"/>
            <p:cNvCxnSpPr/>
            <p:nvPr/>
          </p:nvCxnSpPr>
          <p:spPr>
            <a:xfrm flipV="1">
              <a:off x="4073020" y="814992"/>
              <a:ext cx="4194251" cy="17049"/>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4833846" y="651983"/>
              <a:ext cx="2729748" cy="323165"/>
              <a:chOff x="5093642" y="843704"/>
              <a:chExt cx="2015096" cy="323165"/>
            </a:xfrm>
          </p:grpSpPr>
          <p:sp>
            <p:nvSpPr>
              <p:cNvPr id="94" name="Rounded Rectangle 93"/>
              <p:cNvSpPr>
                <a:spLocks/>
              </p:cNvSpPr>
              <p:nvPr/>
            </p:nvSpPr>
            <p:spPr>
              <a:xfrm>
                <a:off x="5182215" y="878583"/>
                <a:ext cx="1817829" cy="263614"/>
              </a:xfrm>
              <a:prstGeom prst="roundRect">
                <a:avLst>
                  <a:gd name="adj" fmla="val 14849"/>
                </a:avLst>
              </a:prstGeom>
              <a:solidFill>
                <a:schemeClr val="accent6">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95" name="TextBox 94"/>
              <p:cNvSpPr txBox="1"/>
              <p:nvPr/>
            </p:nvSpPr>
            <p:spPr>
              <a:xfrm>
                <a:off x="5093642" y="843704"/>
                <a:ext cx="2015096" cy="323165"/>
              </a:xfrm>
              <a:prstGeom prst="rect">
                <a:avLst/>
              </a:prstGeom>
              <a:noFill/>
            </p:spPr>
            <p:txBody>
              <a:bodyPr wrap="square" rtlCol="0">
                <a:spAutoFit/>
              </a:bodyPr>
              <a:lstStyle/>
              <a:p>
                <a:pPr algn="ctr"/>
                <a:r>
                  <a:rPr lang="en-US" sz="1500" dirty="0">
                    <a:solidFill>
                      <a:schemeClr val="bg1"/>
                    </a:solidFill>
                  </a:rPr>
                  <a:t>Recovery Automation</a:t>
                </a:r>
              </a:p>
            </p:txBody>
          </p:sp>
        </p:grpSp>
      </p:grpSp>
      <p:grpSp>
        <p:nvGrpSpPr>
          <p:cNvPr id="105" name="Group 104"/>
          <p:cNvGrpSpPr/>
          <p:nvPr/>
        </p:nvGrpSpPr>
        <p:grpSpPr>
          <a:xfrm>
            <a:off x="3990596" y="3042454"/>
            <a:ext cx="4194251" cy="323165"/>
            <a:chOff x="4073020" y="651983"/>
            <a:chExt cx="4194251" cy="323165"/>
          </a:xfrm>
        </p:grpSpPr>
        <p:cxnSp>
          <p:nvCxnSpPr>
            <p:cNvPr id="106" name="Straight Connector 105"/>
            <p:cNvCxnSpPr/>
            <p:nvPr/>
          </p:nvCxnSpPr>
          <p:spPr>
            <a:xfrm flipV="1">
              <a:off x="4073020" y="814992"/>
              <a:ext cx="4194251" cy="17049"/>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107" name="Group 106"/>
            <p:cNvGrpSpPr/>
            <p:nvPr/>
          </p:nvGrpSpPr>
          <p:grpSpPr>
            <a:xfrm>
              <a:off x="4833846" y="651983"/>
              <a:ext cx="2729748" cy="323165"/>
              <a:chOff x="5093642" y="843704"/>
              <a:chExt cx="2015096" cy="323165"/>
            </a:xfrm>
          </p:grpSpPr>
          <p:sp>
            <p:nvSpPr>
              <p:cNvPr id="108" name="Rounded Rectangle 107"/>
              <p:cNvSpPr>
                <a:spLocks/>
              </p:cNvSpPr>
              <p:nvPr/>
            </p:nvSpPr>
            <p:spPr>
              <a:xfrm>
                <a:off x="5182215" y="878583"/>
                <a:ext cx="1817829" cy="263614"/>
              </a:xfrm>
              <a:prstGeom prst="roundRect">
                <a:avLst>
                  <a:gd name="adj" fmla="val 14849"/>
                </a:avLst>
              </a:prstGeom>
              <a:solidFill>
                <a:schemeClr val="accent6">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109" name="TextBox 108"/>
              <p:cNvSpPr txBox="1"/>
              <p:nvPr/>
            </p:nvSpPr>
            <p:spPr>
              <a:xfrm>
                <a:off x="5093642" y="843704"/>
                <a:ext cx="2015096" cy="323165"/>
              </a:xfrm>
              <a:prstGeom prst="rect">
                <a:avLst/>
              </a:prstGeom>
              <a:noFill/>
            </p:spPr>
            <p:txBody>
              <a:bodyPr wrap="square" rtlCol="0">
                <a:spAutoFit/>
              </a:bodyPr>
              <a:lstStyle/>
              <a:p>
                <a:pPr algn="ctr"/>
                <a:r>
                  <a:rPr lang="en-US" sz="1500" dirty="0">
                    <a:solidFill>
                      <a:schemeClr val="bg1"/>
                    </a:solidFill>
                  </a:rPr>
                  <a:t>Continuous Data Protection</a:t>
                </a:r>
              </a:p>
            </p:txBody>
          </p:sp>
        </p:grpSp>
      </p:grpSp>
      <p:grpSp>
        <p:nvGrpSpPr>
          <p:cNvPr id="110" name="Group 109"/>
          <p:cNvGrpSpPr/>
          <p:nvPr/>
        </p:nvGrpSpPr>
        <p:grpSpPr>
          <a:xfrm>
            <a:off x="3990596" y="4185278"/>
            <a:ext cx="4194251" cy="323165"/>
            <a:chOff x="4073020" y="651983"/>
            <a:chExt cx="4194251" cy="323165"/>
          </a:xfrm>
        </p:grpSpPr>
        <p:cxnSp>
          <p:nvCxnSpPr>
            <p:cNvPr id="111" name="Straight Connector 110"/>
            <p:cNvCxnSpPr/>
            <p:nvPr/>
          </p:nvCxnSpPr>
          <p:spPr>
            <a:xfrm flipV="1">
              <a:off x="4073020" y="814992"/>
              <a:ext cx="4194251" cy="17049"/>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112" name="Group 111"/>
            <p:cNvGrpSpPr/>
            <p:nvPr/>
          </p:nvGrpSpPr>
          <p:grpSpPr>
            <a:xfrm>
              <a:off x="4833846" y="651983"/>
              <a:ext cx="2729748" cy="323165"/>
              <a:chOff x="5093642" y="843704"/>
              <a:chExt cx="2015096" cy="323165"/>
            </a:xfrm>
          </p:grpSpPr>
          <p:sp>
            <p:nvSpPr>
              <p:cNvPr id="113" name="Rounded Rectangle 112"/>
              <p:cNvSpPr>
                <a:spLocks/>
              </p:cNvSpPr>
              <p:nvPr/>
            </p:nvSpPr>
            <p:spPr>
              <a:xfrm>
                <a:off x="5182215" y="878583"/>
                <a:ext cx="1817829" cy="263614"/>
              </a:xfrm>
              <a:prstGeom prst="roundRect">
                <a:avLst>
                  <a:gd name="adj" fmla="val 14849"/>
                </a:avLst>
              </a:prstGeom>
              <a:solidFill>
                <a:schemeClr val="accent6">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114" name="TextBox 113"/>
              <p:cNvSpPr txBox="1"/>
              <p:nvPr/>
            </p:nvSpPr>
            <p:spPr>
              <a:xfrm>
                <a:off x="5093642" y="843704"/>
                <a:ext cx="2015096" cy="323165"/>
              </a:xfrm>
              <a:prstGeom prst="rect">
                <a:avLst/>
              </a:prstGeom>
              <a:noFill/>
            </p:spPr>
            <p:txBody>
              <a:bodyPr wrap="square" rtlCol="0">
                <a:spAutoFit/>
              </a:bodyPr>
              <a:lstStyle/>
              <a:p>
                <a:pPr algn="ctr"/>
                <a:r>
                  <a:rPr lang="en-US" sz="1500" dirty="0">
                    <a:solidFill>
                      <a:schemeClr val="bg1"/>
                    </a:solidFill>
                  </a:rPr>
                  <a:t>Offsite Backup</a:t>
                </a:r>
              </a:p>
            </p:txBody>
          </p:sp>
        </p:grpSp>
      </p:grpSp>
      <p:grpSp>
        <p:nvGrpSpPr>
          <p:cNvPr id="115" name="Group 114"/>
          <p:cNvGrpSpPr/>
          <p:nvPr/>
        </p:nvGrpSpPr>
        <p:grpSpPr>
          <a:xfrm>
            <a:off x="3990596" y="5368495"/>
            <a:ext cx="4194251" cy="323165"/>
            <a:chOff x="4073020" y="651983"/>
            <a:chExt cx="4194251" cy="323165"/>
          </a:xfrm>
        </p:grpSpPr>
        <p:cxnSp>
          <p:nvCxnSpPr>
            <p:cNvPr id="116" name="Straight Connector 115"/>
            <p:cNvCxnSpPr/>
            <p:nvPr/>
          </p:nvCxnSpPr>
          <p:spPr>
            <a:xfrm flipV="1">
              <a:off x="4073020" y="814992"/>
              <a:ext cx="4194251" cy="17049"/>
            </a:xfrm>
            <a:prstGeom prst="line">
              <a:avLst/>
            </a:prstGeom>
            <a:ln w="76200" cmpd="sng">
              <a:solidFill>
                <a:srgbClr val="868686"/>
              </a:solidFill>
              <a:headEnd type="diamond"/>
              <a:tailEnd type="diamond"/>
            </a:ln>
          </p:spPr>
          <p:style>
            <a:lnRef idx="1">
              <a:schemeClr val="accent1"/>
            </a:lnRef>
            <a:fillRef idx="0">
              <a:schemeClr val="accent1"/>
            </a:fillRef>
            <a:effectRef idx="0">
              <a:schemeClr val="accent1"/>
            </a:effectRef>
            <a:fontRef idx="minor">
              <a:schemeClr val="tx1"/>
            </a:fontRef>
          </p:style>
        </p:cxnSp>
        <p:grpSp>
          <p:nvGrpSpPr>
            <p:cNvPr id="117" name="Group 116"/>
            <p:cNvGrpSpPr/>
            <p:nvPr/>
          </p:nvGrpSpPr>
          <p:grpSpPr>
            <a:xfrm>
              <a:off x="4833846" y="651983"/>
              <a:ext cx="2729748" cy="323165"/>
              <a:chOff x="5093642" y="843704"/>
              <a:chExt cx="2015096" cy="323165"/>
            </a:xfrm>
          </p:grpSpPr>
          <p:sp>
            <p:nvSpPr>
              <p:cNvPr id="118" name="Rounded Rectangle 117"/>
              <p:cNvSpPr>
                <a:spLocks/>
              </p:cNvSpPr>
              <p:nvPr/>
            </p:nvSpPr>
            <p:spPr>
              <a:xfrm>
                <a:off x="5182215" y="878583"/>
                <a:ext cx="1817829" cy="263614"/>
              </a:xfrm>
              <a:prstGeom prst="roundRect">
                <a:avLst>
                  <a:gd name="adj" fmla="val 14849"/>
                </a:avLst>
              </a:prstGeom>
              <a:solidFill>
                <a:schemeClr val="accent6">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solidFill>
                      <a:schemeClr val="bg1"/>
                    </a:solidFill>
                  </a:rPr>
                  <a:t>    </a:t>
                </a:r>
              </a:p>
            </p:txBody>
          </p:sp>
          <p:sp>
            <p:nvSpPr>
              <p:cNvPr id="119" name="TextBox 118"/>
              <p:cNvSpPr txBox="1"/>
              <p:nvPr/>
            </p:nvSpPr>
            <p:spPr>
              <a:xfrm>
                <a:off x="5093642" y="843704"/>
                <a:ext cx="2015096" cy="323165"/>
              </a:xfrm>
              <a:prstGeom prst="rect">
                <a:avLst/>
              </a:prstGeom>
              <a:noFill/>
            </p:spPr>
            <p:txBody>
              <a:bodyPr wrap="square" rtlCol="0">
                <a:spAutoFit/>
              </a:bodyPr>
              <a:lstStyle/>
              <a:p>
                <a:pPr algn="ctr"/>
                <a:r>
                  <a:rPr lang="en-US" sz="1500" dirty="0">
                    <a:solidFill>
                      <a:schemeClr val="bg1"/>
                    </a:solidFill>
                  </a:rPr>
                  <a:t>Replication</a:t>
                </a:r>
              </a:p>
            </p:txBody>
          </p:sp>
        </p:grpSp>
      </p:grpSp>
    </p:spTree>
    <p:extLst>
      <p:ext uri="{BB962C8B-B14F-4D97-AF65-F5344CB8AC3E}">
        <p14:creationId xmlns:p14="http://schemas.microsoft.com/office/powerpoint/2010/main" val="62445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arn(outVertical)">
                                      <p:cBhvr>
                                        <p:cTn id="7" dur="1000"/>
                                        <p:tgtEl>
                                          <p:spTgt spid="115"/>
                                        </p:tgtEl>
                                      </p:cBhvr>
                                    </p:animEffect>
                                  </p:childTnLst>
                                </p:cTn>
                              </p:par>
                              <p:par>
                                <p:cTn id="8" presetID="16" presetClass="entr" presetSubtype="37" fill="hold"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barn(outVertical)">
                                      <p:cBhvr>
                                        <p:cTn id="10" dur="1000"/>
                                        <p:tgtEl>
                                          <p:spTgt spid="8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outVertical)">
                                      <p:cBhvr>
                                        <p:cTn id="15" dur="1000"/>
                                        <p:tgtEl>
                                          <p:spTgt spid="27"/>
                                        </p:tgtEl>
                                      </p:cBhvr>
                                    </p:animEffect>
                                  </p:childTnLst>
                                </p:cTn>
                              </p:par>
                              <p:par>
                                <p:cTn id="16" presetID="16" presetClass="entr" presetSubtype="37" fill="hold" nodeType="withEffect">
                                  <p:stCondLst>
                                    <p:cond delay="0"/>
                                  </p:stCondLst>
                                  <p:childTnLst>
                                    <p:set>
                                      <p:cBhvr>
                                        <p:cTn id="17" dur="1" fill="hold">
                                          <p:stCondLst>
                                            <p:cond delay="0"/>
                                          </p:stCondLst>
                                        </p:cTn>
                                        <p:tgtEl>
                                          <p:spTgt spid="86"/>
                                        </p:tgtEl>
                                        <p:attrNameLst>
                                          <p:attrName>style.visibility</p:attrName>
                                        </p:attrNameLst>
                                      </p:cBhvr>
                                      <p:to>
                                        <p:strVal val="visible"/>
                                      </p:to>
                                    </p:set>
                                    <p:animEffect transition="in" filter="barn(outVertical)">
                                      <p:cBhvr>
                                        <p:cTn id="18" dur="1000"/>
                                        <p:tgtEl>
                                          <p:spTgt spid="8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37"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animEffect transition="in" filter="barn(outVertical)">
                                      <p:cBhvr>
                                        <p:cTn id="23" dur="1000"/>
                                        <p:tgtEl>
                                          <p:spTgt spid="105"/>
                                        </p:tgtEl>
                                      </p:cBhvr>
                                    </p:animEffect>
                                  </p:childTnLst>
                                </p:cTn>
                              </p:par>
                              <p:par>
                                <p:cTn id="24" presetID="16" presetClass="entr" presetSubtype="37" fill="hold" nodeType="withEffect">
                                  <p:stCondLst>
                                    <p:cond delay="0"/>
                                  </p:stCondLst>
                                  <p:childTnLst>
                                    <p:set>
                                      <p:cBhvr>
                                        <p:cTn id="25" dur="1" fill="hold">
                                          <p:stCondLst>
                                            <p:cond delay="0"/>
                                          </p:stCondLst>
                                        </p:cTn>
                                        <p:tgtEl>
                                          <p:spTgt spid="87"/>
                                        </p:tgtEl>
                                        <p:attrNameLst>
                                          <p:attrName>style.visibility</p:attrName>
                                        </p:attrNameLst>
                                      </p:cBhvr>
                                      <p:to>
                                        <p:strVal val="visible"/>
                                      </p:to>
                                    </p:set>
                                    <p:animEffect transition="in" filter="barn(outVertical)">
                                      <p:cBhvr>
                                        <p:cTn id="26" dur="1000"/>
                                        <p:tgtEl>
                                          <p:spTgt spid="8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barn(outVertical)">
                                      <p:cBhvr>
                                        <p:cTn id="31" dur="1000"/>
                                        <p:tgtEl>
                                          <p:spTgt spid="110"/>
                                        </p:tgtEl>
                                      </p:cBhvr>
                                    </p:animEffect>
                                  </p:childTnLst>
                                </p:cTn>
                              </p:par>
                              <p:par>
                                <p:cTn id="32" presetID="16" presetClass="entr" presetSubtype="37" fill="hold" nodeType="with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barn(outVertical)">
                                      <p:cBhvr>
                                        <p:cTn id="34" dur="100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Oval 4"/>
          <p:cNvSpPr/>
          <p:nvPr/>
        </p:nvSpPr>
        <p:spPr>
          <a:xfrm>
            <a:off x="3817510" y="1606949"/>
            <a:ext cx="4574084" cy="4552339"/>
          </a:xfrm>
          <a:prstGeom prst="ellipse">
            <a:avLst/>
          </a:prstGeom>
          <a:solidFill>
            <a:srgbClr val="858588">
              <a:lumMod val="40000"/>
              <a:lumOff val="60000"/>
            </a:srgbClr>
          </a:solidFill>
          <a:ln w="57150" cap="flat" cmpd="sng" algn="ctr">
            <a:solidFill>
              <a:sysClr val="window" lastClr="FFFFFF"/>
            </a:solidFill>
            <a:prstDash val="solid"/>
          </a:ln>
          <a:effectLst/>
        </p:spPr>
        <p:txBody>
          <a:bodyPr lIns="0" tIns="0" rIns="0" bIns="0" rtlCol="0" anchor="ctr"/>
          <a:lstStyle/>
          <a:p>
            <a:pPr algn="ctr" defTabSz="1219170">
              <a:defRPr/>
            </a:pPr>
            <a:endParaRPr lang="en-US" sz="2400" kern="0" dirty="0">
              <a:solidFill>
                <a:prstClr val="white"/>
              </a:solidFill>
              <a:latin typeface="Calibri"/>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17583" y="481218"/>
            <a:ext cx="2958391" cy="1359435"/>
          </a:xfrm>
          <a:prstGeom prst="rect">
            <a:avLst/>
          </a:prstGeom>
          <a:noFill/>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5532" y="5460526"/>
            <a:ext cx="1073725" cy="1073725"/>
          </a:xfrm>
          <a:prstGeom prst="rect">
            <a:avLst/>
          </a:prstGeom>
          <a:noFill/>
        </p:spPr>
      </p:pic>
      <p:pic>
        <p:nvPicPr>
          <p:cNvPr id="9" name="Picture 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83001" y="401872"/>
            <a:ext cx="2011562" cy="882018"/>
          </a:xfrm>
          <a:prstGeom prst="rect">
            <a:avLst/>
          </a:prstGeom>
          <a:noFill/>
        </p:spPr>
      </p:pic>
      <p:sp>
        <p:nvSpPr>
          <p:cNvPr id="10" name="Oval 9"/>
          <p:cNvSpPr/>
          <p:nvPr/>
        </p:nvSpPr>
        <p:spPr>
          <a:xfrm>
            <a:off x="5177171" y="2949315"/>
            <a:ext cx="1854740" cy="1866701"/>
          </a:xfrm>
          <a:prstGeom prst="ellipse">
            <a:avLst/>
          </a:prstGeom>
          <a:solidFill>
            <a:sysClr val="window" lastClr="FFFFFF"/>
          </a:solidFill>
          <a:ln w="28575" cap="flat" cmpd="sng" algn="ctr">
            <a:solidFill>
              <a:sysClr val="window" lastClr="FFFFFF"/>
            </a:solidFill>
            <a:prstDash val="solid"/>
          </a:ln>
          <a:effectLst/>
        </p:spPr>
        <p:txBody>
          <a:bodyPr lIns="0" tIns="0" rIns="0" bIns="0" rtlCol="0" anchor="ctr"/>
          <a:lstStyle/>
          <a:p>
            <a:pPr algn="ctr" defTabSz="1219170">
              <a:defRPr/>
            </a:pPr>
            <a:r>
              <a:rPr lang="en-US" sz="2400" kern="0" dirty="0">
                <a:solidFill>
                  <a:srgbClr val="282828"/>
                </a:solidFill>
                <a:latin typeface="Calibri"/>
              </a:rPr>
              <a:t>Enterprise IT</a:t>
            </a:r>
          </a:p>
        </p:txBody>
      </p:sp>
      <p:grpSp>
        <p:nvGrpSpPr>
          <p:cNvPr id="11" name="Group 10"/>
          <p:cNvGrpSpPr/>
          <p:nvPr/>
        </p:nvGrpSpPr>
        <p:grpSpPr>
          <a:xfrm>
            <a:off x="4275751" y="2054319"/>
            <a:ext cx="3657600" cy="3657600"/>
            <a:chOff x="3200400" y="1449676"/>
            <a:chExt cx="2743200" cy="2743200"/>
          </a:xfrm>
        </p:grpSpPr>
        <p:sp>
          <p:nvSpPr>
            <p:cNvPr id="12" name="Oval 11"/>
            <p:cNvSpPr/>
            <p:nvPr/>
          </p:nvSpPr>
          <p:spPr>
            <a:xfrm>
              <a:off x="3200400" y="1449676"/>
              <a:ext cx="2743200" cy="2743200"/>
            </a:xfrm>
            <a:prstGeom prst="ellipse">
              <a:avLst/>
            </a:prstGeom>
            <a:solidFill>
              <a:srgbClr val="B01115">
                <a:alpha val="78000"/>
              </a:srgbClr>
            </a:solidFill>
            <a:ln w="9525" cap="flat" cmpd="sng" algn="ctr">
              <a:noFill/>
              <a:prstDash val="solid"/>
            </a:ln>
            <a:effectLst/>
          </p:spPr>
          <p:txBody>
            <a:bodyPr rtlCol="0" anchor="ctr"/>
            <a:lstStyle/>
            <a:p>
              <a:pPr algn="ctr" defTabSz="1219170">
                <a:defRPr/>
              </a:pPr>
              <a:endParaRPr lang="en-US" sz="2400" kern="0" dirty="0">
                <a:solidFill>
                  <a:prstClr val="white"/>
                </a:solidFill>
                <a:latin typeface="Calibri"/>
              </a:endParaRPr>
            </a:p>
          </p:txBody>
        </p:sp>
        <p:sp>
          <p:nvSpPr>
            <p:cNvPr id="13" name="Oval 12"/>
            <p:cNvSpPr/>
            <p:nvPr/>
          </p:nvSpPr>
          <p:spPr>
            <a:xfrm>
              <a:off x="3791316" y="2040592"/>
              <a:ext cx="1561368" cy="1561368"/>
            </a:xfrm>
            <a:prstGeom prst="ellipse">
              <a:avLst/>
            </a:prstGeom>
            <a:solidFill>
              <a:srgbClr val="B01115"/>
            </a:solidFill>
            <a:ln w="9525" cap="flat" cmpd="sng" algn="ctr">
              <a:noFill/>
              <a:prstDash val="solid"/>
            </a:ln>
            <a:effectLst/>
          </p:spPr>
          <p:txBody>
            <a:bodyPr rtlCol="0" anchor="ctr"/>
            <a:lstStyle/>
            <a:p>
              <a:pPr algn="ctr" defTabSz="1219170">
                <a:defRPr/>
              </a:pPr>
              <a:endParaRPr lang="en-US" sz="2400" kern="0" dirty="0">
                <a:solidFill>
                  <a:prstClr val="white"/>
                </a:solidFill>
                <a:latin typeface="Calibri"/>
              </a:endParaRPr>
            </a:p>
          </p:txBody>
        </p:sp>
        <p:sp>
          <p:nvSpPr>
            <p:cNvPr id="14" name="TextBox 13"/>
            <p:cNvSpPr txBox="1"/>
            <p:nvPr/>
          </p:nvSpPr>
          <p:spPr>
            <a:xfrm>
              <a:off x="3563913" y="2165716"/>
              <a:ext cx="2016174" cy="854225"/>
            </a:xfrm>
            <a:prstGeom prst="rect">
              <a:avLst/>
            </a:prstGeom>
            <a:noFill/>
          </p:spPr>
          <p:txBody>
            <a:bodyPr wrap="square" rtlCol="0">
              <a:spAutoFit/>
            </a:bodyPr>
            <a:lstStyle/>
            <a:p>
              <a:pPr algn="ctr" defTabSz="1219170">
                <a:defRPr/>
              </a:pPr>
              <a:r>
                <a:rPr lang="en-US" sz="2267" kern="0" dirty="0">
                  <a:solidFill>
                    <a:prstClr val="white"/>
                  </a:solidFill>
                  <a:latin typeface="Calibri Light"/>
                  <a:cs typeface="Calibri Light"/>
                </a:rPr>
                <a:t>Zerto </a:t>
              </a:r>
            </a:p>
            <a:p>
              <a:pPr algn="ctr" defTabSz="1219170">
                <a:defRPr/>
              </a:pPr>
              <a:r>
                <a:rPr lang="en-US" sz="2267" kern="0" dirty="0">
                  <a:solidFill>
                    <a:prstClr val="white"/>
                  </a:solidFill>
                  <a:latin typeface="Calibri Light"/>
                  <a:cs typeface="Calibri Light"/>
                </a:rPr>
                <a:t>Cloud Continuity Platform</a:t>
              </a:r>
            </a:p>
          </p:txBody>
        </p:sp>
      </p:grpSp>
      <p:pic>
        <p:nvPicPr>
          <p:cNvPr id="15" name="Picture 14"/>
          <p:cNvPicPr>
            <a:picLocks noChangeAspect="1"/>
          </p:cNvPicPr>
          <p:nvPr/>
        </p:nvPicPr>
        <p:blipFill>
          <a:blip r:embed="rId6" cstate="screen">
            <a:lum bright="100000"/>
            <a:extLst>
              <a:ext uri="{28A0092B-C50C-407E-A947-70E740481C1C}">
                <a14:useLocalDpi xmlns:a14="http://schemas.microsoft.com/office/drawing/2010/main"/>
              </a:ext>
            </a:extLst>
          </a:blip>
          <a:stretch>
            <a:fillRect/>
          </a:stretch>
        </p:blipFill>
        <p:spPr>
          <a:xfrm>
            <a:off x="5362082" y="4197257"/>
            <a:ext cx="359452" cy="636529"/>
          </a:xfrm>
          <a:prstGeom prst="rect">
            <a:avLst/>
          </a:prstGeom>
        </p:spPr>
      </p:pic>
      <p:pic>
        <p:nvPicPr>
          <p:cNvPr id="16" name="Picture 15"/>
          <p:cNvPicPr>
            <a:picLocks noChangeAspect="1"/>
          </p:cNvPicPr>
          <p:nvPr/>
        </p:nvPicPr>
        <p:blipFill>
          <a:blip r:embed="rId7" cstate="screen">
            <a:lum bright="100000"/>
            <a:extLst>
              <a:ext uri="{28A0092B-C50C-407E-A947-70E740481C1C}">
                <a14:useLocalDpi xmlns:a14="http://schemas.microsoft.com/office/drawing/2010/main"/>
              </a:ext>
            </a:extLst>
          </a:blip>
          <a:stretch>
            <a:fillRect/>
          </a:stretch>
        </p:blipFill>
        <p:spPr>
          <a:xfrm>
            <a:off x="5880520" y="4304518"/>
            <a:ext cx="394976" cy="529268"/>
          </a:xfrm>
          <a:prstGeom prst="rect">
            <a:avLst/>
          </a:prstGeom>
        </p:spPr>
      </p:pic>
      <p:pic>
        <p:nvPicPr>
          <p:cNvPr id="17" name="Content Placeholder 11"/>
          <p:cNvPicPr>
            <a:picLocks noChangeAspect="1"/>
          </p:cNvPicPr>
          <p:nvPr/>
        </p:nvPicPr>
        <p:blipFill rotWithShape="1">
          <a:blip r:embed="rId8">
            <a:duotone>
              <a:srgbClr val="858588">
                <a:shade val="45000"/>
                <a:satMod val="135000"/>
              </a:srgbClr>
              <a:prstClr val="white"/>
            </a:duotone>
          </a:blip>
          <a:srcRect t="-4441" b="-20753"/>
          <a:stretch/>
        </p:blipFill>
        <p:spPr>
          <a:xfrm>
            <a:off x="2711112" y="2463542"/>
            <a:ext cx="2037715" cy="1565516"/>
          </a:xfrm>
          <a:prstGeom prst="rect">
            <a:avLst/>
          </a:prstGeom>
        </p:spPr>
      </p:pic>
      <p:pic>
        <p:nvPicPr>
          <p:cNvPr id="18" name="Content Placeholder 11"/>
          <p:cNvPicPr>
            <a:picLocks noChangeAspect="1"/>
          </p:cNvPicPr>
          <p:nvPr/>
        </p:nvPicPr>
        <p:blipFill rotWithShape="1">
          <a:blip r:embed="rId8">
            <a:duotone>
              <a:srgbClr val="858588">
                <a:shade val="45000"/>
                <a:satMod val="135000"/>
              </a:srgbClr>
              <a:prstClr val="white"/>
            </a:duotone>
          </a:blip>
          <a:srcRect t="-4441" b="-20753"/>
          <a:stretch/>
        </p:blipFill>
        <p:spPr>
          <a:xfrm>
            <a:off x="3234457" y="4340401"/>
            <a:ext cx="2037715" cy="1565516"/>
          </a:xfrm>
          <a:prstGeom prst="rect">
            <a:avLst/>
          </a:prstGeom>
        </p:spPr>
      </p:pic>
      <p:sp>
        <p:nvSpPr>
          <p:cNvPr id="19" name="Content Placeholder 2"/>
          <p:cNvSpPr txBox="1">
            <a:spLocks/>
          </p:cNvSpPr>
          <p:nvPr/>
        </p:nvSpPr>
        <p:spPr>
          <a:xfrm>
            <a:off x="1898168" y="2946413"/>
            <a:ext cx="2850659" cy="1109809"/>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b="0" i="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19170" lvl="2" indent="0" defTabSz="609585">
              <a:buNone/>
              <a:defRPr/>
            </a:pPr>
            <a:r>
              <a:rPr lang="en-US" sz="1867" dirty="0">
                <a:solidFill>
                  <a:srgbClr val="FFFFFF"/>
                </a:solidFill>
              </a:rPr>
              <a:t>Next Gen Apps </a:t>
            </a:r>
            <a:r>
              <a:rPr lang="en-US" sz="1867" dirty="0" err="1">
                <a:solidFill>
                  <a:srgbClr val="FFFFFF"/>
                </a:solidFill>
              </a:rPr>
              <a:t>PaaS</a:t>
            </a:r>
            <a:endParaRPr lang="en-US" sz="1867" dirty="0">
              <a:solidFill>
                <a:srgbClr val="FFFFFF"/>
              </a:solidFill>
            </a:endParaRPr>
          </a:p>
        </p:txBody>
      </p:sp>
      <p:sp>
        <p:nvSpPr>
          <p:cNvPr id="20" name="Content Placeholder 2"/>
          <p:cNvSpPr txBox="1">
            <a:spLocks/>
          </p:cNvSpPr>
          <p:nvPr/>
        </p:nvSpPr>
        <p:spPr>
          <a:xfrm>
            <a:off x="2735080" y="4918600"/>
            <a:ext cx="2850659" cy="740179"/>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b="0" i="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19170" lvl="2" indent="0" defTabSz="609585">
              <a:buNone/>
              <a:defRPr/>
            </a:pPr>
            <a:r>
              <a:rPr lang="en-US" sz="1867" dirty="0" err="1">
                <a:solidFill>
                  <a:srgbClr val="FFFFFF"/>
                </a:solidFill>
              </a:rPr>
              <a:t>SaaS</a:t>
            </a:r>
            <a:endParaRPr lang="en-US" sz="1867" dirty="0">
              <a:solidFill>
                <a:srgbClr val="FFFFFF"/>
              </a:solidFill>
            </a:endParaRPr>
          </a:p>
        </p:txBody>
      </p:sp>
      <p:pic>
        <p:nvPicPr>
          <p:cNvPr id="21" name="Picture 2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71927" y="5697336"/>
            <a:ext cx="1497739" cy="519233"/>
          </a:xfrm>
          <a:prstGeom prst="rect">
            <a:avLst/>
          </a:prstGeom>
          <a:noFill/>
        </p:spPr>
      </p:pic>
      <p:pic>
        <p:nvPicPr>
          <p:cNvPr id="22" name="Picture 2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47805" y="5265353"/>
            <a:ext cx="1219105" cy="431983"/>
          </a:xfrm>
          <a:prstGeom prst="rect">
            <a:avLst/>
          </a:prstGeom>
          <a:noFill/>
        </p:spPr>
      </p:pic>
      <p:pic>
        <p:nvPicPr>
          <p:cNvPr id="23" name="Picture 22"/>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273605" y="4666887"/>
            <a:ext cx="1706611" cy="413479"/>
          </a:xfrm>
          <a:prstGeom prst="rect">
            <a:avLst/>
          </a:prstGeom>
          <a:noFill/>
        </p:spPr>
      </p:pic>
      <p:pic>
        <p:nvPicPr>
          <p:cNvPr id="24" name="Picture 2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933390" y="2482114"/>
            <a:ext cx="2107016" cy="497308"/>
          </a:xfrm>
          <a:prstGeom prst="rect">
            <a:avLst/>
          </a:prstGeom>
          <a:noFill/>
        </p:spPr>
      </p:pic>
      <p:pic>
        <p:nvPicPr>
          <p:cNvPr id="27" name="Content Placeholder 11"/>
          <p:cNvPicPr>
            <a:picLocks noChangeAspect="1"/>
          </p:cNvPicPr>
          <p:nvPr/>
        </p:nvPicPr>
        <p:blipFill rotWithShape="1">
          <a:blip r:embed="rId8">
            <a:duotone>
              <a:srgbClr val="858588">
                <a:shade val="45000"/>
                <a:satMod val="135000"/>
              </a:srgbClr>
              <a:prstClr val="white"/>
            </a:duotone>
          </a:blip>
          <a:srcRect t="-4441" b="-20753"/>
          <a:stretch/>
        </p:blipFill>
        <p:spPr>
          <a:xfrm>
            <a:off x="7310189" y="2463542"/>
            <a:ext cx="2037715" cy="1565516"/>
          </a:xfrm>
          <a:prstGeom prst="rect">
            <a:avLst/>
          </a:prstGeom>
        </p:spPr>
      </p:pic>
      <p:sp>
        <p:nvSpPr>
          <p:cNvPr id="28" name="Content Placeholder 2"/>
          <p:cNvSpPr txBox="1">
            <a:spLocks/>
          </p:cNvSpPr>
          <p:nvPr/>
        </p:nvSpPr>
        <p:spPr>
          <a:xfrm>
            <a:off x="6946131" y="3065421"/>
            <a:ext cx="2864047" cy="874080"/>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b="0" i="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19170" lvl="2" indent="0" defTabSz="609585">
              <a:buNone/>
              <a:defRPr/>
            </a:pPr>
            <a:r>
              <a:rPr lang="en-US" sz="1867" dirty="0">
                <a:solidFill>
                  <a:srgbClr val="FFFFFF"/>
                </a:solidFill>
              </a:rPr>
              <a:t>MSP</a:t>
            </a:r>
          </a:p>
        </p:txBody>
      </p:sp>
      <p:pic>
        <p:nvPicPr>
          <p:cNvPr id="32" name="Picture 3" descr="D:\work\clients\nivDesign\zerto\logos\bt.pn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540428" y="2905132"/>
            <a:ext cx="920140" cy="43614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4" descr="D:\work\clients\nivDesign\zerto\logos\download.pn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19497" y="2121261"/>
            <a:ext cx="528492" cy="708288"/>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5"/>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9543235" y="3068118"/>
            <a:ext cx="746847" cy="274931"/>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34"/>
          <p:cNvPicPr>
            <a:picLocks noChangeAspect="1"/>
          </p:cNvPicPr>
          <p:nvPr/>
        </p:nvPicPr>
        <p:blipFill>
          <a:blip r:embed="rId16">
            <a:lum bright="100000"/>
          </a:blip>
          <a:stretch>
            <a:fillRect/>
          </a:stretch>
        </p:blipFill>
        <p:spPr>
          <a:xfrm>
            <a:off x="6434483" y="4422772"/>
            <a:ext cx="497037" cy="411013"/>
          </a:xfrm>
          <a:prstGeom prst="rect">
            <a:avLst/>
          </a:prstGeom>
        </p:spPr>
      </p:pic>
      <p:pic>
        <p:nvPicPr>
          <p:cNvPr id="36" name="Content Placeholder 11"/>
          <p:cNvPicPr>
            <a:picLocks noChangeAspect="1"/>
          </p:cNvPicPr>
          <p:nvPr/>
        </p:nvPicPr>
        <p:blipFill rotWithShape="1">
          <a:blip r:embed="rId8">
            <a:duotone>
              <a:srgbClr val="858588">
                <a:shade val="45000"/>
                <a:satMod val="135000"/>
              </a:srgbClr>
              <a:prstClr val="white"/>
            </a:duotone>
          </a:blip>
          <a:srcRect t="-4441" b="-20753"/>
          <a:stretch/>
        </p:blipFill>
        <p:spPr>
          <a:xfrm>
            <a:off x="5077143" y="1130862"/>
            <a:ext cx="2037715" cy="1565516"/>
          </a:xfrm>
          <a:prstGeom prst="rect">
            <a:avLst/>
          </a:prstGeom>
        </p:spPr>
      </p:pic>
      <p:sp>
        <p:nvSpPr>
          <p:cNvPr id="37" name="Content Placeholder 2"/>
          <p:cNvSpPr txBox="1">
            <a:spLocks/>
          </p:cNvSpPr>
          <p:nvPr/>
        </p:nvSpPr>
        <p:spPr>
          <a:xfrm>
            <a:off x="4225982" y="1648914"/>
            <a:ext cx="3374980" cy="1124676"/>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b="0" i="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19170" lvl="2" indent="0" defTabSz="609585">
              <a:buNone/>
              <a:defRPr/>
            </a:pPr>
            <a:r>
              <a:rPr lang="en-US" sz="1867" dirty="0">
                <a:solidFill>
                  <a:srgbClr val="FFFFFF"/>
                </a:solidFill>
              </a:rPr>
              <a:t>Public Cloud Storage/</a:t>
            </a:r>
            <a:r>
              <a:rPr lang="en-US" sz="1867" dirty="0" err="1">
                <a:solidFill>
                  <a:srgbClr val="FFFFFF"/>
                </a:solidFill>
              </a:rPr>
              <a:t>IaaS</a:t>
            </a:r>
            <a:endParaRPr lang="en-US" sz="1867" dirty="0">
              <a:solidFill>
                <a:srgbClr val="FFFFFF"/>
              </a:solidFill>
            </a:endParaRPr>
          </a:p>
        </p:txBody>
      </p:sp>
      <p:pic>
        <p:nvPicPr>
          <p:cNvPr id="45" name="Picture 4"/>
          <p:cNvPicPr>
            <a:picLocks noChangeAspect="1" noChangeArrowheads="1"/>
          </p:cNvPicPr>
          <p:nvPr/>
        </p:nvPicPr>
        <p:blipFill>
          <a:blip r:embed="rId17" cstate="print">
            <a:extLst>
              <a:ext uri="{28A0092B-C50C-407E-A947-70E740481C1C}">
                <a14:useLocalDpi xmlns:a14="http://schemas.microsoft.com/office/drawing/2010/main"/>
              </a:ext>
            </a:extLst>
          </a:blip>
          <a:stretch>
            <a:fillRect/>
          </a:stretch>
        </p:blipFill>
        <p:spPr bwMode="auto">
          <a:xfrm>
            <a:off x="7145463" y="6118908"/>
            <a:ext cx="2107029" cy="326629"/>
          </a:xfrm>
          <a:prstGeom prst="rect">
            <a:avLst/>
          </a:prstGeom>
          <a:noFill/>
          <a:extLst>
            <a:ext uri="{909E8E84-426E-40dd-AFC4-6F175D3DCCD1}">
              <a14:hiddenFill xmlns:a14="http://schemas.microsoft.com/office/drawing/2010/main" xmlns="">
                <a:solidFill>
                  <a:srgbClr val="FFFFFF"/>
                </a:solidFill>
              </a14:hiddenFill>
            </a:ext>
          </a:extLst>
        </p:spPr>
      </p:pic>
      <p:pic>
        <p:nvPicPr>
          <p:cNvPr id="48" name="Content Placeholder 11"/>
          <p:cNvPicPr>
            <a:picLocks noChangeAspect="1"/>
          </p:cNvPicPr>
          <p:nvPr/>
        </p:nvPicPr>
        <p:blipFill rotWithShape="1">
          <a:blip r:embed="rId8">
            <a:duotone>
              <a:srgbClr val="858588">
                <a:shade val="45000"/>
                <a:satMod val="135000"/>
              </a:srgbClr>
              <a:prstClr val="white"/>
            </a:duotone>
          </a:blip>
          <a:srcRect t="-4441" b="-20753"/>
          <a:stretch/>
        </p:blipFill>
        <p:spPr>
          <a:xfrm>
            <a:off x="6887443" y="4383215"/>
            <a:ext cx="2037715" cy="1565516"/>
          </a:xfrm>
          <a:prstGeom prst="rect">
            <a:avLst/>
          </a:prstGeom>
        </p:spPr>
      </p:pic>
      <p:sp>
        <p:nvSpPr>
          <p:cNvPr id="47" name="Content Placeholder 2"/>
          <p:cNvSpPr txBox="1">
            <a:spLocks/>
          </p:cNvSpPr>
          <p:nvPr/>
        </p:nvSpPr>
        <p:spPr>
          <a:xfrm>
            <a:off x="6113039" y="4731015"/>
            <a:ext cx="3374980" cy="1124676"/>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2400" b="0" i="0" kern="1200">
                <a:solidFill>
                  <a:schemeClr val="tx1"/>
                </a:solidFill>
                <a:latin typeface="Calibri"/>
                <a:ea typeface="+mn-ea"/>
                <a:cs typeface="Calibri"/>
              </a:defRPr>
            </a:lvl1pPr>
            <a:lvl2pPr marL="742950" indent="-285750" algn="l" defTabSz="457200" rtl="0" eaLnBrk="1" latinLnBrk="0" hangingPunct="1">
              <a:spcBef>
                <a:spcPct val="20000"/>
              </a:spcBef>
              <a:buFont typeface="Arial"/>
              <a:buChar char="–"/>
              <a:defRPr sz="2000" b="0" i="0" kern="1200">
                <a:solidFill>
                  <a:schemeClr val="tx1"/>
                </a:solidFill>
                <a:latin typeface="Calibri Light"/>
                <a:ea typeface="+mn-ea"/>
                <a:cs typeface="Calibri Light"/>
              </a:defRPr>
            </a:lvl2pPr>
            <a:lvl3pPr marL="11430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3pPr>
            <a:lvl4pPr marL="16002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4pPr>
            <a:lvl5pPr marL="2057400" indent="-228600" algn="l" defTabSz="457200" rtl="0" eaLnBrk="1" latinLnBrk="0" hangingPunct="1">
              <a:spcBef>
                <a:spcPct val="20000"/>
              </a:spcBef>
              <a:buFont typeface="Arial"/>
              <a:buChar char="»"/>
              <a:defRPr sz="1800" b="0" i="0" kern="1200">
                <a:solidFill>
                  <a:schemeClr val="tx1"/>
                </a:solidFill>
                <a:latin typeface="Calibri Light"/>
                <a:ea typeface="+mn-ea"/>
                <a:cs typeface="Calibri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19170" lvl="2" indent="0" defTabSz="609585">
              <a:buNone/>
              <a:defRPr/>
            </a:pPr>
            <a:r>
              <a:rPr lang="en-US" sz="1867" dirty="0">
                <a:solidFill>
                  <a:srgbClr val="FFFFFF"/>
                </a:solidFill>
              </a:rPr>
              <a:t>On Premise Production Workloads</a:t>
            </a:r>
          </a:p>
        </p:txBody>
      </p:sp>
      <p:sp>
        <p:nvSpPr>
          <p:cNvPr id="49" name="Title 4"/>
          <p:cNvSpPr>
            <a:spLocks noGrp="1"/>
          </p:cNvSpPr>
          <p:nvPr>
            <p:ph type="title"/>
          </p:nvPr>
        </p:nvSpPr>
        <p:spPr>
          <a:xfrm>
            <a:off x="220630" y="179676"/>
            <a:ext cx="11544709" cy="547451"/>
          </a:xfrm>
        </p:spPr>
        <p:txBody>
          <a:bodyPr>
            <a:normAutofit fontScale="90000"/>
          </a:bodyPr>
          <a:lstStyle/>
          <a:p>
            <a:r>
              <a:rPr lang="en-US" dirty="0"/>
              <a:t>Evolving With IT</a:t>
            </a:r>
          </a:p>
        </p:txBody>
      </p:sp>
      <p:pic>
        <p:nvPicPr>
          <p:cNvPr id="50" name="Picture 2"/>
          <p:cNvPicPr>
            <a:picLocks noChangeAspect="1" noChangeArrowheads="1"/>
          </p:cNvPicPr>
          <p:nvPr/>
        </p:nvPicPr>
        <p:blipFill>
          <a:blip r:embed="rId18" cstate="print">
            <a:extLst>
              <a:ext uri="{28A0092B-C50C-407E-A947-70E740481C1C}">
                <a14:useLocalDpi xmlns:a14="http://schemas.microsoft.com/office/drawing/2010/main"/>
              </a:ext>
            </a:extLst>
          </a:blip>
          <a:stretch>
            <a:fillRect/>
          </a:stretch>
        </p:blipFill>
        <p:spPr bwMode="auto">
          <a:xfrm>
            <a:off x="9347904" y="5448273"/>
            <a:ext cx="1634102" cy="68632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ttps://www.flexiant.com/wp-content/uploads/Kvmbanner-logo2_1.pn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9119497" y="4687821"/>
            <a:ext cx="1293110" cy="40947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vibriefing.com/wp-content/uploads/2010/08/bluelock.jp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9920944" y="2403687"/>
            <a:ext cx="1539624" cy="308618"/>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p:cNvGrpSpPr/>
          <p:nvPr/>
        </p:nvGrpSpPr>
        <p:grpSpPr>
          <a:xfrm>
            <a:off x="10384843" y="-239484"/>
            <a:ext cx="2123152" cy="2123152"/>
            <a:chOff x="8431251" y="-644252"/>
            <a:chExt cx="3722745" cy="3722745"/>
          </a:xfrm>
        </p:grpSpPr>
        <p:pic>
          <p:nvPicPr>
            <p:cNvPr id="39" name="Picture 3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8431251" y="-644252"/>
              <a:ext cx="3722745" cy="3722745"/>
            </a:xfrm>
            <a:prstGeom prst="rect">
              <a:avLst/>
            </a:prstGeom>
          </p:spPr>
        </p:pic>
        <p:grpSp>
          <p:nvGrpSpPr>
            <p:cNvPr id="40" name="Group 39"/>
            <p:cNvGrpSpPr/>
            <p:nvPr/>
          </p:nvGrpSpPr>
          <p:grpSpPr>
            <a:xfrm rot="20443123">
              <a:off x="9577838" y="496548"/>
              <a:ext cx="1543634" cy="787277"/>
              <a:chOff x="9568954" y="521098"/>
              <a:chExt cx="1543634" cy="787277"/>
            </a:xfrm>
          </p:grpSpPr>
          <p:sp>
            <p:nvSpPr>
              <p:cNvPr id="41" name="Rectangle 40"/>
              <p:cNvSpPr/>
              <p:nvPr/>
            </p:nvSpPr>
            <p:spPr>
              <a:xfrm rot="21494641">
                <a:off x="9568954" y="660786"/>
                <a:ext cx="1543634" cy="647589"/>
              </a:xfrm>
              <a:prstGeom prst="rect">
                <a:avLst/>
              </a:prstGeom>
            </p:spPr>
            <p:txBody>
              <a:bodyPr wrap="square">
                <a:spAutoFit/>
              </a:bodyPr>
              <a:lstStyle/>
              <a:p>
                <a:pPr algn="ctr"/>
                <a:r>
                  <a:rPr lang="en-US" sz="1800" b="1" dirty="0">
                    <a:solidFill>
                      <a:schemeClr val="bg1"/>
                    </a:solidFill>
                  </a:rPr>
                  <a:t>5.0</a:t>
                </a:r>
              </a:p>
            </p:txBody>
          </p:sp>
          <p:pic>
            <p:nvPicPr>
              <p:cNvPr id="42" name="Picture 41" descr="a_zerto_logo.png"/>
              <p:cNvPicPr>
                <a:picLocks noChangeAspect="1"/>
              </p:cNvPicPr>
              <p:nvPr/>
            </p:nvPicPr>
            <p:blipFill>
              <a:blip r:embed="rId22" cstate="print">
                <a:duotone>
                  <a:schemeClr val="bg2">
                    <a:shade val="45000"/>
                    <a:satMod val="135000"/>
                  </a:schemeClr>
                  <a:prstClr val="white"/>
                </a:duotone>
                <a:extLst>
                  <a:ext uri="{BEBA8EAE-BF5A-486C-A8C5-ECC9F3942E4B}">
                    <a14:imgProps xmlns:a14="http://schemas.microsoft.com/office/drawing/2010/main">
                      <a14:imgLayer r:embed="rId23">
                        <a14:imgEffect>
                          <a14:colorTemperature colorTemp="11200"/>
                        </a14:imgEffect>
                        <a14:imgEffect>
                          <a14:saturation sat="200000"/>
                        </a14:imgEffect>
                        <a14:imgEffect>
                          <a14:brightnessContrast bright="100000"/>
                        </a14:imgEffect>
                      </a14:imgLayer>
                    </a14:imgProps>
                  </a:ext>
                  <a:ext uri="{28A0092B-C50C-407E-A947-70E740481C1C}">
                    <a14:useLocalDpi xmlns:a14="http://schemas.microsoft.com/office/drawing/2010/main" val="0"/>
                  </a:ext>
                </a:extLst>
              </a:blip>
              <a:stretch>
                <a:fillRect/>
              </a:stretch>
            </p:blipFill>
            <p:spPr>
              <a:xfrm rot="21494641">
                <a:off x="9833665" y="521098"/>
                <a:ext cx="956326" cy="306619"/>
              </a:xfrm>
              <a:prstGeom prst="rect">
                <a:avLst/>
              </a:prstGeom>
            </p:spPr>
          </p:pic>
        </p:grpSp>
      </p:grpSp>
    </p:spTree>
    <p:extLst>
      <p:ext uri="{BB962C8B-B14F-4D97-AF65-F5344CB8AC3E}">
        <p14:creationId xmlns:p14="http://schemas.microsoft.com/office/powerpoint/2010/main" val="173420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2500"/>
                            </p:stCondLst>
                            <p:childTnLst>
                              <p:par>
                                <p:cTn id="15" presetID="53" presetClass="entr" presetSubtype="16"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par>
                          <p:cTn id="20" fill="hold">
                            <p:stCondLst>
                              <p:cond delay="3000"/>
                            </p:stCondLst>
                            <p:childTnLst>
                              <p:par>
                                <p:cTn id="21" presetID="53" presetClass="entr" presetSubtype="16" fill="hold" nodeType="after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Effect transition="in" filter="fade">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par>
                                <p:cTn id="33" presetID="53" presetClass="entr" presetSubtype="16"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anim calcmode="lin" valueType="num">
                                      <p:cBhvr>
                                        <p:cTn id="35" dur="500" fill="hold"/>
                                        <p:tgtEl>
                                          <p:spTgt spid="51"/>
                                        </p:tgtEl>
                                        <p:attrNameLst>
                                          <p:attrName>ppt_w</p:attrName>
                                        </p:attrNameLst>
                                      </p:cBhvr>
                                      <p:tavLst>
                                        <p:tav tm="0">
                                          <p:val>
                                            <p:fltVal val="0"/>
                                          </p:val>
                                        </p:tav>
                                        <p:tav tm="100000">
                                          <p:val>
                                            <p:strVal val="#ppt_w"/>
                                          </p:val>
                                        </p:tav>
                                      </p:tavLst>
                                    </p:anim>
                                    <p:anim calcmode="lin" valueType="num">
                                      <p:cBhvr>
                                        <p:cTn id="36" dur="500" fill="hold"/>
                                        <p:tgtEl>
                                          <p:spTgt spid="51"/>
                                        </p:tgtEl>
                                        <p:attrNameLst>
                                          <p:attrName>ppt_h</p:attrName>
                                        </p:attrNameLst>
                                      </p:cBhvr>
                                      <p:tavLst>
                                        <p:tav tm="0">
                                          <p:val>
                                            <p:fltVal val="0"/>
                                          </p:val>
                                        </p:tav>
                                        <p:tav tm="100000">
                                          <p:val>
                                            <p:strVal val="#ppt_h"/>
                                          </p:val>
                                        </p:tav>
                                      </p:tavLst>
                                    </p:anim>
                                    <p:animEffect transition="in" filter="fade">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par>
                                <p:cTn id="45" presetID="53" presetClass="entr" presetSubtype="16"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par>
                                <p:cTn id="50" presetID="53" presetClass="entr" presetSubtype="16"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Effect transition="in" filter="fade">
                                      <p:cBhvr>
                                        <p:cTn id="59" dur="500"/>
                                        <p:tgtEl>
                                          <p:spTgt spid="22"/>
                                        </p:tgtEl>
                                      </p:cBhvr>
                                    </p:animEffect>
                                  </p:childTnLst>
                                </p:cTn>
                              </p:par>
                              <p:par>
                                <p:cTn id="60" presetID="53" presetClass="entr" presetSubtype="16"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animEffect transition="in" filter="fade">
                                      <p:cBhvr>
                                        <p:cTn id="64" dur="500"/>
                                        <p:tgtEl>
                                          <p:spTgt spid="8"/>
                                        </p:tgtEl>
                                      </p:cBhvr>
                                    </p:animEffect>
                                  </p:childTnLst>
                                </p:cTn>
                              </p:par>
                              <p:par>
                                <p:cTn id="65" presetID="53" presetClass="entr" presetSubtype="16"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fltVal val="0"/>
                                          </p:val>
                                        </p:tav>
                                        <p:tav tm="100000">
                                          <p:val>
                                            <p:strVal val="#ppt_h"/>
                                          </p:val>
                                        </p:tav>
                                      </p:tavLst>
                                    </p:anim>
                                    <p:animEffect transition="in" filter="fade">
                                      <p:cBhvr>
                                        <p:cTn id="69" dur="500"/>
                                        <p:tgtEl>
                                          <p:spTgt spid="23"/>
                                        </p:tgtEl>
                                      </p:cBhvr>
                                    </p:animEffect>
                                  </p:childTnLst>
                                </p:cTn>
                              </p:par>
                            </p:childTnLst>
                          </p:cTn>
                        </p:par>
                        <p:par>
                          <p:cTn id="70" fill="hold">
                            <p:stCondLst>
                              <p:cond delay="500"/>
                            </p:stCondLst>
                            <p:childTnLst>
                              <p:par>
                                <p:cTn id="71" presetID="53" presetClass="entr" presetSubtype="16" fill="hold" nodeType="after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p:cTn id="73" dur="500" fill="hold"/>
                                        <p:tgtEl>
                                          <p:spTgt spid="24"/>
                                        </p:tgtEl>
                                        <p:attrNameLst>
                                          <p:attrName>ppt_w</p:attrName>
                                        </p:attrNameLst>
                                      </p:cBhvr>
                                      <p:tavLst>
                                        <p:tav tm="0">
                                          <p:val>
                                            <p:fltVal val="0"/>
                                          </p:val>
                                        </p:tav>
                                        <p:tav tm="100000">
                                          <p:val>
                                            <p:strVal val="#ppt_w"/>
                                          </p:val>
                                        </p:tav>
                                      </p:tavLst>
                                    </p:anim>
                                    <p:anim calcmode="lin" valueType="num">
                                      <p:cBhvr>
                                        <p:cTn id="74" dur="500" fill="hold"/>
                                        <p:tgtEl>
                                          <p:spTgt spid="24"/>
                                        </p:tgtEl>
                                        <p:attrNameLst>
                                          <p:attrName>ppt_h</p:attrName>
                                        </p:attrNameLst>
                                      </p:cBhvr>
                                      <p:tavLst>
                                        <p:tav tm="0">
                                          <p:val>
                                            <p:fltVal val="0"/>
                                          </p:val>
                                        </p:tav>
                                        <p:tav tm="100000">
                                          <p:val>
                                            <p:strVal val="#ppt_h"/>
                                          </p:val>
                                        </p:tav>
                                      </p:tavLst>
                                    </p:anim>
                                    <p:animEffect transition="in" filter="fade">
                                      <p:cBhvr>
                                        <p:cTn id="75" dur="500"/>
                                        <p:tgtEl>
                                          <p:spTgt spid="24"/>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500" fill="hold"/>
                                        <p:tgtEl>
                                          <p:spTgt spid="19"/>
                                        </p:tgtEl>
                                        <p:attrNameLst>
                                          <p:attrName>ppt_w</p:attrName>
                                        </p:attrNameLst>
                                      </p:cBhvr>
                                      <p:tavLst>
                                        <p:tav tm="0">
                                          <p:val>
                                            <p:fltVal val="0"/>
                                          </p:val>
                                        </p:tav>
                                        <p:tav tm="100000">
                                          <p:val>
                                            <p:strVal val="#ppt_w"/>
                                          </p:val>
                                        </p:tav>
                                      </p:tavLst>
                                    </p:anim>
                                    <p:anim calcmode="lin" valueType="num">
                                      <p:cBhvr>
                                        <p:cTn id="79" dur="500" fill="hold"/>
                                        <p:tgtEl>
                                          <p:spTgt spid="19"/>
                                        </p:tgtEl>
                                        <p:attrNameLst>
                                          <p:attrName>ppt_h</p:attrName>
                                        </p:attrNameLst>
                                      </p:cBhvr>
                                      <p:tavLst>
                                        <p:tav tm="0">
                                          <p:val>
                                            <p:fltVal val="0"/>
                                          </p:val>
                                        </p:tav>
                                        <p:tav tm="100000">
                                          <p:val>
                                            <p:strVal val="#ppt_h"/>
                                          </p:val>
                                        </p:tav>
                                      </p:tavLst>
                                    </p:anim>
                                    <p:animEffect transition="in" filter="fade">
                                      <p:cBhvr>
                                        <p:cTn id="80" dur="500"/>
                                        <p:tgtEl>
                                          <p:spTgt spid="19"/>
                                        </p:tgtEl>
                                      </p:cBhvr>
                                    </p:animEffect>
                                  </p:childTnLst>
                                </p:cTn>
                              </p:par>
                              <p:par>
                                <p:cTn id="81" presetID="53" presetClass="entr" presetSubtype="16" fill="hold"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p:cTn id="83" dur="500" fill="hold"/>
                                        <p:tgtEl>
                                          <p:spTgt spid="17"/>
                                        </p:tgtEl>
                                        <p:attrNameLst>
                                          <p:attrName>ppt_w</p:attrName>
                                        </p:attrNameLst>
                                      </p:cBhvr>
                                      <p:tavLst>
                                        <p:tav tm="0">
                                          <p:val>
                                            <p:fltVal val="0"/>
                                          </p:val>
                                        </p:tav>
                                        <p:tav tm="100000">
                                          <p:val>
                                            <p:strVal val="#ppt_w"/>
                                          </p:val>
                                        </p:tav>
                                      </p:tavLst>
                                    </p:anim>
                                    <p:anim calcmode="lin" valueType="num">
                                      <p:cBhvr>
                                        <p:cTn id="84" dur="500" fill="hold"/>
                                        <p:tgtEl>
                                          <p:spTgt spid="17"/>
                                        </p:tgtEl>
                                        <p:attrNameLst>
                                          <p:attrName>ppt_h</p:attrName>
                                        </p:attrNameLst>
                                      </p:cBhvr>
                                      <p:tavLst>
                                        <p:tav tm="0">
                                          <p:val>
                                            <p:fltVal val="0"/>
                                          </p:val>
                                        </p:tav>
                                        <p:tav tm="100000">
                                          <p:val>
                                            <p:strVal val="#ppt_h"/>
                                          </p:val>
                                        </p:tav>
                                      </p:tavLst>
                                    </p:anim>
                                    <p:animEffect transition="in" filter="fade">
                                      <p:cBhvr>
                                        <p:cTn id="8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ZertoCON_pptslides.png"/>
          <p:cNvPicPr>
            <a:picLocks noChangeAspect="1"/>
          </p:cNvPicPr>
          <p:nvPr/>
        </p:nvPicPr>
        <p:blipFill rotWithShape="1">
          <a:blip r:embed="rId2">
            <a:extLst>
              <a:ext uri="{28A0092B-C50C-407E-A947-70E740481C1C}">
                <a14:useLocalDpi xmlns:a14="http://schemas.microsoft.com/office/drawing/2010/main" val="0"/>
              </a:ext>
            </a:extLst>
          </a:blip>
          <a:srcRect l="2475" r="2475"/>
          <a:stretch/>
        </p:blipFill>
        <p:spPr>
          <a:xfrm>
            <a:off x="0" y="0"/>
            <a:ext cx="12192000" cy="6906846"/>
          </a:xfrm>
          <a:prstGeom prst="rect">
            <a:avLst/>
          </a:prstGeom>
        </p:spPr>
      </p:pic>
    </p:spTree>
    <p:extLst>
      <p:ext uri="{BB962C8B-B14F-4D97-AF65-F5344CB8AC3E}">
        <p14:creationId xmlns:p14="http://schemas.microsoft.com/office/powerpoint/2010/main" val="3312087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Before – Complex, Manual Replication Process</a:t>
            </a:r>
          </a:p>
        </p:txBody>
      </p:sp>
      <p:sp>
        <p:nvSpPr>
          <p:cNvPr id="148" name="Rectangle 147"/>
          <p:cNvSpPr/>
          <p:nvPr/>
        </p:nvSpPr>
        <p:spPr>
          <a:xfrm>
            <a:off x="1340490" y="4377508"/>
            <a:ext cx="10227733" cy="973139"/>
          </a:xfrm>
          <a:prstGeom prst="rect">
            <a:avLst/>
          </a:prstGeom>
          <a:solidFill>
            <a:srgbClr val="333333">
              <a:lumMod val="10000"/>
              <a:lumOff val="90000"/>
            </a:srgbClr>
          </a:solidFill>
          <a:ln w="9525" cap="flat" cmpd="sng" algn="ctr">
            <a:noFill/>
            <a:prstDash val="solid"/>
          </a:ln>
          <a:effectLst/>
        </p:spPr>
        <p:txBody>
          <a:bodyPr anchor="ctr"/>
          <a:lstStyle/>
          <a:p>
            <a:pPr algn="ctr" defTabSz="1219170">
              <a:defRPr/>
            </a:pPr>
            <a:endParaRPr lang="en-US" sz="2400" kern="0">
              <a:solidFill>
                <a:prstClr val="white"/>
              </a:solidFill>
              <a:latin typeface="Calibri"/>
              <a:cs typeface="Calibri" pitchFamily="34" charset="0"/>
            </a:endParaRPr>
          </a:p>
        </p:txBody>
      </p:sp>
      <p:sp>
        <p:nvSpPr>
          <p:cNvPr id="149" name="Rectangle 148"/>
          <p:cNvSpPr/>
          <p:nvPr/>
        </p:nvSpPr>
        <p:spPr>
          <a:xfrm>
            <a:off x="1340490" y="5307786"/>
            <a:ext cx="10227733" cy="765175"/>
          </a:xfrm>
          <a:prstGeom prst="rect">
            <a:avLst/>
          </a:prstGeom>
          <a:solidFill>
            <a:srgbClr val="333333">
              <a:lumMod val="25000"/>
              <a:lumOff val="75000"/>
            </a:srgbClr>
          </a:solidFill>
          <a:ln w="9525" cap="flat" cmpd="sng" algn="ctr">
            <a:noFill/>
            <a:prstDash val="solid"/>
          </a:ln>
          <a:effectLst/>
        </p:spPr>
        <p:txBody>
          <a:bodyPr anchor="ctr"/>
          <a:lstStyle/>
          <a:p>
            <a:pPr algn="ctr" defTabSz="1219170">
              <a:defRPr/>
            </a:pPr>
            <a:endParaRPr lang="en-US" sz="2400" kern="0">
              <a:solidFill>
                <a:prstClr val="white"/>
              </a:solidFill>
              <a:latin typeface="Calibri"/>
              <a:cs typeface="Calibri" pitchFamily="34" charset="0"/>
            </a:endParaRPr>
          </a:p>
        </p:txBody>
      </p:sp>
      <p:sp>
        <p:nvSpPr>
          <p:cNvPr id="150" name="Rectangle 149"/>
          <p:cNvSpPr/>
          <p:nvPr/>
        </p:nvSpPr>
        <p:spPr>
          <a:xfrm>
            <a:off x="1340490" y="3415484"/>
            <a:ext cx="10227733" cy="973139"/>
          </a:xfrm>
          <a:prstGeom prst="rect">
            <a:avLst/>
          </a:prstGeom>
          <a:solidFill>
            <a:srgbClr val="333333">
              <a:lumMod val="25000"/>
              <a:lumOff val="75000"/>
            </a:srgbClr>
          </a:solidFill>
          <a:ln w="9525" cap="flat" cmpd="sng" algn="ctr">
            <a:noFill/>
            <a:prstDash val="solid"/>
          </a:ln>
          <a:effectLst/>
        </p:spPr>
        <p:txBody>
          <a:bodyPr anchor="ctr"/>
          <a:lstStyle/>
          <a:p>
            <a:pPr algn="ctr" defTabSz="1219170">
              <a:defRPr/>
            </a:pPr>
            <a:endParaRPr lang="en-US" sz="2400" kern="0">
              <a:solidFill>
                <a:prstClr val="white"/>
              </a:solidFill>
              <a:latin typeface="Calibri"/>
              <a:cs typeface="Calibri" pitchFamily="34" charset="0"/>
            </a:endParaRPr>
          </a:p>
        </p:txBody>
      </p:sp>
      <p:sp>
        <p:nvSpPr>
          <p:cNvPr id="151" name="Rectangle 150"/>
          <p:cNvSpPr/>
          <p:nvPr/>
        </p:nvSpPr>
        <p:spPr>
          <a:xfrm>
            <a:off x="1340490" y="1424759"/>
            <a:ext cx="10227733" cy="1981200"/>
          </a:xfrm>
          <a:prstGeom prst="rect">
            <a:avLst/>
          </a:prstGeom>
          <a:solidFill>
            <a:srgbClr val="333333">
              <a:lumMod val="10000"/>
              <a:lumOff val="90000"/>
            </a:srgbClr>
          </a:solidFill>
          <a:ln w="9525" cap="flat" cmpd="sng" algn="ctr">
            <a:noFill/>
            <a:prstDash val="solid"/>
          </a:ln>
          <a:effectLst/>
        </p:spPr>
        <p:txBody>
          <a:bodyPr anchor="ctr"/>
          <a:lstStyle/>
          <a:p>
            <a:pPr algn="ctr" defTabSz="1219170">
              <a:defRPr/>
            </a:pPr>
            <a:endParaRPr lang="en-US" sz="2400" kern="0">
              <a:solidFill>
                <a:prstClr val="white"/>
              </a:solidFill>
              <a:latin typeface="Calibri"/>
              <a:cs typeface="Calibri" pitchFamily="34" charset="0"/>
            </a:endParaRPr>
          </a:p>
        </p:txBody>
      </p:sp>
      <p:cxnSp>
        <p:nvCxnSpPr>
          <p:cNvPr id="152" name="Straight Arrow Connector 151"/>
          <p:cNvCxnSpPr>
            <a:stCxn id="157" idx="0"/>
            <a:endCxn id="159" idx="2"/>
          </p:cNvCxnSpPr>
          <p:nvPr/>
        </p:nvCxnSpPr>
        <p:spPr>
          <a:xfrm flipH="1" flipV="1">
            <a:off x="8219929" y="2339159"/>
            <a:ext cx="896719" cy="2295525"/>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53" name="Straight Arrow Connector 152"/>
          <p:cNvCxnSpPr>
            <a:stCxn id="169" idx="2"/>
            <a:endCxn id="201" idx="0"/>
          </p:cNvCxnSpPr>
          <p:nvPr/>
        </p:nvCxnSpPr>
        <p:spPr>
          <a:xfrm flipH="1">
            <a:off x="4786426" y="4290199"/>
            <a:ext cx="2798233" cy="1106487"/>
          </a:xfrm>
          <a:prstGeom prst="straightConnector1">
            <a:avLst/>
          </a:prstGeom>
          <a:noFill/>
          <a:ln w="19050" cap="flat" cmpd="sng" algn="ctr">
            <a:solidFill>
              <a:srgbClr val="333333"/>
            </a:solidFill>
            <a:prstDash val="sysDot"/>
            <a:headEnd type="none" w="med" len="med"/>
            <a:tailEnd type="triangle" w="med" len="med"/>
          </a:ln>
          <a:effectLst/>
        </p:spPr>
      </p:cxnSp>
      <p:sp>
        <p:nvSpPr>
          <p:cNvPr id="154" name="Rounded Rectangle 153"/>
          <p:cNvSpPr/>
          <p:nvPr/>
        </p:nvSpPr>
        <p:spPr>
          <a:xfrm>
            <a:off x="5478651" y="4512447"/>
            <a:ext cx="2260527"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55" name="Rounded Rectangle 154"/>
          <p:cNvSpPr/>
          <p:nvPr/>
        </p:nvSpPr>
        <p:spPr>
          <a:xfrm>
            <a:off x="5420998" y="4569597"/>
            <a:ext cx="2263148"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56" name="Rounded Rectangle 155"/>
          <p:cNvSpPr/>
          <p:nvPr/>
        </p:nvSpPr>
        <p:spPr>
          <a:xfrm>
            <a:off x="5335000" y="4626747"/>
            <a:ext cx="2291995"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Configure all replication pairs and entities</a:t>
            </a:r>
          </a:p>
        </p:txBody>
      </p:sp>
      <p:sp>
        <p:nvSpPr>
          <p:cNvPr id="157" name="Rounded Rectangle 156"/>
          <p:cNvSpPr/>
          <p:nvPr/>
        </p:nvSpPr>
        <p:spPr>
          <a:xfrm>
            <a:off x="8314911" y="4634684"/>
            <a:ext cx="1603472"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Verify replication</a:t>
            </a:r>
          </a:p>
        </p:txBody>
      </p:sp>
      <p:sp>
        <p:nvSpPr>
          <p:cNvPr id="158" name="Rounded Rectangle 157"/>
          <p:cNvSpPr/>
          <p:nvPr/>
        </p:nvSpPr>
        <p:spPr>
          <a:xfrm>
            <a:off x="10044223" y="4625159"/>
            <a:ext cx="1524000"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On going monitoring</a:t>
            </a:r>
          </a:p>
        </p:txBody>
      </p:sp>
      <p:sp>
        <p:nvSpPr>
          <p:cNvPr id="159" name="Rounded Rectangle 158"/>
          <p:cNvSpPr/>
          <p:nvPr/>
        </p:nvSpPr>
        <p:spPr>
          <a:xfrm>
            <a:off x="7149166" y="1729559"/>
            <a:ext cx="2141524"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Create and document recovery plan</a:t>
            </a:r>
          </a:p>
        </p:txBody>
      </p:sp>
      <p:sp>
        <p:nvSpPr>
          <p:cNvPr id="160" name="Rounded Rectangle 159"/>
          <p:cNvSpPr/>
          <p:nvPr/>
        </p:nvSpPr>
        <p:spPr>
          <a:xfrm>
            <a:off x="9673807" y="1731147"/>
            <a:ext cx="1750483"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Test recovery plan</a:t>
            </a:r>
          </a:p>
        </p:txBody>
      </p:sp>
      <p:sp>
        <p:nvSpPr>
          <p:cNvPr id="161" name="Rounded Rectangle 160"/>
          <p:cNvSpPr/>
          <p:nvPr/>
        </p:nvSpPr>
        <p:spPr>
          <a:xfrm>
            <a:off x="2296934" y="3566299"/>
            <a:ext cx="1858860"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2" name="Rounded Rectangle 161"/>
          <p:cNvSpPr/>
          <p:nvPr/>
        </p:nvSpPr>
        <p:spPr>
          <a:xfrm>
            <a:off x="2229201" y="3623448"/>
            <a:ext cx="1858860"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3" name="Rounded Rectangle 162"/>
          <p:cNvSpPr/>
          <p:nvPr/>
        </p:nvSpPr>
        <p:spPr>
          <a:xfrm>
            <a:off x="2106724" y="3680599"/>
            <a:ext cx="1928416"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Move all  other app VMs to other LUNs</a:t>
            </a:r>
          </a:p>
        </p:txBody>
      </p:sp>
      <p:sp>
        <p:nvSpPr>
          <p:cNvPr id="164" name="Rounded Rectangle 163"/>
          <p:cNvSpPr/>
          <p:nvPr/>
        </p:nvSpPr>
        <p:spPr>
          <a:xfrm>
            <a:off x="4581403" y="3566297"/>
            <a:ext cx="2042332"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5" name="Rounded Rectangle 164"/>
          <p:cNvSpPr/>
          <p:nvPr/>
        </p:nvSpPr>
        <p:spPr>
          <a:xfrm>
            <a:off x="4526370" y="3623447"/>
            <a:ext cx="2042332"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6" name="Rounded Rectangle 165"/>
          <p:cNvSpPr/>
          <p:nvPr/>
        </p:nvSpPr>
        <p:spPr>
          <a:xfrm>
            <a:off x="4468926" y="3680597"/>
            <a:ext cx="2045063"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Consolidate all CRM VMs to same LUN</a:t>
            </a:r>
          </a:p>
        </p:txBody>
      </p:sp>
      <p:sp>
        <p:nvSpPr>
          <p:cNvPr id="167" name="Rounded Rectangle 166"/>
          <p:cNvSpPr/>
          <p:nvPr/>
        </p:nvSpPr>
        <p:spPr>
          <a:xfrm>
            <a:off x="6905207" y="3566297"/>
            <a:ext cx="1583267"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8" name="Rounded Rectangle 167"/>
          <p:cNvSpPr/>
          <p:nvPr/>
        </p:nvSpPr>
        <p:spPr>
          <a:xfrm>
            <a:off x="6848056" y="3623447"/>
            <a:ext cx="1585384"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9" name="Rounded Rectangle 168"/>
          <p:cNvSpPr/>
          <p:nvPr/>
        </p:nvSpPr>
        <p:spPr>
          <a:xfrm>
            <a:off x="6793023" y="3680597"/>
            <a:ext cx="1583267"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Document all LUN properties</a:t>
            </a:r>
          </a:p>
        </p:txBody>
      </p:sp>
      <p:sp>
        <p:nvSpPr>
          <p:cNvPr id="170" name="Rounded Rectangle 169"/>
          <p:cNvSpPr/>
          <p:nvPr/>
        </p:nvSpPr>
        <p:spPr>
          <a:xfrm>
            <a:off x="2155407" y="1729559"/>
            <a:ext cx="1625600"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Locate all VMs affecting CRM</a:t>
            </a:r>
          </a:p>
        </p:txBody>
      </p:sp>
      <p:sp>
        <p:nvSpPr>
          <p:cNvPr id="171" name="Rounded Rectangle 170"/>
          <p:cNvSpPr/>
          <p:nvPr/>
        </p:nvSpPr>
        <p:spPr>
          <a:xfrm>
            <a:off x="4085807" y="1615259"/>
            <a:ext cx="1828800" cy="609600"/>
          </a:xfrm>
          <a:prstGeom prst="roundRect">
            <a:avLst/>
          </a:prstGeom>
          <a:solidFill>
            <a:sysClr val="window" lastClr="FFFFFF">
              <a:lumMod val="85000"/>
            </a:sysClr>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72" name="Rounded Rectangle 171"/>
          <p:cNvSpPr/>
          <p:nvPr/>
        </p:nvSpPr>
        <p:spPr>
          <a:xfrm>
            <a:off x="4028656" y="1672409"/>
            <a:ext cx="1828800" cy="609600"/>
          </a:xfrm>
          <a:prstGeom prst="roundRect">
            <a:avLst/>
          </a:prstGeom>
          <a:solidFill>
            <a:sysClr val="window" lastClr="FFFFFF">
              <a:lumMod val="85000"/>
            </a:sysClr>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err="1">
                <a:solidFill>
                  <a:srgbClr val="333333">
                    <a:lumMod val="65000"/>
                    <a:lumOff val="35000"/>
                  </a:srgbClr>
                </a:solidFill>
                <a:latin typeface="Calibri"/>
                <a:cs typeface="Calibri" pitchFamily="34" charset="0"/>
              </a:rPr>
              <a:t>Zza</a:t>
            </a:r>
            <a:endParaRPr lang="en-US" sz="1600" kern="0" dirty="0">
              <a:solidFill>
                <a:srgbClr val="333333">
                  <a:lumMod val="65000"/>
                  <a:lumOff val="35000"/>
                </a:srgbClr>
              </a:solidFill>
              <a:latin typeface="Calibri"/>
              <a:cs typeface="Calibri" pitchFamily="34" charset="0"/>
            </a:endParaRPr>
          </a:p>
        </p:txBody>
      </p:sp>
      <p:sp>
        <p:nvSpPr>
          <p:cNvPr id="173" name="Rounded Rectangle 172"/>
          <p:cNvSpPr/>
          <p:nvPr/>
        </p:nvSpPr>
        <p:spPr>
          <a:xfrm>
            <a:off x="3973623" y="1729559"/>
            <a:ext cx="1828800"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Map &amp; Document All LUNs</a:t>
            </a:r>
          </a:p>
        </p:txBody>
      </p:sp>
      <p:sp>
        <p:nvSpPr>
          <p:cNvPr id="174" name="Rounded Rectangle 173"/>
          <p:cNvSpPr/>
          <p:nvPr/>
        </p:nvSpPr>
        <p:spPr>
          <a:xfrm>
            <a:off x="2316278" y="2524897"/>
            <a:ext cx="1644649"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75" name="Rounded Rectangle 174"/>
          <p:cNvSpPr/>
          <p:nvPr/>
        </p:nvSpPr>
        <p:spPr>
          <a:xfrm>
            <a:off x="2261240" y="2582047"/>
            <a:ext cx="1640416"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76" name="Rounded Rectangle 175"/>
          <p:cNvSpPr/>
          <p:nvPr/>
        </p:nvSpPr>
        <p:spPr>
          <a:xfrm>
            <a:off x="2155407" y="2639197"/>
            <a:ext cx="1691216"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Locate all VM </a:t>
            </a:r>
            <a:r>
              <a:rPr lang="en-US" sz="1600" kern="0" dirty="0" err="1">
                <a:solidFill>
                  <a:srgbClr val="333333"/>
                </a:solidFill>
                <a:latin typeface="Calibri"/>
                <a:cs typeface="Calibri" pitchFamily="34" charset="0"/>
              </a:rPr>
              <a:t>Datastores</a:t>
            </a:r>
            <a:r>
              <a:rPr lang="en-US" sz="1600" kern="0" dirty="0">
                <a:solidFill>
                  <a:srgbClr val="333333"/>
                </a:solidFill>
                <a:latin typeface="Calibri"/>
                <a:cs typeface="Calibri" pitchFamily="34" charset="0"/>
              </a:rPr>
              <a:t> </a:t>
            </a:r>
          </a:p>
        </p:txBody>
      </p:sp>
      <p:sp>
        <p:nvSpPr>
          <p:cNvPr id="177" name="Rounded Rectangle 176"/>
          <p:cNvSpPr/>
          <p:nvPr/>
        </p:nvSpPr>
        <p:spPr>
          <a:xfrm>
            <a:off x="4241782" y="2524897"/>
            <a:ext cx="2310788"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78" name="Rounded Rectangle 177"/>
          <p:cNvSpPr/>
          <p:nvPr/>
        </p:nvSpPr>
        <p:spPr>
          <a:xfrm>
            <a:off x="4186901" y="2582047"/>
            <a:ext cx="2307923"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79" name="Rounded Rectangle 178"/>
          <p:cNvSpPr/>
          <p:nvPr/>
        </p:nvSpPr>
        <p:spPr>
          <a:xfrm>
            <a:off x="4134443" y="2639197"/>
            <a:ext cx="2299320"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Consolidate CRM VMs on separate LUN</a:t>
            </a:r>
          </a:p>
        </p:txBody>
      </p:sp>
      <p:sp>
        <p:nvSpPr>
          <p:cNvPr id="180" name="Content Placeholder 2"/>
          <p:cNvSpPr txBox="1">
            <a:spLocks/>
          </p:cNvSpPr>
          <p:nvPr/>
        </p:nvSpPr>
        <p:spPr bwMode="auto">
          <a:xfrm>
            <a:off x="493823" y="952827"/>
            <a:ext cx="1097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60960" rIns="121920" bIns="609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defRPr sz="2000" kern="1200">
                <a:solidFill>
                  <a:schemeClr val="tx1"/>
                </a:solidFill>
                <a:latin typeface="Arial"/>
                <a:ea typeface="+mn-ea"/>
                <a:cs typeface="+mn-cs"/>
              </a:defRPr>
            </a:lvl1pPr>
            <a:lvl2pPr marL="228600" indent="-228600" algn="l" defTabSz="457200" rtl="0" eaLnBrk="0" fontAlgn="base" hangingPunct="0">
              <a:spcBef>
                <a:spcPts val="900"/>
              </a:spcBef>
              <a:spcAft>
                <a:spcPct val="0"/>
              </a:spcAft>
              <a:buClr>
                <a:schemeClr val="tx2"/>
              </a:buClr>
              <a:buFont typeface="Arial" pitchFamily="34" charset="0"/>
              <a:buChar char="•"/>
              <a:defRPr sz="2000" kern="1200">
                <a:solidFill>
                  <a:schemeClr val="tx1"/>
                </a:solidFill>
                <a:latin typeface="Arial"/>
                <a:ea typeface="+mn-ea"/>
                <a:cs typeface="+mn-cs"/>
              </a:defRPr>
            </a:lvl2pPr>
            <a:lvl3pPr marL="630238" indent="-228600" algn="l" defTabSz="457200" rtl="0" eaLnBrk="0" fontAlgn="base" hangingPunct="0">
              <a:spcBef>
                <a:spcPct val="20000"/>
              </a:spcBef>
              <a:spcAft>
                <a:spcPct val="0"/>
              </a:spcAft>
              <a:buFont typeface="Lucida Grande"/>
              <a:buChar char="-"/>
              <a:defRPr sz="1600" kern="1200">
                <a:solidFill>
                  <a:schemeClr val="tx1"/>
                </a:solidFill>
                <a:latin typeface="Arial"/>
                <a:ea typeface="+mn-ea"/>
                <a:cs typeface="+mn-cs"/>
              </a:defRPr>
            </a:lvl3pPr>
            <a:lvl4pPr marL="969963" indent="-174625" algn="l" defTabSz="457200" rtl="0" eaLnBrk="0" fontAlgn="base" hangingPunct="0">
              <a:spcBef>
                <a:spcPct val="20000"/>
              </a:spcBef>
              <a:spcAft>
                <a:spcPct val="0"/>
              </a:spcAft>
              <a:buFont typeface="Arial" pitchFamily="34" charset="0"/>
              <a:buChar char="•"/>
              <a:defRPr sz="1600" kern="1200">
                <a:solidFill>
                  <a:schemeClr val="tx1"/>
                </a:solidFill>
                <a:latin typeface="Arial"/>
                <a:ea typeface="+mn-ea"/>
                <a:cs typeface="+mn-cs"/>
              </a:defRPr>
            </a:lvl4pPr>
            <a:lvl5pPr marL="1316038" indent="-228600" algn="l" defTabSz="457200" rtl="0" eaLnBrk="0" fontAlgn="base" hangingPunct="0">
              <a:spcBef>
                <a:spcPct val="20000"/>
              </a:spcBef>
              <a:spcAft>
                <a:spcPct val="0"/>
              </a:spcAft>
              <a:buFont typeface="Lucida Grande"/>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r>
              <a:rPr lang="en-US" dirty="0">
                <a:latin typeface="Calibri" pitchFamily="34" charset="0"/>
                <a:cs typeface="Calibri" pitchFamily="34" charset="0"/>
              </a:rPr>
              <a:t>Example - Current replication configuration process for virtualized CRM </a:t>
            </a:r>
          </a:p>
        </p:txBody>
      </p:sp>
      <p:sp>
        <p:nvSpPr>
          <p:cNvPr id="181" name="Slide Number Placeholder 3"/>
          <p:cNvSpPr txBox="1">
            <a:spLocks/>
          </p:cNvSpPr>
          <p:nvPr/>
        </p:nvSpPr>
        <p:spPr bwMode="auto">
          <a:xfrm>
            <a:off x="11278240" y="6376174"/>
            <a:ext cx="482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marL="0" algn="r" defTabSz="457200" rtl="0" eaLnBrk="1" fontAlgn="auto" latinLnBrk="0" hangingPunct="1">
              <a:spcBef>
                <a:spcPts val="0"/>
              </a:spcBef>
              <a:spcAft>
                <a:spcPts val="0"/>
              </a:spcAft>
              <a:defRPr sz="1000" kern="1200">
                <a:solidFill>
                  <a:schemeClr val="tx1"/>
                </a:solidFill>
                <a:latin typeface="Calibri" pitchFamily="34" charset="0"/>
                <a:ea typeface="+mn-ea"/>
                <a:cs typeface="+mn-cs"/>
              </a:defRPr>
            </a:lvl1pPr>
            <a:lvl2pPr marL="742950" indent="-285750" algn="l" defTabSz="457200" rtl="0" eaLnBrk="1" latinLnBrk="0" hangingPunct="1">
              <a:defRPr sz="1800" kern="1200">
                <a:solidFill>
                  <a:schemeClr val="tx1"/>
                </a:solidFill>
                <a:latin typeface="Calibri" pitchFamily="34" charset="0"/>
                <a:ea typeface="+mn-ea"/>
                <a:cs typeface="+mn-cs"/>
              </a:defRPr>
            </a:lvl2pPr>
            <a:lvl3pPr marL="1143000" indent="-228600" algn="l" defTabSz="457200" rtl="0" eaLnBrk="1" latinLnBrk="0" hangingPunct="1">
              <a:defRPr sz="1800" kern="1200">
                <a:solidFill>
                  <a:schemeClr val="tx1"/>
                </a:solidFill>
                <a:latin typeface="Calibri" pitchFamily="34" charset="0"/>
                <a:ea typeface="+mn-ea"/>
                <a:cs typeface="+mn-cs"/>
              </a:defRPr>
            </a:lvl3pPr>
            <a:lvl4pPr marL="1600200" indent="-228600" algn="l" defTabSz="457200" rtl="0" eaLnBrk="1" latinLnBrk="0" hangingPunct="1">
              <a:defRPr sz="1800" kern="1200">
                <a:solidFill>
                  <a:schemeClr val="tx1"/>
                </a:solidFill>
                <a:latin typeface="Calibri" pitchFamily="34" charset="0"/>
                <a:ea typeface="+mn-ea"/>
                <a:cs typeface="+mn-cs"/>
              </a:defRPr>
            </a:lvl4pPr>
            <a:lvl5pPr marL="2057400" indent="-228600" algn="l" defTabSz="457200" rtl="0" eaLnBrk="1" latinLnBrk="0" hangingPunct="1">
              <a:defRPr sz="1800" kern="1200">
                <a:solidFill>
                  <a:schemeClr val="tx1"/>
                </a:solidFill>
                <a:latin typeface="Calibri" pitchFamily="34" charset="0"/>
                <a:ea typeface="+mn-ea"/>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itchFamily="34" charset="0"/>
                <a:ea typeface="+mn-ea"/>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itchFamily="34" charset="0"/>
                <a:ea typeface="+mn-ea"/>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itchFamily="34" charset="0"/>
                <a:ea typeface="+mn-ea"/>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itchFamily="34" charset="0"/>
                <a:ea typeface="+mn-ea"/>
                <a:cs typeface="+mn-cs"/>
              </a:defRPr>
            </a:lvl9pPr>
          </a:lstStyle>
          <a:p>
            <a:pPr fontAlgn="base">
              <a:spcBef>
                <a:spcPct val="0"/>
              </a:spcBef>
              <a:spcAft>
                <a:spcPct val="0"/>
              </a:spcAft>
              <a:defRPr/>
            </a:pPr>
            <a:fld id="{428A93B9-CFD1-43BC-B0D8-F7E917B7345E}" type="slidenum">
              <a:rPr lang="en-US" sz="1333">
                <a:solidFill>
                  <a:srgbClr val="333333"/>
                </a:solidFill>
                <a:cs typeface="Calibri" pitchFamily="34" charset="0"/>
              </a:rPr>
              <a:pPr fontAlgn="base">
                <a:spcBef>
                  <a:spcPct val="0"/>
                </a:spcBef>
                <a:spcAft>
                  <a:spcPct val="0"/>
                </a:spcAft>
                <a:defRPr/>
              </a:pPr>
              <a:t>26</a:t>
            </a:fld>
            <a:endParaRPr lang="en-US" sz="1333">
              <a:solidFill>
                <a:srgbClr val="333333"/>
              </a:solidFill>
              <a:cs typeface="Calibri" pitchFamily="34" charset="0"/>
            </a:endParaRPr>
          </a:p>
        </p:txBody>
      </p:sp>
      <p:cxnSp>
        <p:nvCxnSpPr>
          <p:cNvPr id="182" name="Straight Arrow Connector 181"/>
          <p:cNvCxnSpPr/>
          <p:nvPr/>
        </p:nvCxnSpPr>
        <p:spPr>
          <a:xfrm rot="16200000" flipH="1">
            <a:off x="2892007" y="2415359"/>
            <a:ext cx="304800" cy="152400"/>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3" name="Straight Arrow Connector 182"/>
          <p:cNvCxnSpPr>
            <a:stCxn id="176" idx="0"/>
            <a:endCxn id="173" idx="2"/>
          </p:cNvCxnSpPr>
          <p:nvPr/>
        </p:nvCxnSpPr>
        <p:spPr>
          <a:xfrm flipV="1">
            <a:off x="2999956" y="2339161"/>
            <a:ext cx="1888067" cy="300039"/>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4" name="Straight Arrow Connector 183"/>
          <p:cNvCxnSpPr>
            <a:stCxn id="179" idx="2"/>
            <a:endCxn id="163" idx="0"/>
          </p:cNvCxnSpPr>
          <p:nvPr/>
        </p:nvCxnSpPr>
        <p:spPr>
          <a:xfrm flipH="1">
            <a:off x="3070932" y="3248798"/>
            <a:ext cx="2213171" cy="431801"/>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5" name="Straight Arrow Connector 184"/>
          <p:cNvCxnSpPr>
            <a:stCxn id="163" idx="3"/>
            <a:endCxn id="166" idx="1"/>
          </p:cNvCxnSpPr>
          <p:nvPr/>
        </p:nvCxnSpPr>
        <p:spPr>
          <a:xfrm flipV="1">
            <a:off x="4035141" y="3985398"/>
            <a:ext cx="433785" cy="1"/>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6" name="Straight Arrow Connector 185"/>
          <p:cNvCxnSpPr>
            <a:stCxn id="166" idx="0"/>
            <a:endCxn id="179" idx="2"/>
          </p:cNvCxnSpPr>
          <p:nvPr/>
        </p:nvCxnSpPr>
        <p:spPr>
          <a:xfrm flipH="1" flipV="1">
            <a:off x="5284103" y="3248797"/>
            <a:ext cx="207355" cy="431800"/>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7" name="Straight Arrow Connector 186"/>
          <p:cNvCxnSpPr>
            <a:stCxn id="166" idx="3"/>
            <a:endCxn id="169" idx="1"/>
          </p:cNvCxnSpPr>
          <p:nvPr/>
        </p:nvCxnSpPr>
        <p:spPr>
          <a:xfrm>
            <a:off x="6513988" y="3985397"/>
            <a:ext cx="279035" cy="0"/>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8" name="Straight Arrow Connector 187"/>
          <p:cNvCxnSpPr>
            <a:stCxn id="173" idx="2"/>
            <a:endCxn id="179" idx="0"/>
          </p:cNvCxnSpPr>
          <p:nvPr/>
        </p:nvCxnSpPr>
        <p:spPr>
          <a:xfrm>
            <a:off x="4888023" y="2339159"/>
            <a:ext cx="396080" cy="300039"/>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9" name="Straight Arrow Connector 188"/>
          <p:cNvCxnSpPr>
            <a:stCxn id="159" idx="3"/>
            <a:endCxn id="160" idx="1"/>
          </p:cNvCxnSpPr>
          <p:nvPr/>
        </p:nvCxnSpPr>
        <p:spPr>
          <a:xfrm>
            <a:off x="9290690" y="2034359"/>
            <a:ext cx="383117" cy="1588"/>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90" name="Straight Arrow Connector 189"/>
          <p:cNvCxnSpPr>
            <a:stCxn id="160" idx="2"/>
            <a:endCxn id="158" idx="0"/>
          </p:cNvCxnSpPr>
          <p:nvPr/>
        </p:nvCxnSpPr>
        <p:spPr>
          <a:xfrm>
            <a:off x="10549049" y="2340747"/>
            <a:ext cx="257175" cy="2284412"/>
          </a:xfrm>
          <a:prstGeom prst="straightConnector1">
            <a:avLst/>
          </a:prstGeom>
          <a:noFill/>
          <a:ln w="19050" cap="flat" cmpd="sng" algn="ctr">
            <a:solidFill>
              <a:srgbClr val="333333"/>
            </a:solidFill>
            <a:prstDash val="sysDot"/>
            <a:headEnd type="none" w="med" len="med"/>
            <a:tailEnd type="triangle" w="med" len="med"/>
          </a:ln>
          <a:effectLst/>
        </p:spPr>
      </p:cxnSp>
      <p:sp>
        <p:nvSpPr>
          <p:cNvPr id="191" name="Flowchart: Process 190"/>
          <p:cNvSpPr/>
          <p:nvPr/>
        </p:nvSpPr>
        <p:spPr>
          <a:xfrm>
            <a:off x="1332023" y="1369197"/>
            <a:ext cx="2641600" cy="381000"/>
          </a:xfrm>
          <a:prstGeom prst="flowChartProcess">
            <a:avLst/>
          </a:prstGeom>
          <a:noFill/>
          <a:ln w="25400" cap="flat" cmpd="sng" algn="ctr">
            <a:noFill/>
            <a:prstDash val="solid"/>
          </a:ln>
          <a:effectLst/>
        </p:spPr>
        <p:txBody>
          <a:bodyPr anchor="ctr"/>
          <a:lstStyle/>
          <a:p>
            <a:pPr defTabSz="1219170">
              <a:defRPr/>
            </a:pPr>
            <a:r>
              <a:rPr lang="en-US" sz="2400" kern="0" dirty="0">
                <a:solidFill>
                  <a:srgbClr val="333333"/>
                </a:solidFill>
                <a:latin typeface="Calibri"/>
                <a:cs typeface="Calibri" pitchFamily="34" charset="0"/>
              </a:rPr>
              <a:t>Local </a:t>
            </a:r>
            <a:r>
              <a:rPr lang="en-US" sz="2400" kern="0" dirty="0" err="1">
                <a:solidFill>
                  <a:srgbClr val="333333"/>
                </a:solidFill>
                <a:latin typeface="Calibri"/>
                <a:cs typeface="Calibri" pitchFamily="34" charset="0"/>
              </a:rPr>
              <a:t>vCenter</a:t>
            </a:r>
            <a:endParaRPr lang="en-US" sz="2400" kern="0" dirty="0">
              <a:solidFill>
                <a:srgbClr val="333333"/>
              </a:solidFill>
              <a:latin typeface="Calibri"/>
              <a:cs typeface="Calibri" pitchFamily="34" charset="0"/>
            </a:endParaRPr>
          </a:p>
        </p:txBody>
      </p:sp>
      <p:sp>
        <p:nvSpPr>
          <p:cNvPr id="192" name="Flowchart: Process 191"/>
          <p:cNvSpPr/>
          <p:nvPr/>
        </p:nvSpPr>
        <p:spPr>
          <a:xfrm>
            <a:off x="1293923" y="3253559"/>
            <a:ext cx="1625600" cy="609600"/>
          </a:xfrm>
          <a:prstGeom prst="flowChartProcess">
            <a:avLst/>
          </a:prstGeom>
          <a:noFill/>
          <a:ln w="25400" cap="flat" cmpd="sng" algn="ctr">
            <a:noFill/>
            <a:prstDash val="solid"/>
          </a:ln>
          <a:effectLst/>
        </p:spPr>
        <p:txBody>
          <a:bodyPr anchor="ctr"/>
          <a:lstStyle/>
          <a:p>
            <a:pPr defTabSz="1219170">
              <a:defRPr/>
            </a:pPr>
            <a:r>
              <a:rPr lang="en-US" sz="2533" kern="0" dirty="0">
                <a:solidFill>
                  <a:srgbClr val="333333"/>
                </a:solidFill>
                <a:latin typeface="Calibri"/>
                <a:cs typeface="Calibri" pitchFamily="34" charset="0"/>
              </a:rPr>
              <a:t>Storage</a:t>
            </a:r>
          </a:p>
        </p:txBody>
      </p:sp>
      <p:sp>
        <p:nvSpPr>
          <p:cNvPr id="193" name="Flowchart: Process 192"/>
          <p:cNvSpPr/>
          <p:nvPr/>
        </p:nvSpPr>
        <p:spPr>
          <a:xfrm>
            <a:off x="1342610" y="4377509"/>
            <a:ext cx="3458633" cy="344488"/>
          </a:xfrm>
          <a:prstGeom prst="flowChartProcess">
            <a:avLst/>
          </a:prstGeom>
          <a:noFill/>
          <a:ln w="25400" cap="flat" cmpd="sng" algn="ctr">
            <a:noFill/>
            <a:prstDash val="solid"/>
          </a:ln>
          <a:effectLst/>
        </p:spPr>
        <p:txBody>
          <a:bodyPr anchor="ctr"/>
          <a:lstStyle/>
          <a:p>
            <a:pPr defTabSz="1219170">
              <a:defRPr/>
            </a:pPr>
            <a:r>
              <a:rPr lang="en-US" sz="2400" kern="0" dirty="0">
                <a:solidFill>
                  <a:srgbClr val="333333"/>
                </a:solidFill>
                <a:latin typeface="Calibri"/>
                <a:cs typeface="Calibri" pitchFamily="34" charset="0"/>
              </a:rPr>
              <a:t>Replication Management</a:t>
            </a:r>
          </a:p>
        </p:txBody>
      </p:sp>
      <p:sp>
        <p:nvSpPr>
          <p:cNvPr id="194" name="Flowchart: Process 193"/>
          <p:cNvSpPr/>
          <p:nvPr/>
        </p:nvSpPr>
        <p:spPr>
          <a:xfrm>
            <a:off x="1340494" y="5274447"/>
            <a:ext cx="3128433" cy="381000"/>
          </a:xfrm>
          <a:prstGeom prst="flowChartProcess">
            <a:avLst/>
          </a:prstGeom>
          <a:noFill/>
          <a:ln w="25400" cap="flat" cmpd="sng" algn="ctr">
            <a:noFill/>
            <a:prstDash val="solid"/>
          </a:ln>
          <a:effectLst/>
        </p:spPr>
        <p:txBody>
          <a:bodyPr anchor="ctr"/>
          <a:lstStyle/>
          <a:p>
            <a:pPr defTabSz="1219170">
              <a:defRPr/>
            </a:pPr>
            <a:r>
              <a:rPr lang="en-US" sz="2400" kern="0" dirty="0">
                <a:solidFill>
                  <a:srgbClr val="333333"/>
                </a:solidFill>
                <a:latin typeface="Calibri"/>
                <a:cs typeface="Calibri" pitchFamily="34" charset="0"/>
              </a:rPr>
              <a:t>Remote Storage</a:t>
            </a:r>
          </a:p>
        </p:txBody>
      </p:sp>
      <p:sp>
        <p:nvSpPr>
          <p:cNvPr id="195" name="Flowchart: Process 194"/>
          <p:cNvSpPr/>
          <p:nvPr/>
        </p:nvSpPr>
        <p:spPr>
          <a:xfrm>
            <a:off x="6329478" y="1424761"/>
            <a:ext cx="4559300" cy="342900"/>
          </a:xfrm>
          <a:prstGeom prst="flowChartProcess">
            <a:avLst/>
          </a:prstGeom>
          <a:noFill/>
          <a:ln w="25400" cap="flat" cmpd="sng" algn="ctr">
            <a:noFill/>
            <a:prstDash val="solid"/>
          </a:ln>
          <a:effectLst/>
        </p:spPr>
        <p:txBody>
          <a:bodyPr anchor="ctr"/>
          <a:lstStyle/>
          <a:p>
            <a:pPr algn="ctr" defTabSz="1219170">
              <a:lnSpc>
                <a:spcPts val="2533"/>
              </a:lnSpc>
              <a:defRPr/>
            </a:pPr>
            <a:r>
              <a:rPr lang="en-US" sz="2400" kern="0" dirty="0">
                <a:solidFill>
                  <a:srgbClr val="333333"/>
                </a:solidFill>
                <a:latin typeface="Calibri"/>
                <a:cs typeface="Calibri" pitchFamily="34" charset="0"/>
              </a:rPr>
              <a:t>Remote </a:t>
            </a:r>
            <a:r>
              <a:rPr lang="en-US" sz="2400" kern="0" dirty="0" err="1">
                <a:solidFill>
                  <a:srgbClr val="333333"/>
                </a:solidFill>
                <a:latin typeface="Calibri"/>
                <a:cs typeface="Calibri" pitchFamily="34" charset="0"/>
              </a:rPr>
              <a:t>vCenter</a:t>
            </a:r>
            <a:endParaRPr lang="en-US" sz="2400" kern="0" dirty="0">
              <a:solidFill>
                <a:srgbClr val="333333"/>
              </a:solidFill>
              <a:latin typeface="Calibri"/>
              <a:cs typeface="Calibri" pitchFamily="34" charset="0"/>
            </a:endParaRPr>
          </a:p>
        </p:txBody>
      </p:sp>
      <p:sp>
        <p:nvSpPr>
          <p:cNvPr id="196" name="Flowchart: Process 195"/>
          <p:cNvSpPr/>
          <p:nvPr/>
        </p:nvSpPr>
        <p:spPr>
          <a:xfrm rot="16200000">
            <a:off x="-3593" y="2059759"/>
            <a:ext cx="1981200" cy="711200"/>
          </a:xfrm>
          <a:prstGeom prst="flowChartProcess">
            <a:avLst/>
          </a:prstGeom>
          <a:solidFill>
            <a:srgbClr val="333333"/>
          </a:solidFill>
          <a:ln w="28575" cap="flat" cmpd="sng" algn="ctr">
            <a:noFill/>
            <a:prstDash val="solid"/>
          </a:ln>
          <a:effectLst/>
        </p:spPr>
        <p:txBody>
          <a:bodyPr anchor="ctr"/>
          <a:lstStyle/>
          <a:p>
            <a:pPr algn="ctr" defTabSz="1219170">
              <a:lnSpc>
                <a:spcPts val="2667"/>
              </a:lnSpc>
              <a:defRPr/>
            </a:pPr>
            <a:r>
              <a:rPr lang="en-US" sz="2400" kern="0" dirty="0">
                <a:solidFill>
                  <a:prstClr val="white"/>
                </a:solidFill>
                <a:latin typeface="Calibri"/>
                <a:cs typeface="Calibri" pitchFamily="34" charset="0"/>
              </a:rPr>
              <a:t>Virtualization</a:t>
            </a:r>
            <a:r>
              <a:rPr lang="en-US" sz="2400" kern="0" dirty="0">
                <a:solidFill>
                  <a:srgbClr val="333333"/>
                </a:solidFill>
                <a:latin typeface="Calibri"/>
                <a:cs typeface="Calibri" pitchFamily="34" charset="0"/>
              </a:rPr>
              <a:t> </a:t>
            </a:r>
            <a:r>
              <a:rPr lang="en-US" sz="2400" kern="0" dirty="0">
                <a:solidFill>
                  <a:prstClr val="white"/>
                </a:solidFill>
                <a:latin typeface="Calibri"/>
                <a:cs typeface="Calibri" pitchFamily="34" charset="0"/>
              </a:rPr>
              <a:t>Team</a:t>
            </a:r>
          </a:p>
        </p:txBody>
      </p:sp>
      <p:sp>
        <p:nvSpPr>
          <p:cNvPr id="197" name="Flowchart: Process 196"/>
          <p:cNvSpPr/>
          <p:nvPr/>
        </p:nvSpPr>
        <p:spPr>
          <a:xfrm rot="16200000">
            <a:off x="-346493" y="4383859"/>
            <a:ext cx="2667000" cy="711200"/>
          </a:xfrm>
          <a:prstGeom prst="flowChartProcess">
            <a:avLst/>
          </a:prstGeom>
          <a:solidFill>
            <a:srgbClr val="333333"/>
          </a:solidFill>
          <a:ln w="28575" cap="flat" cmpd="sng" algn="ctr">
            <a:noFill/>
            <a:prstDash val="solid"/>
          </a:ln>
          <a:effectLst/>
        </p:spPr>
        <p:txBody>
          <a:bodyPr anchor="ctr"/>
          <a:lstStyle/>
          <a:p>
            <a:pPr algn="ctr" defTabSz="1219170">
              <a:defRPr/>
            </a:pPr>
            <a:r>
              <a:rPr lang="en-US" sz="2400" kern="0" dirty="0">
                <a:solidFill>
                  <a:prstClr val="white"/>
                </a:solidFill>
                <a:latin typeface="Calibri"/>
                <a:cs typeface="Calibri" pitchFamily="34" charset="0"/>
              </a:rPr>
              <a:t>Storage Team</a:t>
            </a:r>
          </a:p>
        </p:txBody>
      </p:sp>
      <p:sp>
        <p:nvSpPr>
          <p:cNvPr id="198" name="Rounded Rectangle 197"/>
          <p:cNvSpPr/>
          <p:nvPr/>
        </p:nvSpPr>
        <p:spPr>
          <a:xfrm>
            <a:off x="6337939" y="5339533"/>
            <a:ext cx="2385381" cy="609600"/>
          </a:xfrm>
          <a:prstGeom prst="roundRect">
            <a:avLst/>
          </a:prstGeom>
          <a:solidFill>
            <a:srgbClr val="D9D9D9"/>
          </a:solidFill>
          <a:ln w="2540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99" name="Rounded Rectangle 198"/>
          <p:cNvSpPr/>
          <p:nvPr/>
        </p:nvSpPr>
        <p:spPr>
          <a:xfrm>
            <a:off x="6282906" y="5387159"/>
            <a:ext cx="2385381" cy="609600"/>
          </a:xfrm>
          <a:prstGeom prst="roundRect">
            <a:avLst/>
          </a:prstGeom>
          <a:solidFill>
            <a:srgbClr val="D9D9D9"/>
          </a:solidFill>
          <a:ln w="2540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200" name="Rounded Rectangle 199"/>
          <p:cNvSpPr/>
          <p:nvPr/>
        </p:nvSpPr>
        <p:spPr>
          <a:xfrm>
            <a:off x="6124155" y="5434784"/>
            <a:ext cx="2472519"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Allocate LUNs in replica with same properties</a:t>
            </a:r>
          </a:p>
        </p:txBody>
      </p:sp>
      <p:sp>
        <p:nvSpPr>
          <p:cNvPr id="201" name="Rounded Rectangle 200"/>
          <p:cNvSpPr/>
          <p:nvPr/>
        </p:nvSpPr>
        <p:spPr>
          <a:xfrm>
            <a:off x="3922823" y="5396684"/>
            <a:ext cx="1727200"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Ensure sufficient space for replica</a:t>
            </a:r>
          </a:p>
        </p:txBody>
      </p:sp>
      <p:cxnSp>
        <p:nvCxnSpPr>
          <p:cNvPr id="202" name="Straight Arrow Connector 201"/>
          <p:cNvCxnSpPr/>
          <p:nvPr/>
        </p:nvCxnSpPr>
        <p:spPr>
          <a:xfrm>
            <a:off x="5673307" y="5777686"/>
            <a:ext cx="508000" cy="1588"/>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203" name="Straight Arrow Connector 202"/>
          <p:cNvCxnSpPr>
            <a:stCxn id="200" idx="0"/>
            <a:endCxn id="156" idx="2"/>
          </p:cNvCxnSpPr>
          <p:nvPr/>
        </p:nvCxnSpPr>
        <p:spPr>
          <a:xfrm flipH="1" flipV="1">
            <a:off x="6480998" y="5236347"/>
            <a:ext cx="879417" cy="198437"/>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204" name="Straight Arrow Connector 203"/>
          <p:cNvCxnSpPr>
            <a:stCxn id="156" idx="3"/>
            <a:endCxn id="157" idx="1"/>
          </p:cNvCxnSpPr>
          <p:nvPr/>
        </p:nvCxnSpPr>
        <p:spPr>
          <a:xfrm>
            <a:off x="7626995" y="4931548"/>
            <a:ext cx="687916" cy="7937"/>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205" name="Straight Connector 204"/>
          <p:cNvCxnSpPr/>
          <p:nvPr/>
        </p:nvCxnSpPr>
        <p:spPr>
          <a:xfrm>
            <a:off x="697023" y="3405959"/>
            <a:ext cx="531283" cy="0"/>
          </a:xfrm>
          <a:prstGeom prst="line">
            <a:avLst/>
          </a:prstGeom>
          <a:noFill/>
          <a:ln w="9525" cap="flat" cmpd="sng" algn="ctr">
            <a:solidFill>
              <a:sysClr val="window" lastClr="FFFFFF">
                <a:lumMod val="85000"/>
              </a:sysClr>
            </a:solidFill>
            <a:prstDash val="solid"/>
          </a:ln>
          <a:effectLst/>
        </p:spPr>
      </p:cxnSp>
      <p:sp>
        <p:nvSpPr>
          <p:cNvPr id="78" name="Content Placeholder 2"/>
          <p:cNvSpPr txBox="1">
            <a:spLocks/>
          </p:cNvSpPr>
          <p:nvPr/>
        </p:nvSpPr>
        <p:spPr>
          <a:xfrm>
            <a:off x="3718565" y="1703175"/>
            <a:ext cx="6671733" cy="2053019"/>
          </a:xfrm>
          <a:prstGeom prst="rect">
            <a:avLst/>
          </a:prstGeom>
          <a:noFill/>
          <a:ln>
            <a:noFill/>
          </a:ln>
        </p:spPr>
        <p:txBody>
          <a:bodyPr rtlCol="1"/>
          <a:lstStyle>
            <a:lvl1pPr marL="342900" indent="-342900" algn="l" defTabSz="914400" rtl="0" eaLnBrk="1" latinLnBrk="0" hangingPunct="1">
              <a:spcBef>
                <a:spcPct val="20000"/>
              </a:spcBef>
              <a:buFont typeface="Arial" pitchFamily="34" charset="0"/>
              <a:buChar char="•"/>
              <a:defRPr sz="2200" kern="1200">
                <a:solidFill>
                  <a:srgbClr val="729D3F"/>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5B4A4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729D3F"/>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5B4A4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729D3F"/>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defRPr/>
            </a:pPr>
            <a:r>
              <a:rPr lang="en-US" sz="8800" b="1" dirty="0">
                <a:ln w="9000" cmpd="sng">
                  <a:noFill/>
                  <a:prstDash val="solid"/>
                </a:ln>
                <a:solidFill>
                  <a:srgbClr val="A60015"/>
                </a:solidFill>
                <a:effectLst>
                  <a:outerShdw blurRad="38100" dist="38100" dir="2700000" algn="tl">
                    <a:srgbClr val="000000">
                      <a:alpha val="43137"/>
                    </a:srgbClr>
                  </a:outerShdw>
                </a:effectLst>
                <a:latin typeface="Calibri" pitchFamily="34" charset="0"/>
                <a:cs typeface="Calibri" pitchFamily="34" charset="0"/>
              </a:rPr>
              <a:t>Complex!</a:t>
            </a:r>
          </a:p>
        </p:txBody>
      </p:sp>
      <p:sp>
        <p:nvSpPr>
          <p:cNvPr id="79" name="Content Placeholder 2"/>
          <p:cNvSpPr txBox="1">
            <a:spLocks/>
          </p:cNvSpPr>
          <p:nvPr/>
        </p:nvSpPr>
        <p:spPr>
          <a:xfrm>
            <a:off x="3718565" y="3148787"/>
            <a:ext cx="8104717" cy="1158875"/>
          </a:xfrm>
          <a:prstGeom prst="rect">
            <a:avLst/>
          </a:prstGeom>
          <a:noFill/>
          <a:ln>
            <a:noFill/>
          </a:ln>
        </p:spPr>
        <p:txBody>
          <a:bodyPr rtlCol="1"/>
          <a:lstStyle>
            <a:lvl1pPr marL="342900" indent="-342900" algn="l" defTabSz="914400" rtl="0" eaLnBrk="1" latinLnBrk="0" hangingPunct="1">
              <a:spcBef>
                <a:spcPct val="20000"/>
              </a:spcBef>
              <a:buFont typeface="Arial" pitchFamily="34" charset="0"/>
              <a:buChar char="•"/>
              <a:defRPr sz="2200" kern="1200">
                <a:solidFill>
                  <a:srgbClr val="729D3F"/>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5B4A4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729D3F"/>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5B4A4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729D3F"/>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defRPr/>
            </a:pPr>
            <a:r>
              <a:rPr lang="en-US" sz="8800" b="1" dirty="0">
                <a:ln w="9000" cmpd="sng">
                  <a:noFill/>
                  <a:prstDash val="solid"/>
                </a:ln>
                <a:solidFill>
                  <a:srgbClr val="A60015"/>
                </a:solidFill>
                <a:effectLst>
                  <a:outerShdw blurRad="38100" dist="38100" dir="2700000" algn="tl">
                    <a:srgbClr val="000000">
                      <a:alpha val="43137"/>
                    </a:srgbClr>
                  </a:outerShdw>
                </a:effectLst>
                <a:latin typeface="Calibri" pitchFamily="34" charset="0"/>
                <a:cs typeface="Calibri" pitchFamily="34" charset="0"/>
              </a:rPr>
              <a:t>Manual!</a:t>
            </a:r>
          </a:p>
        </p:txBody>
      </p:sp>
      <p:sp>
        <p:nvSpPr>
          <p:cNvPr id="80" name="Content Placeholder 2"/>
          <p:cNvSpPr txBox="1">
            <a:spLocks/>
          </p:cNvSpPr>
          <p:nvPr/>
        </p:nvSpPr>
        <p:spPr>
          <a:xfrm>
            <a:off x="3718565" y="4530705"/>
            <a:ext cx="6671733" cy="1158875"/>
          </a:xfrm>
          <a:prstGeom prst="rect">
            <a:avLst/>
          </a:prstGeom>
          <a:noFill/>
          <a:ln>
            <a:noFill/>
          </a:ln>
        </p:spPr>
        <p:txBody>
          <a:bodyPr rtlCol="1"/>
          <a:lstStyle>
            <a:lvl1pPr marL="342900" indent="-342900" algn="l" defTabSz="914400" rtl="0" eaLnBrk="1" latinLnBrk="0" hangingPunct="1">
              <a:spcBef>
                <a:spcPct val="20000"/>
              </a:spcBef>
              <a:buFont typeface="Arial" pitchFamily="34" charset="0"/>
              <a:buChar char="•"/>
              <a:defRPr sz="2200" kern="1200">
                <a:solidFill>
                  <a:srgbClr val="729D3F"/>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5B4A4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729D3F"/>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5B4A4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rgbClr val="729D3F"/>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None/>
              <a:defRPr/>
            </a:pPr>
            <a:r>
              <a:rPr lang="en-US" sz="8800" b="1" dirty="0">
                <a:ln w="9000" cmpd="sng">
                  <a:noFill/>
                  <a:prstDash val="solid"/>
                </a:ln>
                <a:solidFill>
                  <a:srgbClr val="A60015"/>
                </a:solidFill>
                <a:effectLst>
                  <a:outerShdw blurRad="38100" dist="38100" dir="2700000" algn="tl">
                    <a:srgbClr val="000000">
                      <a:alpha val="43137"/>
                    </a:srgbClr>
                  </a:outerShdw>
                </a:effectLst>
                <a:latin typeface="Calibri" pitchFamily="34" charset="0"/>
                <a:cs typeface="Calibri" pitchFamily="34" charset="0"/>
              </a:rPr>
              <a:t>Inflexible!</a:t>
            </a:r>
          </a:p>
        </p:txBody>
      </p:sp>
    </p:spTree>
    <p:extLst>
      <p:ext uri="{BB962C8B-B14F-4D97-AF65-F5344CB8AC3E}">
        <p14:creationId xmlns:p14="http://schemas.microsoft.com/office/powerpoint/2010/main" val="2672143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wipe(left)">
                                      <p:cBhvr>
                                        <p:cTn id="7" dur="500"/>
                                        <p:tgtEl>
                                          <p:spTgt spid="152"/>
                                        </p:tgtEl>
                                      </p:cBhvr>
                                    </p:animEffect>
                                  </p:childTnLst>
                                </p:cTn>
                              </p:par>
                              <p:par>
                                <p:cTn id="8" presetID="22" presetClass="entr" presetSubtype="8"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wipe(left)">
                                      <p:cBhvr>
                                        <p:cTn id="10" dur="500"/>
                                        <p:tgtEl>
                                          <p:spTgt spid="15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54"/>
                                        </p:tgtEl>
                                        <p:attrNameLst>
                                          <p:attrName>style.visibility</p:attrName>
                                        </p:attrNameLst>
                                      </p:cBhvr>
                                      <p:to>
                                        <p:strVal val="visible"/>
                                      </p:to>
                                    </p:set>
                                    <p:animEffect transition="in" filter="wipe(left)">
                                      <p:cBhvr>
                                        <p:cTn id="13" dur="500"/>
                                        <p:tgtEl>
                                          <p:spTgt spid="15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55"/>
                                        </p:tgtEl>
                                        <p:attrNameLst>
                                          <p:attrName>style.visibility</p:attrName>
                                        </p:attrNameLst>
                                      </p:cBhvr>
                                      <p:to>
                                        <p:strVal val="visible"/>
                                      </p:to>
                                    </p:set>
                                    <p:animEffect transition="in" filter="wipe(left)">
                                      <p:cBhvr>
                                        <p:cTn id="16" dur="500"/>
                                        <p:tgtEl>
                                          <p:spTgt spid="155"/>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6"/>
                                        </p:tgtEl>
                                        <p:attrNameLst>
                                          <p:attrName>style.visibility</p:attrName>
                                        </p:attrNameLst>
                                      </p:cBhvr>
                                      <p:to>
                                        <p:strVal val="visible"/>
                                      </p:to>
                                    </p:set>
                                    <p:animEffect transition="in" filter="wipe(left)">
                                      <p:cBhvr>
                                        <p:cTn id="19" dur="500"/>
                                        <p:tgtEl>
                                          <p:spTgt spid="156"/>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57"/>
                                        </p:tgtEl>
                                        <p:attrNameLst>
                                          <p:attrName>style.visibility</p:attrName>
                                        </p:attrNameLst>
                                      </p:cBhvr>
                                      <p:to>
                                        <p:strVal val="visible"/>
                                      </p:to>
                                    </p:set>
                                    <p:animEffect transition="in" filter="wipe(left)">
                                      <p:cBhvr>
                                        <p:cTn id="22" dur="500"/>
                                        <p:tgtEl>
                                          <p:spTgt spid="157"/>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58"/>
                                        </p:tgtEl>
                                        <p:attrNameLst>
                                          <p:attrName>style.visibility</p:attrName>
                                        </p:attrNameLst>
                                      </p:cBhvr>
                                      <p:to>
                                        <p:strVal val="visible"/>
                                      </p:to>
                                    </p:set>
                                    <p:animEffect transition="in" filter="wipe(left)">
                                      <p:cBhvr>
                                        <p:cTn id="25" dur="500"/>
                                        <p:tgtEl>
                                          <p:spTgt spid="158"/>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59"/>
                                        </p:tgtEl>
                                        <p:attrNameLst>
                                          <p:attrName>style.visibility</p:attrName>
                                        </p:attrNameLst>
                                      </p:cBhvr>
                                      <p:to>
                                        <p:strVal val="visible"/>
                                      </p:to>
                                    </p:set>
                                    <p:animEffect transition="in" filter="wipe(left)">
                                      <p:cBhvr>
                                        <p:cTn id="28" dur="500"/>
                                        <p:tgtEl>
                                          <p:spTgt spid="159"/>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60"/>
                                        </p:tgtEl>
                                        <p:attrNameLst>
                                          <p:attrName>style.visibility</p:attrName>
                                        </p:attrNameLst>
                                      </p:cBhvr>
                                      <p:to>
                                        <p:strVal val="visible"/>
                                      </p:to>
                                    </p:set>
                                    <p:animEffect transition="in" filter="wipe(left)">
                                      <p:cBhvr>
                                        <p:cTn id="31" dur="500"/>
                                        <p:tgtEl>
                                          <p:spTgt spid="16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61"/>
                                        </p:tgtEl>
                                        <p:attrNameLst>
                                          <p:attrName>style.visibility</p:attrName>
                                        </p:attrNameLst>
                                      </p:cBhvr>
                                      <p:to>
                                        <p:strVal val="visible"/>
                                      </p:to>
                                    </p:set>
                                    <p:animEffect transition="in" filter="wipe(left)">
                                      <p:cBhvr>
                                        <p:cTn id="34" dur="500"/>
                                        <p:tgtEl>
                                          <p:spTgt spid="161"/>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2"/>
                                        </p:tgtEl>
                                        <p:attrNameLst>
                                          <p:attrName>style.visibility</p:attrName>
                                        </p:attrNameLst>
                                      </p:cBhvr>
                                      <p:to>
                                        <p:strVal val="visible"/>
                                      </p:to>
                                    </p:set>
                                    <p:animEffect transition="in" filter="wipe(left)">
                                      <p:cBhvr>
                                        <p:cTn id="37" dur="500"/>
                                        <p:tgtEl>
                                          <p:spTgt spid="162"/>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3"/>
                                        </p:tgtEl>
                                        <p:attrNameLst>
                                          <p:attrName>style.visibility</p:attrName>
                                        </p:attrNameLst>
                                      </p:cBhvr>
                                      <p:to>
                                        <p:strVal val="visible"/>
                                      </p:to>
                                    </p:set>
                                    <p:animEffect transition="in" filter="wipe(left)">
                                      <p:cBhvr>
                                        <p:cTn id="40" dur="500"/>
                                        <p:tgtEl>
                                          <p:spTgt spid="16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64"/>
                                        </p:tgtEl>
                                        <p:attrNameLst>
                                          <p:attrName>style.visibility</p:attrName>
                                        </p:attrNameLst>
                                      </p:cBhvr>
                                      <p:to>
                                        <p:strVal val="visible"/>
                                      </p:to>
                                    </p:set>
                                    <p:animEffect transition="in" filter="wipe(left)">
                                      <p:cBhvr>
                                        <p:cTn id="43" dur="500"/>
                                        <p:tgtEl>
                                          <p:spTgt spid="164"/>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65"/>
                                        </p:tgtEl>
                                        <p:attrNameLst>
                                          <p:attrName>style.visibility</p:attrName>
                                        </p:attrNameLst>
                                      </p:cBhvr>
                                      <p:to>
                                        <p:strVal val="visible"/>
                                      </p:to>
                                    </p:set>
                                    <p:animEffect transition="in" filter="wipe(left)">
                                      <p:cBhvr>
                                        <p:cTn id="46" dur="500"/>
                                        <p:tgtEl>
                                          <p:spTgt spid="16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66"/>
                                        </p:tgtEl>
                                        <p:attrNameLst>
                                          <p:attrName>style.visibility</p:attrName>
                                        </p:attrNameLst>
                                      </p:cBhvr>
                                      <p:to>
                                        <p:strVal val="visible"/>
                                      </p:to>
                                    </p:set>
                                    <p:animEffect transition="in" filter="wipe(left)">
                                      <p:cBhvr>
                                        <p:cTn id="49" dur="500"/>
                                        <p:tgtEl>
                                          <p:spTgt spid="16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67"/>
                                        </p:tgtEl>
                                        <p:attrNameLst>
                                          <p:attrName>style.visibility</p:attrName>
                                        </p:attrNameLst>
                                      </p:cBhvr>
                                      <p:to>
                                        <p:strVal val="visible"/>
                                      </p:to>
                                    </p:set>
                                    <p:animEffect transition="in" filter="wipe(left)">
                                      <p:cBhvr>
                                        <p:cTn id="52" dur="500"/>
                                        <p:tgtEl>
                                          <p:spTgt spid="167"/>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68"/>
                                        </p:tgtEl>
                                        <p:attrNameLst>
                                          <p:attrName>style.visibility</p:attrName>
                                        </p:attrNameLst>
                                      </p:cBhvr>
                                      <p:to>
                                        <p:strVal val="visible"/>
                                      </p:to>
                                    </p:set>
                                    <p:animEffect transition="in" filter="wipe(left)">
                                      <p:cBhvr>
                                        <p:cTn id="55" dur="500"/>
                                        <p:tgtEl>
                                          <p:spTgt spid="16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169"/>
                                        </p:tgtEl>
                                        <p:attrNameLst>
                                          <p:attrName>style.visibility</p:attrName>
                                        </p:attrNameLst>
                                      </p:cBhvr>
                                      <p:to>
                                        <p:strVal val="visible"/>
                                      </p:to>
                                    </p:set>
                                    <p:animEffect transition="in" filter="wipe(left)">
                                      <p:cBhvr>
                                        <p:cTn id="58" dur="500"/>
                                        <p:tgtEl>
                                          <p:spTgt spid="169"/>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70"/>
                                        </p:tgtEl>
                                        <p:attrNameLst>
                                          <p:attrName>style.visibility</p:attrName>
                                        </p:attrNameLst>
                                      </p:cBhvr>
                                      <p:to>
                                        <p:strVal val="visible"/>
                                      </p:to>
                                    </p:set>
                                    <p:animEffect transition="in" filter="wipe(left)">
                                      <p:cBhvr>
                                        <p:cTn id="61" dur="500"/>
                                        <p:tgtEl>
                                          <p:spTgt spid="170"/>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71"/>
                                        </p:tgtEl>
                                        <p:attrNameLst>
                                          <p:attrName>style.visibility</p:attrName>
                                        </p:attrNameLst>
                                      </p:cBhvr>
                                      <p:to>
                                        <p:strVal val="visible"/>
                                      </p:to>
                                    </p:set>
                                    <p:animEffect transition="in" filter="wipe(left)">
                                      <p:cBhvr>
                                        <p:cTn id="64" dur="500"/>
                                        <p:tgtEl>
                                          <p:spTgt spid="171"/>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172"/>
                                        </p:tgtEl>
                                        <p:attrNameLst>
                                          <p:attrName>style.visibility</p:attrName>
                                        </p:attrNameLst>
                                      </p:cBhvr>
                                      <p:to>
                                        <p:strVal val="visible"/>
                                      </p:to>
                                    </p:set>
                                    <p:animEffect transition="in" filter="wipe(left)">
                                      <p:cBhvr>
                                        <p:cTn id="67" dur="500"/>
                                        <p:tgtEl>
                                          <p:spTgt spid="172"/>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73"/>
                                        </p:tgtEl>
                                        <p:attrNameLst>
                                          <p:attrName>style.visibility</p:attrName>
                                        </p:attrNameLst>
                                      </p:cBhvr>
                                      <p:to>
                                        <p:strVal val="visible"/>
                                      </p:to>
                                    </p:set>
                                    <p:animEffect transition="in" filter="wipe(left)">
                                      <p:cBhvr>
                                        <p:cTn id="70" dur="500"/>
                                        <p:tgtEl>
                                          <p:spTgt spid="173"/>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74"/>
                                        </p:tgtEl>
                                        <p:attrNameLst>
                                          <p:attrName>style.visibility</p:attrName>
                                        </p:attrNameLst>
                                      </p:cBhvr>
                                      <p:to>
                                        <p:strVal val="visible"/>
                                      </p:to>
                                    </p:set>
                                    <p:animEffect transition="in" filter="wipe(left)">
                                      <p:cBhvr>
                                        <p:cTn id="73" dur="500"/>
                                        <p:tgtEl>
                                          <p:spTgt spid="174"/>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175"/>
                                        </p:tgtEl>
                                        <p:attrNameLst>
                                          <p:attrName>style.visibility</p:attrName>
                                        </p:attrNameLst>
                                      </p:cBhvr>
                                      <p:to>
                                        <p:strVal val="visible"/>
                                      </p:to>
                                    </p:set>
                                    <p:animEffect transition="in" filter="wipe(left)">
                                      <p:cBhvr>
                                        <p:cTn id="76" dur="500"/>
                                        <p:tgtEl>
                                          <p:spTgt spid="175"/>
                                        </p:tgtEl>
                                      </p:cBhvr>
                                    </p:animEffect>
                                  </p:childTnLst>
                                </p:cTn>
                              </p:par>
                              <p:par>
                                <p:cTn id="77" presetID="22" presetClass="entr" presetSubtype="8" fill="hold" grpId="0" nodeType="withEffect">
                                  <p:stCondLst>
                                    <p:cond delay="0"/>
                                  </p:stCondLst>
                                  <p:childTnLst>
                                    <p:set>
                                      <p:cBhvr>
                                        <p:cTn id="78" dur="1" fill="hold">
                                          <p:stCondLst>
                                            <p:cond delay="0"/>
                                          </p:stCondLst>
                                        </p:cTn>
                                        <p:tgtEl>
                                          <p:spTgt spid="176"/>
                                        </p:tgtEl>
                                        <p:attrNameLst>
                                          <p:attrName>style.visibility</p:attrName>
                                        </p:attrNameLst>
                                      </p:cBhvr>
                                      <p:to>
                                        <p:strVal val="visible"/>
                                      </p:to>
                                    </p:set>
                                    <p:animEffect transition="in" filter="wipe(left)">
                                      <p:cBhvr>
                                        <p:cTn id="79" dur="500"/>
                                        <p:tgtEl>
                                          <p:spTgt spid="176"/>
                                        </p:tgtEl>
                                      </p:cBhvr>
                                    </p:animEffect>
                                  </p:childTnLst>
                                </p:cTn>
                              </p:par>
                              <p:par>
                                <p:cTn id="80" presetID="22" presetClass="entr" presetSubtype="8" fill="hold" grpId="0" nodeType="withEffect">
                                  <p:stCondLst>
                                    <p:cond delay="0"/>
                                  </p:stCondLst>
                                  <p:childTnLst>
                                    <p:set>
                                      <p:cBhvr>
                                        <p:cTn id="81" dur="1" fill="hold">
                                          <p:stCondLst>
                                            <p:cond delay="0"/>
                                          </p:stCondLst>
                                        </p:cTn>
                                        <p:tgtEl>
                                          <p:spTgt spid="177"/>
                                        </p:tgtEl>
                                        <p:attrNameLst>
                                          <p:attrName>style.visibility</p:attrName>
                                        </p:attrNameLst>
                                      </p:cBhvr>
                                      <p:to>
                                        <p:strVal val="visible"/>
                                      </p:to>
                                    </p:set>
                                    <p:animEffect transition="in" filter="wipe(left)">
                                      <p:cBhvr>
                                        <p:cTn id="82" dur="500"/>
                                        <p:tgtEl>
                                          <p:spTgt spid="177"/>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78"/>
                                        </p:tgtEl>
                                        <p:attrNameLst>
                                          <p:attrName>style.visibility</p:attrName>
                                        </p:attrNameLst>
                                      </p:cBhvr>
                                      <p:to>
                                        <p:strVal val="visible"/>
                                      </p:to>
                                    </p:set>
                                    <p:animEffect transition="in" filter="wipe(left)">
                                      <p:cBhvr>
                                        <p:cTn id="85" dur="500"/>
                                        <p:tgtEl>
                                          <p:spTgt spid="178"/>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179"/>
                                        </p:tgtEl>
                                        <p:attrNameLst>
                                          <p:attrName>style.visibility</p:attrName>
                                        </p:attrNameLst>
                                      </p:cBhvr>
                                      <p:to>
                                        <p:strVal val="visible"/>
                                      </p:to>
                                    </p:set>
                                    <p:animEffect transition="in" filter="wipe(left)">
                                      <p:cBhvr>
                                        <p:cTn id="88" dur="500"/>
                                        <p:tgtEl>
                                          <p:spTgt spid="179"/>
                                        </p:tgtEl>
                                      </p:cBhvr>
                                    </p:animEffect>
                                  </p:childTnLst>
                                </p:cTn>
                              </p:par>
                              <p:par>
                                <p:cTn id="89" presetID="22" presetClass="entr" presetSubtype="8" fill="hold" grpId="0" nodeType="withEffect">
                                  <p:stCondLst>
                                    <p:cond delay="0"/>
                                  </p:stCondLst>
                                  <p:childTnLst>
                                    <p:set>
                                      <p:cBhvr>
                                        <p:cTn id="90" dur="1" fill="hold">
                                          <p:stCondLst>
                                            <p:cond delay="0"/>
                                          </p:stCondLst>
                                        </p:cTn>
                                        <p:tgtEl>
                                          <p:spTgt spid="181"/>
                                        </p:tgtEl>
                                        <p:attrNameLst>
                                          <p:attrName>style.visibility</p:attrName>
                                        </p:attrNameLst>
                                      </p:cBhvr>
                                      <p:to>
                                        <p:strVal val="visible"/>
                                      </p:to>
                                    </p:set>
                                    <p:animEffect transition="in" filter="wipe(left)">
                                      <p:cBhvr>
                                        <p:cTn id="91" dur="500"/>
                                        <p:tgtEl>
                                          <p:spTgt spid="181"/>
                                        </p:tgtEl>
                                      </p:cBhvr>
                                    </p:animEffect>
                                  </p:childTnLst>
                                </p:cTn>
                              </p:par>
                              <p:par>
                                <p:cTn id="92" presetID="22" presetClass="entr" presetSubtype="8" fill="hold" nodeType="withEffect">
                                  <p:stCondLst>
                                    <p:cond delay="0"/>
                                  </p:stCondLst>
                                  <p:childTnLst>
                                    <p:set>
                                      <p:cBhvr>
                                        <p:cTn id="93" dur="1" fill="hold">
                                          <p:stCondLst>
                                            <p:cond delay="0"/>
                                          </p:stCondLst>
                                        </p:cTn>
                                        <p:tgtEl>
                                          <p:spTgt spid="182"/>
                                        </p:tgtEl>
                                        <p:attrNameLst>
                                          <p:attrName>style.visibility</p:attrName>
                                        </p:attrNameLst>
                                      </p:cBhvr>
                                      <p:to>
                                        <p:strVal val="visible"/>
                                      </p:to>
                                    </p:set>
                                    <p:animEffect transition="in" filter="wipe(left)">
                                      <p:cBhvr>
                                        <p:cTn id="94" dur="500"/>
                                        <p:tgtEl>
                                          <p:spTgt spid="182"/>
                                        </p:tgtEl>
                                      </p:cBhvr>
                                    </p:animEffect>
                                  </p:childTnLst>
                                </p:cTn>
                              </p:par>
                              <p:par>
                                <p:cTn id="95" presetID="22" presetClass="entr" presetSubtype="8" fill="hold" nodeType="withEffect">
                                  <p:stCondLst>
                                    <p:cond delay="0"/>
                                  </p:stCondLst>
                                  <p:childTnLst>
                                    <p:set>
                                      <p:cBhvr>
                                        <p:cTn id="96" dur="1" fill="hold">
                                          <p:stCondLst>
                                            <p:cond delay="0"/>
                                          </p:stCondLst>
                                        </p:cTn>
                                        <p:tgtEl>
                                          <p:spTgt spid="183"/>
                                        </p:tgtEl>
                                        <p:attrNameLst>
                                          <p:attrName>style.visibility</p:attrName>
                                        </p:attrNameLst>
                                      </p:cBhvr>
                                      <p:to>
                                        <p:strVal val="visible"/>
                                      </p:to>
                                    </p:set>
                                    <p:animEffect transition="in" filter="wipe(left)">
                                      <p:cBhvr>
                                        <p:cTn id="97" dur="500"/>
                                        <p:tgtEl>
                                          <p:spTgt spid="183"/>
                                        </p:tgtEl>
                                      </p:cBhvr>
                                    </p:animEffect>
                                  </p:childTnLst>
                                </p:cTn>
                              </p:par>
                              <p:par>
                                <p:cTn id="98" presetID="22" presetClass="entr" presetSubtype="8" fill="hold" nodeType="withEffect">
                                  <p:stCondLst>
                                    <p:cond delay="0"/>
                                  </p:stCondLst>
                                  <p:childTnLst>
                                    <p:set>
                                      <p:cBhvr>
                                        <p:cTn id="99" dur="1" fill="hold">
                                          <p:stCondLst>
                                            <p:cond delay="0"/>
                                          </p:stCondLst>
                                        </p:cTn>
                                        <p:tgtEl>
                                          <p:spTgt spid="184"/>
                                        </p:tgtEl>
                                        <p:attrNameLst>
                                          <p:attrName>style.visibility</p:attrName>
                                        </p:attrNameLst>
                                      </p:cBhvr>
                                      <p:to>
                                        <p:strVal val="visible"/>
                                      </p:to>
                                    </p:set>
                                    <p:animEffect transition="in" filter="wipe(left)">
                                      <p:cBhvr>
                                        <p:cTn id="100" dur="500"/>
                                        <p:tgtEl>
                                          <p:spTgt spid="184"/>
                                        </p:tgtEl>
                                      </p:cBhvr>
                                    </p:animEffect>
                                  </p:childTnLst>
                                </p:cTn>
                              </p:par>
                              <p:par>
                                <p:cTn id="101" presetID="22" presetClass="entr" presetSubtype="8" fill="hold" nodeType="withEffect">
                                  <p:stCondLst>
                                    <p:cond delay="0"/>
                                  </p:stCondLst>
                                  <p:childTnLst>
                                    <p:set>
                                      <p:cBhvr>
                                        <p:cTn id="102" dur="1" fill="hold">
                                          <p:stCondLst>
                                            <p:cond delay="0"/>
                                          </p:stCondLst>
                                        </p:cTn>
                                        <p:tgtEl>
                                          <p:spTgt spid="185"/>
                                        </p:tgtEl>
                                        <p:attrNameLst>
                                          <p:attrName>style.visibility</p:attrName>
                                        </p:attrNameLst>
                                      </p:cBhvr>
                                      <p:to>
                                        <p:strVal val="visible"/>
                                      </p:to>
                                    </p:set>
                                    <p:animEffect transition="in" filter="wipe(left)">
                                      <p:cBhvr>
                                        <p:cTn id="103" dur="500"/>
                                        <p:tgtEl>
                                          <p:spTgt spid="185"/>
                                        </p:tgtEl>
                                      </p:cBhvr>
                                    </p:animEffect>
                                  </p:childTnLst>
                                </p:cTn>
                              </p:par>
                              <p:par>
                                <p:cTn id="104" presetID="22" presetClass="entr" presetSubtype="8" fill="hold" nodeType="withEffect">
                                  <p:stCondLst>
                                    <p:cond delay="0"/>
                                  </p:stCondLst>
                                  <p:childTnLst>
                                    <p:set>
                                      <p:cBhvr>
                                        <p:cTn id="105" dur="1" fill="hold">
                                          <p:stCondLst>
                                            <p:cond delay="0"/>
                                          </p:stCondLst>
                                        </p:cTn>
                                        <p:tgtEl>
                                          <p:spTgt spid="186"/>
                                        </p:tgtEl>
                                        <p:attrNameLst>
                                          <p:attrName>style.visibility</p:attrName>
                                        </p:attrNameLst>
                                      </p:cBhvr>
                                      <p:to>
                                        <p:strVal val="visible"/>
                                      </p:to>
                                    </p:set>
                                    <p:animEffect transition="in" filter="wipe(left)">
                                      <p:cBhvr>
                                        <p:cTn id="106" dur="500"/>
                                        <p:tgtEl>
                                          <p:spTgt spid="186"/>
                                        </p:tgtEl>
                                      </p:cBhvr>
                                    </p:animEffect>
                                  </p:childTnLst>
                                </p:cTn>
                              </p:par>
                              <p:par>
                                <p:cTn id="107" presetID="22" presetClass="entr" presetSubtype="8" fill="hold" nodeType="withEffect">
                                  <p:stCondLst>
                                    <p:cond delay="0"/>
                                  </p:stCondLst>
                                  <p:childTnLst>
                                    <p:set>
                                      <p:cBhvr>
                                        <p:cTn id="108" dur="1" fill="hold">
                                          <p:stCondLst>
                                            <p:cond delay="0"/>
                                          </p:stCondLst>
                                        </p:cTn>
                                        <p:tgtEl>
                                          <p:spTgt spid="187"/>
                                        </p:tgtEl>
                                        <p:attrNameLst>
                                          <p:attrName>style.visibility</p:attrName>
                                        </p:attrNameLst>
                                      </p:cBhvr>
                                      <p:to>
                                        <p:strVal val="visible"/>
                                      </p:to>
                                    </p:set>
                                    <p:animEffect transition="in" filter="wipe(left)">
                                      <p:cBhvr>
                                        <p:cTn id="109" dur="500"/>
                                        <p:tgtEl>
                                          <p:spTgt spid="187"/>
                                        </p:tgtEl>
                                      </p:cBhvr>
                                    </p:animEffect>
                                  </p:childTnLst>
                                </p:cTn>
                              </p:par>
                              <p:par>
                                <p:cTn id="110" presetID="22" presetClass="entr" presetSubtype="8" fill="hold" nodeType="withEffect">
                                  <p:stCondLst>
                                    <p:cond delay="0"/>
                                  </p:stCondLst>
                                  <p:childTnLst>
                                    <p:set>
                                      <p:cBhvr>
                                        <p:cTn id="111" dur="1" fill="hold">
                                          <p:stCondLst>
                                            <p:cond delay="0"/>
                                          </p:stCondLst>
                                        </p:cTn>
                                        <p:tgtEl>
                                          <p:spTgt spid="188"/>
                                        </p:tgtEl>
                                        <p:attrNameLst>
                                          <p:attrName>style.visibility</p:attrName>
                                        </p:attrNameLst>
                                      </p:cBhvr>
                                      <p:to>
                                        <p:strVal val="visible"/>
                                      </p:to>
                                    </p:set>
                                    <p:animEffect transition="in" filter="wipe(left)">
                                      <p:cBhvr>
                                        <p:cTn id="112" dur="500"/>
                                        <p:tgtEl>
                                          <p:spTgt spid="188"/>
                                        </p:tgtEl>
                                      </p:cBhvr>
                                    </p:animEffect>
                                  </p:childTnLst>
                                </p:cTn>
                              </p:par>
                              <p:par>
                                <p:cTn id="113" presetID="22" presetClass="entr" presetSubtype="8" fill="hold" nodeType="withEffect">
                                  <p:stCondLst>
                                    <p:cond delay="0"/>
                                  </p:stCondLst>
                                  <p:childTnLst>
                                    <p:set>
                                      <p:cBhvr>
                                        <p:cTn id="114" dur="1" fill="hold">
                                          <p:stCondLst>
                                            <p:cond delay="0"/>
                                          </p:stCondLst>
                                        </p:cTn>
                                        <p:tgtEl>
                                          <p:spTgt spid="189"/>
                                        </p:tgtEl>
                                        <p:attrNameLst>
                                          <p:attrName>style.visibility</p:attrName>
                                        </p:attrNameLst>
                                      </p:cBhvr>
                                      <p:to>
                                        <p:strVal val="visible"/>
                                      </p:to>
                                    </p:set>
                                    <p:animEffect transition="in" filter="wipe(left)">
                                      <p:cBhvr>
                                        <p:cTn id="115" dur="500"/>
                                        <p:tgtEl>
                                          <p:spTgt spid="189"/>
                                        </p:tgtEl>
                                      </p:cBhvr>
                                    </p:animEffect>
                                  </p:childTnLst>
                                </p:cTn>
                              </p:par>
                              <p:par>
                                <p:cTn id="116" presetID="22" presetClass="entr" presetSubtype="8" fill="hold" nodeType="withEffect">
                                  <p:stCondLst>
                                    <p:cond delay="0"/>
                                  </p:stCondLst>
                                  <p:childTnLst>
                                    <p:set>
                                      <p:cBhvr>
                                        <p:cTn id="117" dur="1" fill="hold">
                                          <p:stCondLst>
                                            <p:cond delay="0"/>
                                          </p:stCondLst>
                                        </p:cTn>
                                        <p:tgtEl>
                                          <p:spTgt spid="190"/>
                                        </p:tgtEl>
                                        <p:attrNameLst>
                                          <p:attrName>style.visibility</p:attrName>
                                        </p:attrNameLst>
                                      </p:cBhvr>
                                      <p:to>
                                        <p:strVal val="visible"/>
                                      </p:to>
                                    </p:set>
                                    <p:animEffect transition="in" filter="wipe(left)">
                                      <p:cBhvr>
                                        <p:cTn id="118" dur="500"/>
                                        <p:tgtEl>
                                          <p:spTgt spid="190"/>
                                        </p:tgtEl>
                                      </p:cBhvr>
                                    </p:animEffect>
                                  </p:childTnLst>
                                </p:cTn>
                              </p:par>
                              <p:par>
                                <p:cTn id="119" presetID="22" presetClass="entr" presetSubtype="8" fill="hold" grpId="0" nodeType="withEffect">
                                  <p:stCondLst>
                                    <p:cond delay="0"/>
                                  </p:stCondLst>
                                  <p:childTnLst>
                                    <p:set>
                                      <p:cBhvr>
                                        <p:cTn id="120" dur="1" fill="hold">
                                          <p:stCondLst>
                                            <p:cond delay="0"/>
                                          </p:stCondLst>
                                        </p:cTn>
                                        <p:tgtEl>
                                          <p:spTgt spid="191"/>
                                        </p:tgtEl>
                                        <p:attrNameLst>
                                          <p:attrName>style.visibility</p:attrName>
                                        </p:attrNameLst>
                                      </p:cBhvr>
                                      <p:to>
                                        <p:strVal val="visible"/>
                                      </p:to>
                                    </p:set>
                                    <p:animEffect transition="in" filter="wipe(left)">
                                      <p:cBhvr>
                                        <p:cTn id="121" dur="500"/>
                                        <p:tgtEl>
                                          <p:spTgt spid="191"/>
                                        </p:tgtEl>
                                      </p:cBhvr>
                                    </p:animEffect>
                                  </p:childTnLst>
                                </p:cTn>
                              </p:par>
                              <p:par>
                                <p:cTn id="122" presetID="22" presetClass="entr" presetSubtype="8" fill="hold" grpId="0" nodeType="withEffect">
                                  <p:stCondLst>
                                    <p:cond delay="0"/>
                                  </p:stCondLst>
                                  <p:childTnLst>
                                    <p:set>
                                      <p:cBhvr>
                                        <p:cTn id="123" dur="1" fill="hold">
                                          <p:stCondLst>
                                            <p:cond delay="0"/>
                                          </p:stCondLst>
                                        </p:cTn>
                                        <p:tgtEl>
                                          <p:spTgt spid="192"/>
                                        </p:tgtEl>
                                        <p:attrNameLst>
                                          <p:attrName>style.visibility</p:attrName>
                                        </p:attrNameLst>
                                      </p:cBhvr>
                                      <p:to>
                                        <p:strVal val="visible"/>
                                      </p:to>
                                    </p:set>
                                    <p:animEffect transition="in" filter="wipe(left)">
                                      <p:cBhvr>
                                        <p:cTn id="124" dur="500"/>
                                        <p:tgtEl>
                                          <p:spTgt spid="192"/>
                                        </p:tgtEl>
                                      </p:cBhvr>
                                    </p:animEffect>
                                  </p:childTnLst>
                                </p:cTn>
                              </p:par>
                              <p:par>
                                <p:cTn id="125" presetID="22" presetClass="entr" presetSubtype="8" fill="hold" grpId="0" nodeType="withEffect">
                                  <p:stCondLst>
                                    <p:cond delay="0"/>
                                  </p:stCondLst>
                                  <p:childTnLst>
                                    <p:set>
                                      <p:cBhvr>
                                        <p:cTn id="126" dur="1" fill="hold">
                                          <p:stCondLst>
                                            <p:cond delay="0"/>
                                          </p:stCondLst>
                                        </p:cTn>
                                        <p:tgtEl>
                                          <p:spTgt spid="193"/>
                                        </p:tgtEl>
                                        <p:attrNameLst>
                                          <p:attrName>style.visibility</p:attrName>
                                        </p:attrNameLst>
                                      </p:cBhvr>
                                      <p:to>
                                        <p:strVal val="visible"/>
                                      </p:to>
                                    </p:set>
                                    <p:animEffect transition="in" filter="wipe(left)">
                                      <p:cBhvr>
                                        <p:cTn id="127" dur="500"/>
                                        <p:tgtEl>
                                          <p:spTgt spid="193"/>
                                        </p:tgtEl>
                                      </p:cBhvr>
                                    </p:animEffect>
                                  </p:childTnLst>
                                </p:cTn>
                              </p:par>
                              <p:par>
                                <p:cTn id="128" presetID="22" presetClass="entr" presetSubtype="8" fill="hold" grpId="0" nodeType="withEffect">
                                  <p:stCondLst>
                                    <p:cond delay="0"/>
                                  </p:stCondLst>
                                  <p:childTnLst>
                                    <p:set>
                                      <p:cBhvr>
                                        <p:cTn id="129" dur="1" fill="hold">
                                          <p:stCondLst>
                                            <p:cond delay="0"/>
                                          </p:stCondLst>
                                        </p:cTn>
                                        <p:tgtEl>
                                          <p:spTgt spid="194"/>
                                        </p:tgtEl>
                                        <p:attrNameLst>
                                          <p:attrName>style.visibility</p:attrName>
                                        </p:attrNameLst>
                                      </p:cBhvr>
                                      <p:to>
                                        <p:strVal val="visible"/>
                                      </p:to>
                                    </p:set>
                                    <p:animEffect transition="in" filter="wipe(left)">
                                      <p:cBhvr>
                                        <p:cTn id="130" dur="500"/>
                                        <p:tgtEl>
                                          <p:spTgt spid="194"/>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195"/>
                                        </p:tgtEl>
                                        <p:attrNameLst>
                                          <p:attrName>style.visibility</p:attrName>
                                        </p:attrNameLst>
                                      </p:cBhvr>
                                      <p:to>
                                        <p:strVal val="visible"/>
                                      </p:to>
                                    </p:set>
                                    <p:animEffect transition="in" filter="wipe(left)">
                                      <p:cBhvr>
                                        <p:cTn id="133" dur="500"/>
                                        <p:tgtEl>
                                          <p:spTgt spid="195"/>
                                        </p:tgtEl>
                                      </p:cBhvr>
                                    </p:animEffect>
                                  </p:childTnLst>
                                </p:cTn>
                              </p:par>
                              <p:par>
                                <p:cTn id="134" presetID="22" presetClass="entr" presetSubtype="8" fill="hold" grpId="0" nodeType="withEffect">
                                  <p:stCondLst>
                                    <p:cond delay="0"/>
                                  </p:stCondLst>
                                  <p:childTnLst>
                                    <p:set>
                                      <p:cBhvr>
                                        <p:cTn id="135" dur="1" fill="hold">
                                          <p:stCondLst>
                                            <p:cond delay="0"/>
                                          </p:stCondLst>
                                        </p:cTn>
                                        <p:tgtEl>
                                          <p:spTgt spid="198"/>
                                        </p:tgtEl>
                                        <p:attrNameLst>
                                          <p:attrName>style.visibility</p:attrName>
                                        </p:attrNameLst>
                                      </p:cBhvr>
                                      <p:to>
                                        <p:strVal val="visible"/>
                                      </p:to>
                                    </p:set>
                                    <p:animEffect transition="in" filter="wipe(left)">
                                      <p:cBhvr>
                                        <p:cTn id="136" dur="500"/>
                                        <p:tgtEl>
                                          <p:spTgt spid="198"/>
                                        </p:tgtEl>
                                      </p:cBhvr>
                                    </p:animEffect>
                                  </p:childTnLst>
                                </p:cTn>
                              </p:par>
                              <p:par>
                                <p:cTn id="137" presetID="22" presetClass="entr" presetSubtype="8" fill="hold" grpId="0" nodeType="withEffect">
                                  <p:stCondLst>
                                    <p:cond delay="0"/>
                                  </p:stCondLst>
                                  <p:childTnLst>
                                    <p:set>
                                      <p:cBhvr>
                                        <p:cTn id="138" dur="1" fill="hold">
                                          <p:stCondLst>
                                            <p:cond delay="0"/>
                                          </p:stCondLst>
                                        </p:cTn>
                                        <p:tgtEl>
                                          <p:spTgt spid="199"/>
                                        </p:tgtEl>
                                        <p:attrNameLst>
                                          <p:attrName>style.visibility</p:attrName>
                                        </p:attrNameLst>
                                      </p:cBhvr>
                                      <p:to>
                                        <p:strVal val="visible"/>
                                      </p:to>
                                    </p:set>
                                    <p:animEffect transition="in" filter="wipe(left)">
                                      <p:cBhvr>
                                        <p:cTn id="139" dur="500"/>
                                        <p:tgtEl>
                                          <p:spTgt spid="199"/>
                                        </p:tgtEl>
                                      </p:cBhvr>
                                    </p:animEffect>
                                  </p:childTnLst>
                                </p:cTn>
                              </p:par>
                              <p:par>
                                <p:cTn id="140" presetID="22" presetClass="entr" presetSubtype="8" fill="hold" grpId="0" nodeType="withEffect">
                                  <p:stCondLst>
                                    <p:cond delay="0"/>
                                  </p:stCondLst>
                                  <p:childTnLst>
                                    <p:set>
                                      <p:cBhvr>
                                        <p:cTn id="141" dur="1" fill="hold">
                                          <p:stCondLst>
                                            <p:cond delay="0"/>
                                          </p:stCondLst>
                                        </p:cTn>
                                        <p:tgtEl>
                                          <p:spTgt spid="200"/>
                                        </p:tgtEl>
                                        <p:attrNameLst>
                                          <p:attrName>style.visibility</p:attrName>
                                        </p:attrNameLst>
                                      </p:cBhvr>
                                      <p:to>
                                        <p:strVal val="visible"/>
                                      </p:to>
                                    </p:set>
                                    <p:animEffect transition="in" filter="wipe(left)">
                                      <p:cBhvr>
                                        <p:cTn id="142" dur="500"/>
                                        <p:tgtEl>
                                          <p:spTgt spid="200"/>
                                        </p:tgtEl>
                                      </p:cBhvr>
                                    </p:animEffect>
                                  </p:childTnLst>
                                </p:cTn>
                              </p:par>
                              <p:par>
                                <p:cTn id="143" presetID="22" presetClass="entr" presetSubtype="8" fill="hold" grpId="0" nodeType="withEffect">
                                  <p:stCondLst>
                                    <p:cond delay="0"/>
                                  </p:stCondLst>
                                  <p:childTnLst>
                                    <p:set>
                                      <p:cBhvr>
                                        <p:cTn id="144" dur="1" fill="hold">
                                          <p:stCondLst>
                                            <p:cond delay="0"/>
                                          </p:stCondLst>
                                        </p:cTn>
                                        <p:tgtEl>
                                          <p:spTgt spid="201"/>
                                        </p:tgtEl>
                                        <p:attrNameLst>
                                          <p:attrName>style.visibility</p:attrName>
                                        </p:attrNameLst>
                                      </p:cBhvr>
                                      <p:to>
                                        <p:strVal val="visible"/>
                                      </p:to>
                                    </p:set>
                                    <p:animEffect transition="in" filter="wipe(left)">
                                      <p:cBhvr>
                                        <p:cTn id="145" dur="500"/>
                                        <p:tgtEl>
                                          <p:spTgt spid="201"/>
                                        </p:tgtEl>
                                      </p:cBhvr>
                                    </p:animEffect>
                                  </p:childTnLst>
                                </p:cTn>
                              </p:par>
                              <p:par>
                                <p:cTn id="146" presetID="22" presetClass="entr" presetSubtype="8" fill="hold" nodeType="withEffect">
                                  <p:stCondLst>
                                    <p:cond delay="0"/>
                                  </p:stCondLst>
                                  <p:childTnLst>
                                    <p:set>
                                      <p:cBhvr>
                                        <p:cTn id="147" dur="1" fill="hold">
                                          <p:stCondLst>
                                            <p:cond delay="0"/>
                                          </p:stCondLst>
                                        </p:cTn>
                                        <p:tgtEl>
                                          <p:spTgt spid="202"/>
                                        </p:tgtEl>
                                        <p:attrNameLst>
                                          <p:attrName>style.visibility</p:attrName>
                                        </p:attrNameLst>
                                      </p:cBhvr>
                                      <p:to>
                                        <p:strVal val="visible"/>
                                      </p:to>
                                    </p:set>
                                    <p:animEffect transition="in" filter="wipe(left)">
                                      <p:cBhvr>
                                        <p:cTn id="148" dur="500"/>
                                        <p:tgtEl>
                                          <p:spTgt spid="202"/>
                                        </p:tgtEl>
                                      </p:cBhvr>
                                    </p:animEffect>
                                  </p:childTnLst>
                                </p:cTn>
                              </p:par>
                              <p:par>
                                <p:cTn id="149" presetID="22" presetClass="entr" presetSubtype="8" fill="hold" nodeType="withEffect">
                                  <p:stCondLst>
                                    <p:cond delay="0"/>
                                  </p:stCondLst>
                                  <p:childTnLst>
                                    <p:set>
                                      <p:cBhvr>
                                        <p:cTn id="150" dur="1" fill="hold">
                                          <p:stCondLst>
                                            <p:cond delay="0"/>
                                          </p:stCondLst>
                                        </p:cTn>
                                        <p:tgtEl>
                                          <p:spTgt spid="203"/>
                                        </p:tgtEl>
                                        <p:attrNameLst>
                                          <p:attrName>style.visibility</p:attrName>
                                        </p:attrNameLst>
                                      </p:cBhvr>
                                      <p:to>
                                        <p:strVal val="visible"/>
                                      </p:to>
                                    </p:set>
                                    <p:animEffect transition="in" filter="wipe(left)">
                                      <p:cBhvr>
                                        <p:cTn id="151" dur="500"/>
                                        <p:tgtEl>
                                          <p:spTgt spid="203"/>
                                        </p:tgtEl>
                                      </p:cBhvr>
                                    </p:animEffect>
                                  </p:childTnLst>
                                </p:cTn>
                              </p:par>
                              <p:par>
                                <p:cTn id="152" presetID="22" presetClass="entr" presetSubtype="8" fill="hold" nodeType="withEffect">
                                  <p:stCondLst>
                                    <p:cond delay="0"/>
                                  </p:stCondLst>
                                  <p:childTnLst>
                                    <p:set>
                                      <p:cBhvr>
                                        <p:cTn id="153" dur="1" fill="hold">
                                          <p:stCondLst>
                                            <p:cond delay="0"/>
                                          </p:stCondLst>
                                        </p:cTn>
                                        <p:tgtEl>
                                          <p:spTgt spid="204"/>
                                        </p:tgtEl>
                                        <p:attrNameLst>
                                          <p:attrName>style.visibility</p:attrName>
                                        </p:attrNameLst>
                                      </p:cBhvr>
                                      <p:to>
                                        <p:strVal val="visible"/>
                                      </p:to>
                                    </p:set>
                                    <p:animEffect transition="in" filter="wipe(left)">
                                      <p:cBhvr>
                                        <p:cTn id="154" dur="500"/>
                                        <p:tgtEl>
                                          <p:spTgt spid="204"/>
                                        </p:tgtEl>
                                      </p:cBhvr>
                                    </p:animEffect>
                                  </p:childTnLst>
                                </p:cTn>
                              </p:par>
                              <p:par>
                                <p:cTn id="155" presetID="22" presetClass="entr" presetSubtype="8" fill="hold" nodeType="withEffect">
                                  <p:stCondLst>
                                    <p:cond delay="0"/>
                                  </p:stCondLst>
                                  <p:childTnLst>
                                    <p:set>
                                      <p:cBhvr>
                                        <p:cTn id="156" dur="1" fill="hold">
                                          <p:stCondLst>
                                            <p:cond delay="0"/>
                                          </p:stCondLst>
                                        </p:cTn>
                                        <p:tgtEl>
                                          <p:spTgt spid="205"/>
                                        </p:tgtEl>
                                        <p:attrNameLst>
                                          <p:attrName>style.visibility</p:attrName>
                                        </p:attrNameLst>
                                      </p:cBhvr>
                                      <p:to>
                                        <p:strVal val="visible"/>
                                      </p:to>
                                    </p:set>
                                    <p:animEffect transition="in" filter="wipe(left)">
                                      <p:cBhvr>
                                        <p:cTn id="157" dur="500"/>
                                        <p:tgtEl>
                                          <p:spTgt spid="205"/>
                                        </p:tgtEl>
                                      </p:cBhvr>
                                    </p:animEffect>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grpId="0" nodeType="clickEffect">
                                  <p:stCondLst>
                                    <p:cond delay="0"/>
                                  </p:stCondLst>
                                  <p:childTnLst>
                                    <p:set>
                                      <p:cBhvr>
                                        <p:cTn id="161" dur="1" fill="hold">
                                          <p:stCondLst>
                                            <p:cond delay="0"/>
                                          </p:stCondLst>
                                        </p:cTn>
                                        <p:tgtEl>
                                          <p:spTgt spid="78"/>
                                        </p:tgtEl>
                                        <p:attrNameLst>
                                          <p:attrName>style.visibility</p:attrName>
                                        </p:attrNameLst>
                                      </p:cBhvr>
                                      <p:to>
                                        <p:strVal val="visible"/>
                                      </p:to>
                                    </p:set>
                                  </p:childTnLst>
                                </p:cTn>
                              </p:par>
                            </p:childTnLst>
                          </p:cTn>
                        </p:par>
                        <p:par>
                          <p:cTn id="162" fill="hold">
                            <p:stCondLst>
                              <p:cond delay="0"/>
                            </p:stCondLst>
                            <p:childTnLst>
                              <p:par>
                                <p:cTn id="163" presetID="1" presetClass="entr" presetSubtype="0" fill="hold" grpId="0" nodeType="afterEffect">
                                  <p:stCondLst>
                                    <p:cond delay="500"/>
                                  </p:stCondLst>
                                  <p:childTnLst>
                                    <p:set>
                                      <p:cBhvr>
                                        <p:cTn id="164" dur="1" fill="hold">
                                          <p:stCondLst>
                                            <p:cond delay="0"/>
                                          </p:stCondLst>
                                        </p:cTn>
                                        <p:tgtEl>
                                          <p:spTgt spid="79"/>
                                        </p:tgtEl>
                                        <p:attrNameLst>
                                          <p:attrName>style.visibility</p:attrName>
                                        </p:attrNameLst>
                                      </p:cBhvr>
                                      <p:to>
                                        <p:strVal val="visible"/>
                                      </p:to>
                                    </p:set>
                                  </p:childTnLst>
                                </p:cTn>
                              </p:par>
                            </p:childTnLst>
                          </p:cTn>
                        </p:par>
                        <p:par>
                          <p:cTn id="165" fill="hold">
                            <p:stCondLst>
                              <p:cond delay="500"/>
                            </p:stCondLst>
                            <p:childTnLst>
                              <p:par>
                                <p:cTn id="166" presetID="1" presetClass="entr" presetSubtype="0" fill="hold" grpId="0" nodeType="afterEffect">
                                  <p:stCondLst>
                                    <p:cond delay="500"/>
                                  </p:stCondLst>
                                  <p:childTnLst>
                                    <p:set>
                                      <p:cBhvr>
                                        <p:cTn id="167"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1" grpId="0"/>
      <p:bldP spid="191" grpId="0"/>
      <p:bldP spid="192" grpId="0"/>
      <p:bldP spid="193" grpId="0"/>
      <p:bldP spid="194" grpId="0"/>
      <p:bldP spid="195" grpId="0"/>
      <p:bldP spid="198" grpId="0" animBg="1"/>
      <p:bldP spid="199" grpId="0" animBg="1"/>
      <p:bldP spid="200" grpId="0" animBg="1"/>
      <p:bldP spid="201" grpId="0" animBg="1"/>
      <p:bldP spid="78" grpId="0"/>
      <p:bldP spid="79" grpId="0"/>
      <p:bldP spid="80" grpId="0"/>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After – Automated Replication Process</a:t>
            </a:r>
          </a:p>
        </p:txBody>
      </p:sp>
      <p:sp>
        <p:nvSpPr>
          <p:cNvPr id="148" name="Rectangle 147"/>
          <p:cNvSpPr/>
          <p:nvPr/>
        </p:nvSpPr>
        <p:spPr>
          <a:xfrm>
            <a:off x="1340490" y="4377508"/>
            <a:ext cx="10227733" cy="973139"/>
          </a:xfrm>
          <a:prstGeom prst="rect">
            <a:avLst/>
          </a:prstGeom>
          <a:solidFill>
            <a:srgbClr val="333333">
              <a:lumMod val="10000"/>
              <a:lumOff val="90000"/>
            </a:srgbClr>
          </a:solidFill>
          <a:ln w="9525" cap="flat" cmpd="sng" algn="ctr">
            <a:noFill/>
            <a:prstDash val="solid"/>
          </a:ln>
          <a:effectLst/>
        </p:spPr>
        <p:txBody>
          <a:bodyPr anchor="ctr"/>
          <a:lstStyle/>
          <a:p>
            <a:pPr algn="ctr" defTabSz="1219170">
              <a:defRPr/>
            </a:pPr>
            <a:endParaRPr lang="en-US" sz="2400" kern="0">
              <a:solidFill>
                <a:prstClr val="white"/>
              </a:solidFill>
              <a:latin typeface="Calibri"/>
              <a:cs typeface="Calibri" pitchFamily="34" charset="0"/>
            </a:endParaRPr>
          </a:p>
        </p:txBody>
      </p:sp>
      <p:sp>
        <p:nvSpPr>
          <p:cNvPr id="149" name="Rectangle 148"/>
          <p:cNvSpPr/>
          <p:nvPr/>
        </p:nvSpPr>
        <p:spPr>
          <a:xfrm>
            <a:off x="1340490" y="5307786"/>
            <a:ext cx="10227733" cy="765175"/>
          </a:xfrm>
          <a:prstGeom prst="rect">
            <a:avLst/>
          </a:prstGeom>
          <a:solidFill>
            <a:srgbClr val="333333">
              <a:lumMod val="25000"/>
              <a:lumOff val="75000"/>
            </a:srgbClr>
          </a:solidFill>
          <a:ln w="9525" cap="flat" cmpd="sng" algn="ctr">
            <a:noFill/>
            <a:prstDash val="solid"/>
          </a:ln>
          <a:effectLst/>
        </p:spPr>
        <p:txBody>
          <a:bodyPr anchor="ctr"/>
          <a:lstStyle/>
          <a:p>
            <a:pPr algn="ctr" defTabSz="1219170">
              <a:defRPr/>
            </a:pPr>
            <a:endParaRPr lang="en-US" sz="2400" kern="0">
              <a:solidFill>
                <a:prstClr val="white"/>
              </a:solidFill>
              <a:latin typeface="Calibri"/>
              <a:cs typeface="Calibri" pitchFamily="34" charset="0"/>
            </a:endParaRPr>
          </a:p>
        </p:txBody>
      </p:sp>
      <p:sp>
        <p:nvSpPr>
          <p:cNvPr id="150" name="Rectangle 149"/>
          <p:cNvSpPr/>
          <p:nvPr/>
        </p:nvSpPr>
        <p:spPr>
          <a:xfrm>
            <a:off x="1340490" y="3415484"/>
            <a:ext cx="10227733" cy="973139"/>
          </a:xfrm>
          <a:prstGeom prst="rect">
            <a:avLst/>
          </a:prstGeom>
          <a:solidFill>
            <a:srgbClr val="333333">
              <a:lumMod val="25000"/>
              <a:lumOff val="75000"/>
            </a:srgbClr>
          </a:solidFill>
          <a:ln w="9525" cap="flat" cmpd="sng" algn="ctr">
            <a:noFill/>
            <a:prstDash val="solid"/>
          </a:ln>
          <a:effectLst/>
        </p:spPr>
        <p:txBody>
          <a:bodyPr anchor="ctr"/>
          <a:lstStyle/>
          <a:p>
            <a:pPr algn="ctr" defTabSz="1219170">
              <a:defRPr/>
            </a:pPr>
            <a:endParaRPr lang="en-US" sz="2400" kern="0">
              <a:solidFill>
                <a:prstClr val="white"/>
              </a:solidFill>
              <a:latin typeface="Calibri"/>
              <a:cs typeface="Calibri" pitchFamily="34" charset="0"/>
            </a:endParaRPr>
          </a:p>
        </p:txBody>
      </p:sp>
      <p:sp>
        <p:nvSpPr>
          <p:cNvPr id="151" name="Rectangle 150"/>
          <p:cNvSpPr/>
          <p:nvPr/>
        </p:nvSpPr>
        <p:spPr>
          <a:xfrm>
            <a:off x="1340490" y="1424759"/>
            <a:ext cx="10227733" cy="1981200"/>
          </a:xfrm>
          <a:prstGeom prst="rect">
            <a:avLst/>
          </a:prstGeom>
          <a:solidFill>
            <a:srgbClr val="333333">
              <a:lumMod val="10000"/>
              <a:lumOff val="90000"/>
            </a:srgbClr>
          </a:solidFill>
          <a:ln w="9525" cap="flat" cmpd="sng" algn="ctr">
            <a:noFill/>
            <a:prstDash val="solid"/>
          </a:ln>
          <a:effectLst/>
        </p:spPr>
        <p:txBody>
          <a:bodyPr anchor="ctr"/>
          <a:lstStyle/>
          <a:p>
            <a:pPr algn="ctr" defTabSz="1219170">
              <a:defRPr/>
            </a:pPr>
            <a:endParaRPr lang="en-US" sz="2400" kern="0">
              <a:solidFill>
                <a:prstClr val="white"/>
              </a:solidFill>
              <a:latin typeface="Calibri"/>
              <a:cs typeface="Calibri" pitchFamily="34" charset="0"/>
            </a:endParaRPr>
          </a:p>
        </p:txBody>
      </p:sp>
      <p:cxnSp>
        <p:nvCxnSpPr>
          <p:cNvPr id="152" name="Straight Arrow Connector 151"/>
          <p:cNvCxnSpPr>
            <a:stCxn id="157" idx="0"/>
            <a:endCxn id="159" idx="2"/>
          </p:cNvCxnSpPr>
          <p:nvPr/>
        </p:nvCxnSpPr>
        <p:spPr>
          <a:xfrm flipH="1" flipV="1">
            <a:off x="8219929" y="2339159"/>
            <a:ext cx="896719" cy="2295525"/>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53" name="Straight Arrow Connector 152"/>
          <p:cNvCxnSpPr>
            <a:stCxn id="169" idx="2"/>
            <a:endCxn id="201" idx="0"/>
          </p:cNvCxnSpPr>
          <p:nvPr/>
        </p:nvCxnSpPr>
        <p:spPr>
          <a:xfrm flipH="1">
            <a:off x="4786426" y="4290199"/>
            <a:ext cx="2798233" cy="1106487"/>
          </a:xfrm>
          <a:prstGeom prst="straightConnector1">
            <a:avLst/>
          </a:prstGeom>
          <a:noFill/>
          <a:ln w="19050" cap="flat" cmpd="sng" algn="ctr">
            <a:solidFill>
              <a:srgbClr val="333333"/>
            </a:solidFill>
            <a:prstDash val="sysDot"/>
            <a:headEnd type="none" w="med" len="med"/>
            <a:tailEnd type="triangle" w="med" len="med"/>
          </a:ln>
          <a:effectLst/>
        </p:spPr>
      </p:cxnSp>
      <p:sp>
        <p:nvSpPr>
          <p:cNvPr id="154" name="Rounded Rectangle 153"/>
          <p:cNvSpPr/>
          <p:nvPr/>
        </p:nvSpPr>
        <p:spPr>
          <a:xfrm>
            <a:off x="5478651" y="4512447"/>
            <a:ext cx="2260527"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55" name="Rounded Rectangle 154"/>
          <p:cNvSpPr/>
          <p:nvPr/>
        </p:nvSpPr>
        <p:spPr>
          <a:xfrm>
            <a:off x="5420998" y="4569597"/>
            <a:ext cx="2263148"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56" name="Rounded Rectangle 155"/>
          <p:cNvSpPr/>
          <p:nvPr/>
        </p:nvSpPr>
        <p:spPr>
          <a:xfrm>
            <a:off x="5335000" y="4626747"/>
            <a:ext cx="2291995"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Configure all replication pairs and entities</a:t>
            </a:r>
          </a:p>
        </p:txBody>
      </p:sp>
      <p:sp>
        <p:nvSpPr>
          <p:cNvPr id="157" name="Rounded Rectangle 156"/>
          <p:cNvSpPr/>
          <p:nvPr/>
        </p:nvSpPr>
        <p:spPr>
          <a:xfrm>
            <a:off x="8314911" y="4634684"/>
            <a:ext cx="1603472"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Verify replication</a:t>
            </a:r>
          </a:p>
        </p:txBody>
      </p:sp>
      <p:sp>
        <p:nvSpPr>
          <p:cNvPr id="158" name="Rounded Rectangle 157"/>
          <p:cNvSpPr/>
          <p:nvPr/>
        </p:nvSpPr>
        <p:spPr>
          <a:xfrm>
            <a:off x="10044223" y="4625159"/>
            <a:ext cx="1524000"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On going monitoring</a:t>
            </a:r>
          </a:p>
        </p:txBody>
      </p:sp>
      <p:sp>
        <p:nvSpPr>
          <p:cNvPr id="159" name="Rounded Rectangle 158"/>
          <p:cNvSpPr/>
          <p:nvPr/>
        </p:nvSpPr>
        <p:spPr>
          <a:xfrm>
            <a:off x="7149166" y="1729559"/>
            <a:ext cx="2141524"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Create and document recovery plan</a:t>
            </a:r>
          </a:p>
        </p:txBody>
      </p:sp>
      <p:sp>
        <p:nvSpPr>
          <p:cNvPr id="160" name="Rounded Rectangle 159"/>
          <p:cNvSpPr/>
          <p:nvPr/>
        </p:nvSpPr>
        <p:spPr>
          <a:xfrm>
            <a:off x="9673807" y="1731147"/>
            <a:ext cx="1750483"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Test recovery plan</a:t>
            </a:r>
          </a:p>
        </p:txBody>
      </p:sp>
      <p:sp>
        <p:nvSpPr>
          <p:cNvPr id="161" name="Rounded Rectangle 160"/>
          <p:cNvSpPr/>
          <p:nvPr/>
        </p:nvSpPr>
        <p:spPr>
          <a:xfrm>
            <a:off x="2296934" y="3566299"/>
            <a:ext cx="1858860"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2" name="Rounded Rectangle 161"/>
          <p:cNvSpPr/>
          <p:nvPr/>
        </p:nvSpPr>
        <p:spPr>
          <a:xfrm>
            <a:off x="2229201" y="3623448"/>
            <a:ext cx="1858860"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3" name="Rounded Rectangle 162"/>
          <p:cNvSpPr/>
          <p:nvPr/>
        </p:nvSpPr>
        <p:spPr>
          <a:xfrm>
            <a:off x="2106724" y="3680599"/>
            <a:ext cx="1928416"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Move all  other app VMs to other LUNs</a:t>
            </a:r>
          </a:p>
        </p:txBody>
      </p:sp>
      <p:sp>
        <p:nvSpPr>
          <p:cNvPr id="164" name="Rounded Rectangle 163"/>
          <p:cNvSpPr/>
          <p:nvPr/>
        </p:nvSpPr>
        <p:spPr>
          <a:xfrm>
            <a:off x="4581403" y="3566297"/>
            <a:ext cx="2042332"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5" name="Rounded Rectangle 164"/>
          <p:cNvSpPr/>
          <p:nvPr/>
        </p:nvSpPr>
        <p:spPr>
          <a:xfrm>
            <a:off x="4526370" y="3623447"/>
            <a:ext cx="2042332"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6" name="Rounded Rectangle 165"/>
          <p:cNvSpPr/>
          <p:nvPr/>
        </p:nvSpPr>
        <p:spPr>
          <a:xfrm>
            <a:off x="4468926" y="3680597"/>
            <a:ext cx="2045063"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Consolidate all CRM VMs to same LUN</a:t>
            </a:r>
          </a:p>
        </p:txBody>
      </p:sp>
      <p:sp>
        <p:nvSpPr>
          <p:cNvPr id="167" name="Rounded Rectangle 166"/>
          <p:cNvSpPr/>
          <p:nvPr/>
        </p:nvSpPr>
        <p:spPr>
          <a:xfrm>
            <a:off x="6905207" y="3566297"/>
            <a:ext cx="1583267"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8" name="Rounded Rectangle 167"/>
          <p:cNvSpPr/>
          <p:nvPr/>
        </p:nvSpPr>
        <p:spPr>
          <a:xfrm>
            <a:off x="6848056" y="3623447"/>
            <a:ext cx="1585384"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69" name="Rounded Rectangle 168"/>
          <p:cNvSpPr/>
          <p:nvPr/>
        </p:nvSpPr>
        <p:spPr>
          <a:xfrm>
            <a:off x="6793023" y="3680597"/>
            <a:ext cx="1583267"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Document all LUN properties</a:t>
            </a:r>
          </a:p>
        </p:txBody>
      </p:sp>
      <p:sp>
        <p:nvSpPr>
          <p:cNvPr id="170" name="Rounded Rectangle 169"/>
          <p:cNvSpPr/>
          <p:nvPr/>
        </p:nvSpPr>
        <p:spPr>
          <a:xfrm>
            <a:off x="2155407" y="1729559"/>
            <a:ext cx="1625600"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Locate all VMs affecting CRM</a:t>
            </a:r>
          </a:p>
        </p:txBody>
      </p:sp>
      <p:sp>
        <p:nvSpPr>
          <p:cNvPr id="171" name="Rounded Rectangle 170"/>
          <p:cNvSpPr/>
          <p:nvPr/>
        </p:nvSpPr>
        <p:spPr>
          <a:xfrm>
            <a:off x="4085807" y="1615259"/>
            <a:ext cx="1828800" cy="609600"/>
          </a:xfrm>
          <a:prstGeom prst="roundRect">
            <a:avLst/>
          </a:prstGeom>
          <a:solidFill>
            <a:sysClr val="window" lastClr="FFFFFF">
              <a:lumMod val="85000"/>
            </a:sysClr>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72" name="Rounded Rectangle 171"/>
          <p:cNvSpPr/>
          <p:nvPr/>
        </p:nvSpPr>
        <p:spPr>
          <a:xfrm>
            <a:off x="4028656" y="1672409"/>
            <a:ext cx="1828800" cy="609600"/>
          </a:xfrm>
          <a:prstGeom prst="roundRect">
            <a:avLst/>
          </a:prstGeom>
          <a:solidFill>
            <a:sysClr val="window" lastClr="FFFFFF">
              <a:lumMod val="85000"/>
            </a:sysClr>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err="1">
                <a:solidFill>
                  <a:srgbClr val="333333">
                    <a:lumMod val="65000"/>
                    <a:lumOff val="35000"/>
                  </a:srgbClr>
                </a:solidFill>
                <a:latin typeface="Calibri"/>
                <a:cs typeface="Calibri" pitchFamily="34" charset="0"/>
              </a:rPr>
              <a:t>Zza</a:t>
            </a:r>
            <a:endParaRPr lang="en-US" sz="1600" kern="0" dirty="0">
              <a:solidFill>
                <a:srgbClr val="333333">
                  <a:lumMod val="65000"/>
                  <a:lumOff val="35000"/>
                </a:srgbClr>
              </a:solidFill>
              <a:latin typeface="Calibri"/>
              <a:cs typeface="Calibri" pitchFamily="34" charset="0"/>
            </a:endParaRPr>
          </a:p>
        </p:txBody>
      </p:sp>
      <p:sp>
        <p:nvSpPr>
          <p:cNvPr id="173" name="Rounded Rectangle 172"/>
          <p:cNvSpPr/>
          <p:nvPr/>
        </p:nvSpPr>
        <p:spPr>
          <a:xfrm>
            <a:off x="3973623" y="1729559"/>
            <a:ext cx="1828800"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Map &amp; Document All LUNs</a:t>
            </a:r>
          </a:p>
        </p:txBody>
      </p:sp>
      <p:sp>
        <p:nvSpPr>
          <p:cNvPr id="174" name="Rounded Rectangle 173"/>
          <p:cNvSpPr/>
          <p:nvPr/>
        </p:nvSpPr>
        <p:spPr>
          <a:xfrm>
            <a:off x="2316278" y="2524897"/>
            <a:ext cx="1644649"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75" name="Rounded Rectangle 174"/>
          <p:cNvSpPr/>
          <p:nvPr/>
        </p:nvSpPr>
        <p:spPr>
          <a:xfrm>
            <a:off x="2261240" y="2582047"/>
            <a:ext cx="1640416"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76" name="Rounded Rectangle 175"/>
          <p:cNvSpPr/>
          <p:nvPr/>
        </p:nvSpPr>
        <p:spPr>
          <a:xfrm>
            <a:off x="2155407" y="2639197"/>
            <a:ext cx="1691216"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Locate all VM </a:t>
            </a:r>
            <a:r>
              <a:rPr lang="en-US" sz="1600" kern="0" dirty="0" err="1">
                <a:solidFill>
                  <a:srgbClr val="333333"/>
                </a:solidFill>
                <a:latin typeface="Calibri"/>
                <a:cs typeface="Calibri" pitchFamily="34" charset="0"/>
              </a:rPr>
              <a:t>Datastores</a:t>
            </a:r>
            <a:r>
              <a:rPr lang="en-US" sz="1600" kern="0" dirty="0">
                <a:solidFill>
                  <a:srgbClr val="333333"/>
                </a:solidFill>
                <a:latin typeface="Calibri"/>
                <a:cs typeface="Calibri" pitchFamily="34" charset="0"/>
              </a:rPr>
              <a:t> </a:t>
            </a:r>
          </a:p>
        </p:txBody>
      </p:sp>
      <p:sp>
        <p:nvSpPr>
          <p:cNvPr id="177" name="Rounded Rectangle 176"/>
          <p:cNvSpPr/>
          <p:nvPr/>
        </p:nvSpPr>
        <p:spPr>
          <a:xfrm>
            <a:off x="4241782" y="2524897"/>
            <a:ext cx="2310788"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78" name="Rounded Rectangle 177"/>
          <p:cNvSpPr/>
          <p:nvPr/>
        </p:nvSpPr>
        <p:spPr>
          <a:xfrm>
            <a:off x="4186901" y="2582047"/>
            <a:ext cx="2307923" cy="609600"/>
          </a:xfrm>
          <a:prstGeom prst="roundRect">
            <a:avLst/>
          </a:prstGeom>
          <a:solidFill>
            <a:srgbClr val="D9D9D9"/>
          </a:solidFill>
          <a:ln w="1905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79" name="Rounded Rectangle 178"/>
          <p:cNvSpPr/>
          <p:nvPr/>
        </p:nvSpPr>
        <p:spPr>
          <a:xfrm>
            <a:off x="4134443" y="2639197"/>
            <a:ext cx="2299320"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Consolidate CRM VMs on separate LUN</a:t>
            </a:r>
          </a:p>
        </p:txBody>
      </p:sp>
      <p:sp>
        <p:nvSpPr>
          <p:cNvPr id="180" name="Content Placeholder 2"/>
          <p:cNvSpPr txBox="1">
            <a:spLocks/>
          </p:cNvSpPr>
          <p:nvPr/>
        </p:nvSpPr>
        <p:spPr bwMode="auto">
          <a:xfrm>
            <a:off x="493823" y="952827"/>
            <a:ext cx="1097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60960" rIns="121920" bIns="6096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defRPr sz="2000" kern="1200">
                <a:solidFill>
                  <a:schemeClr val="tx1"/>
                </a:solidFill>
                <a:latin typeface="Arial"/>
                <a:ea typeface="+mn-ea"/>
                <a:cs typeface="+mn-cs"/>
              </a:defRPr>
            </a:lvl1pPr>
            <a:lvl2pPr marL="228600" indent="-228600" algn="l" defTabSz="457200" rtl="0" eaLnBrk="0" fontAlgn="base" hangingPunct="0">
              <a:spcBef>
                <a:spcPts val="900"/>
              </a:spcBef>
              <a:spcAft>
                <a:spcPct val="0"/>
              </a:spcAft>
              <a:buClr>
                <a:schemeClr val="tx2"/>
              </a:buClr>
              <a:buFont typeface="Arial" pitchFamily="34" charset="0"/>
              <a:buChar char="•"/>
              <a:defRPr sz="2000" kern="1200">
                <a:solidFill>
                  <a:schemeClr val="tx1"/>
                </a:solidFill>
                <a:latin typeface="Arial"/>
                <a:ea typeface="+mn-ea"/>
                <a:cs typeface="+mn-cs"/>
              </a:defRPr>
            </a:lvl2pPr>
            <a:lvl3pPr marL="630238" indent="-228600" algn="l" defTabSz="457200" rtl="0" eaLnBrk="0" fontAlgn="base" hangingPunct="0">
              <a:spcBef>
                <a:spcPct val="20000"/>
              </a:spcBef>
              <a:spcAft>
                <a:spcPct val="0"/>
              </a:spcAft>
              <a:buFont typeface="Lucida Grande"/>
              <a:buChar char="-"/>
              <a:defRPr sz="1600" kern="1200">
                <a:solidFill>
                  <a:schemeClr val="tx1"/>
                </a:solidFill>
                <a:latin typeface="Arial"/>
                <a:ea typeface="+mn-ea"/>
                <a:cs typeface="+mn-cs"/>
              </a:defRPr>
            </a:lvl3pPr>
            <a:lvl4pPr marL="969963" indent="-174625" algn="l" defTabSz="457200" rtl="0" eaLnBrk="0" fontAlgn="base" hangingPunct="0">
              <a:spcBef>
                <a:spcPct val="20000"/>
              </a:spcBef>
              <a:spcAft>
                <a:spcPct val="0"/>
              </a:spcAft>
              <a:buFont typeface="Arial" pitchFamily="34" charset="0"/>
              <a:buChar char="•"/>
              <a:defRPr sz="1600" kern="1200">
                <a:solidFill>
                  <a:schemeClr val="tx1"/>
                </a:solidFill>
                <a:latin typeface="Arial"/>
                <a:ea typeface="+mn-ea"/>
                <a:cs typeface="+mn-cs"/>
              </a:defRPr>
            </a:lvl4pPr>
            <a:lvl5pPr marL="1316038" indent="-228600" algn="l" defTabSz="457200" rtl="0" eaLnBrk="0" fontAlgn="base" hangingPunct="0">
              <a:spcBef>
                <a:spcPct val="20000"/>
              </a:spcBef>
              <a:spcAft>
                <a:spcPct val="0"/>
              </a:spcAft>
              <a:buFont typeface="Lucida Grande"/>
              <a:buChar char="-"/>
              <a:defRPr sz="16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r>
              <a:rPr lang="en-US" dirty="0">
                <a:latin typeface="Calibri" pitchFamily="34" charset="0"/>
                <a:cs typeface="Calibri" pitchFamily="34" charset="0"/>
              </a:rPr>
              <a:t>Example - Current replication configuration process for virtualized CRM </a:t>
            </a:r>
          </a:p>
        </p:txBody>
      </p:sp>
      <p:sp>
        <p:nvSpPr>
          <p:cNvPr id="181" name="Slide Number Placeholder 3"/>
          <p:cNvSpPr txBox="1">
            <a:spLocks/>
          </p:cNvSpPr>
          <p:nvPr/>
        </p:nvSpPr>
        <p:spPr bwMode="auto">
          <a:xfrm>
            <a:off x="11278240" y="6376174"/>
            <a:ext cx="482600"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rtlCol="0" anchor="ctr" anchorCtr="0" compatLnSpc="1">
            <a:prstTxWarp prst="textNoShape">
              <a:avLst/>
            </a:prstTxWarp>
          </a:bodyPr>
          <a:lstStyle>
            <a:defPPr>
              <a:defRPr lang="en-US"/>
            </a:defPPr>
            <a:lvl1pPr marL="0" algn="r" defTabSz="457200" rtl="0" eaLnBrk="1" fontAlgn="auto" latinLnBrk="0" hangingPunct="1">
              <a:spcBef>
                <a:spcPts val="0"/>
              </a:spcBef>
              <a:spcAft>
                <a:spcPts val="0"/>
              </a:spcAft>
              <a:defRPr sz="1000" kern="1200">
                <a:solidFill>
                  <a:schemeClr val="tx1"/>
                </a:solidFill>
                <a:latin typeface="Calibri" pitchFamily="34" charset="0"/>
                <a:ea typeface="+mn-ea"/>
                <a:cs typeface="+mn-cs"/>
              </a:defRPr>
            </a:lvl1pPr>
            <a:lvl2pPr marL="742950" indent="-285750" algn="l" defTabSz="457200" rtl="0" eaLnBrk="1" latinLnBrk="0" hangingPunct="1">
              <a:defRPr sz="1800" kern="1200">
                <a:solidFill>
                  <a:schemeClr val="tx1"/>
                </a:solidFill>
                <a:latin typeface="Calibri" pitchFamily="34" charset="0"/>
                <a:ea typeface="+mn-ea"/>
                <a:cs typeface="+mn-cs"/>
              </a:defRPr>
            </a:lvl2pPr>
            <a:lvl3pPr marL="1143000" indent="-228600" algn="l" defTabSz="457200" rtl="0" eaLnBrk="1" latinLnBrk="0" hangingPunct="1">
              <a:defRPr sz="1800" kern="1200">
                <a:solidFill>
                  <a:schemeClr val="tx1"/>
                </a:solidFill>
                <a:latin typeface="Calibri" pitchFamily="34" charset="0"/>
                <a:ea typeface="+mn-ea"/>
                <a:cs typeface="+mn-cs"/>
              </a:defRPr>
            </a:lvl3pPr>
            <a:lvl4pPr marL="1600200" indent="-228600" algn="l" defTabSz="457200" rtl="0" eaLnBrk="1" latinLnBrk="0" hangingPunct="1">
              <a:defRPr sz="1800" kern="1200">
                <a:solidFill>
                  <a:schemeClr val="tx1"/>
                </a:solidFill>
                <a:latin typeface="Calibri" pitchFamily="34" charset="0"/>
                <a:ea typeface="+mn-ea"/>
                <a:cs typeface="+mn-cs"/>
              </a:defRPr>
            </a:lvl4pPr>
            <a:lvl5pPr marL="2057400" indent="-228600" algn="l" defTabSz="457200" rtl="0" eaLnBrk="1" latinLnBrk="0" hangingPunct="1">
              <a:defRPr sz="1800" kern="1200">
                <a:solidFill>
                  <a:schemeClr val="tx1"/>
                </a:solidFill>
                <a:latin typeface="Calibri" pitchFamily="34" charset="0"/>
                <a:ea typeface="+mn-ea"/>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itchFamily="34" charset="0"/>
                <a:ea typeface="+mn-ea"/>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itchFamily="34" charset="0"/>
                <a:ea typeface="+mn-ea"/>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itchFamily="34" charset="0"/>
                <a:ea typeface="+mn-ea"/>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itchFamily="34" charset="0"/>
                <a:ea typeface="+mn-ea"/>
                <a:cs typeface="+mn-cs"/>
              </a:defRPr>
            </a:lvl9pPr>
          </a:lstStyle>
          <a:p>
            <a:pPr fontAlgn="base">
              <a:spcBef>
                <a:spcPct val="0"/>
              </a:spcBef>
              <a:spcAft>
                <a:spcPct val="0"/>
              </a:spcAft>
              <a:defRPr/>
            </a:pPr>
            <a:fld id="{428A93B9-CFD1-43BC-B0D8-F7E917B7345E}" type="slidenum">
              <a:rPr lang="en-US" sz="1333">
                <a:solidFill>
                  <a:srgbClr val="333333"/>
                </a:solidFill>
                <a:cs typeface="Calibri" pitchFamily="34" charset="0"/>
              </a:rPr>
              <a:pPr fontAlgn="base">
                <a:spcBef>
                  <a:spcPct val="0"/>
                </a:spcBef>
                <a:spcAft>
                  <a:spcPct val="0"/>
                </a:spcAft>
                <a:defRPr/>
              </a:pPr>
              <a:t>27</a:t>
            </a:fld>
            <a:endParaRPr lang="en-US" sz="1333">
              <a:solidFill>
                <a:srgbClr val="333333"/>
              </a:solidFill>
              <a:cs typeface="Calibri" pitchFamily="34" charset="0"/>
            </a:endParaRPr>
          </a:p>
        </p:txBody>
      </p:sp>
      <p:cxnSp>
        <p:nvCxnSpPr>
          <p:cNvPr id="182" name="Straight Arrow Connector 181"/>
          <p:cNvCxnSpPr/>
          <p:nvPr/>
        </p:nvCxnSpPr>
        <p:spPr>
          <a:xfrm rot="16200000" flipH="1">
            <a:off x="2892007" y="2415359"/>
            <a:ext cx="304800" cy="152400"/>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3" name="Straight Arrow Connector 182"/>
          <p:cNvCxnSpPr>
            <a:stCxn id="176" idx="0"/>
            <a:endCxn id="173" idx="2"/>
          </p:cNvCxnSpPr>
          <p:nvPr/>
        </p:nvCxnSpPr>
        <p:spPr>
          <a:xfrm flipV="1">
            <a:off x="2999956" y="2339161"/>
            <a:ext cx="1888067" cy="300039"/>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4" name="Straight Arrow Connector 183"/>
          <p:cNvCxnSpPr>
            <a:stCxn id="179" idx="2"/>
            <a:endCxn id="163" idx="0"/>
          </p:cNvCxnSpPr>
          <p:nvPr/>
        </p:nvCxnSpPr>
        <p:spPr>
          <a:xfrm flipH="1">
            <a:off x="3070932" y="3248798"/>
            <a:ext cx="2213171" cy="431801"/>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5" name="Straight Arrow Connector 184"/>
          <p:cNvCxnSpPr>
            <a:stCxn id="163" idx="3"/>
            <a:endCxn id="166" idx="1"/>
          </p:cNvCxnSpPr>
          <p:nvPr/>
        </p:nvCxnSpPr>
        <p:spPr>
          <a:xfrm flipV="1">
            <a:off x="4035141" y="3985398"/>
            <a:ext cx="433785" cy="1"/>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6" name="Straight Arrow Connector 185"/>
          <p:cNvCxnSpPr>
            <a:stCxn id="166" idx="0"/>
            <a:endCxn id="179" idx="2"/>
          </p:cNvCxnSpPr>
          <p:nvPr/>
        </p:nvCxnSpPr>
        <p:spPr>
          <a:xfrm flipH="1" flipV="1">
            <a:off x="5284103" y="3248797"/>
            <a:ext cx="207355" cy="431800"/>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7" name="Straight Arrow Connector 186"/>
          <p:cNvCxnSpPr>
            <a:stCxn id="166" idx="3"/>
            <a:endCxn id="169" idx="1"/>
          </p:cNvCxnSpPr>
          <p:nvPr/>
        </p:nvCxnSpPr>
        <p:spPr>
          <a:xfrm>
            <a:off x="6513988" y="3985397"/>
            <a:ext cx="279035" cy="0"/>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8" name="Straight Arrow Connector 187"/>
          <p:cNvCxnSpPr>
            <a:stCxn id="173" idx="2"/>
            <a:endCxn id="179" idx="0"/>
          </p:cNvCxnSpPr>
          <p:nvPr/>
        </p:nvCxnSpPr>
        <p:spPr>
          <a:xfrm>
            <a:off x="4888023" y="2339159"/>
            <a:ext cx="396080" cy="300039"/>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89" name="Straight Arrow Connector 188"/>
          <p:cNvCxnSpPr>
            <a:stCxn id="159" idx="3"/>
            <a:endCxn id="160" idx="1"/>
          </p:cNvCxnSpPr>
          <p:nvPr/>
        </p:nvCxnSpPr>
        <p:spPr>
          <a:xfrm>
            <a:off x="9290690" y="2034359"/>
            <a:ext cx="383117" cy="1588"/>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190" name="Straight Arrow Connector 189"/>
          <p:cNvCxnSpPr>
            <a:stCxn id="160" idx="2"/>
            <a:endCxn id="158" idx="0"/>
          </p:cNvCxnSpPr>
          <p:nvPr/>
        </p:nvCxnSpPr>
        <p:spPr>
          <a:xfrm>
            <a:off x="10549049" y="2340747"/>
            <a:ext cx="257175" cy="2284412"/>
          </a:xfrm>
          <a:prstGeom prst="straightConnector1">
            <a:avLst/>
          </a:prstGeom>
          <a:noFill/>
          <a:ln w="19050" cap="flat" cmpd="sng" algn="ctr">
            <a:solidFill>
              <a:srgbClr val="333333"/>
            </a:solidFill>
            <a:prstDash val="sysDot"/>
            <a:headEnd type="none" w="med" len="med"/>
            <a:tailEnd type="triangle" w="med" len="med"/>
          </a:ln>
          <a:effectLst/>
        </p:spPr>
      </p:cxnSp>
      <p:sp>
        <p:nvSpPr>
          <p:cNvPr id="191" name="Flowchart: Process 190"/>
          <p:cNvSpPr/>
          <p:nvPr/>
        </p:nvSpPr>
        <p:spPr>
          <a:xfrm>
            <a:off x="1332023" y="1369197"/>
            <a:ext cx="2641600" cy="381000"/>
          </a:xfrm>
          <a:prstGeom prst="flowChartProcess">
            <a:avLst/>
          </a:prstGeom>
          <a:noFill/>
          <a:ln w="25400" cap="flat" cmpd="sng" algn="ctr">
            <a:noFill/>
            <a:prstDash val="solid"/>
          </a:ln>
          <a:effectLst/>
        </p:spPr>
        <p:txBody>
          <a:bodyPr anchor="ctr"/>
          <a:lstStyle/>
          <a:p>
            <a:pPr defTabSz="1219170">
              <a:defRPr/>
            </a:pPr>
            <a:r>
              <a:rPr lang="en-US" sz="2400" kern="0" dirty="0">
                <a:solidFill>
                  <a:srgbClr val="333333"/>
                </a:solidFill>
                <a:latin typeface="Calibri"/>
                <a:cs typeface="Calibri" pitchFamily="34" charset="0"/>
              </a:rPr>
              <a:t>Local </a:t>
            </a:r>
            <a:r>
              <a:rPr lang="en-US" sz="2400" kern="0" dirty="0" err="1">
                <a:solidFill>
                  <a:srgbClr val="333333"/>
                </a:solidFill>
                <a:latin typeface="Calibri"/>
                <a:cs typeface="Calibri" pitchFamily="34" charset="0"/>
              </a:rPr>
              <a:t>vCenter</a:t>
            </a:r>
            <a:endParaRPr lang="en-US" sz="2400" kern="0" dirty="0">
              <a:solidFill>
                <a:srgbClr val="333333"/>
              </a:solidFill>
              <a:latin typeface="Calibri"/>
              <a:cs typeface="Calibri" pitchFamily="34" charset="0"/>
            </a:endParaRPr>
          </a:p>
        </p:txBody>
      </p:sp>
      <p:sp>
        <p:nvSpPr>
          <p:cNvPr id="192" name="Flowchart: Process 191"/>
          <p:cNvSpPr/>
          <p:nvPr/>
        </p:nvSpPr>
        <p:spPr>
          <a:xfrm>
            <a:off x="1293923" y="3253559"/>
            <a:ext cx="1625600" cy="609600"/>
          </a:xfrm>
          <a:prstGeom prst="flowChartProcess">
            <a:avLst/>
          </a:prstGeom>
          <a:noFill/>
          <a:ln w="25400" cap="flat" cmpd="sng" algn="ctr">
            <a:noFill/>
            <a:prstDash val="solid"/>
          </a:ln>
          <a:effectLst/>
        </p:spPr>
        <p:txBody>
          <a:bodyPr anchor="ctr"/>
          <a:lstStyle/>
          <a:p>
            <a:pPr defTabSz="1219170">
              <a:defRPr/>
            </a:pPr>
            <a:r>
              <a:rPr lang="en-US" sz="2533" kern="0" dirty="0">
                <a:solidFill>
                  <a:srgbClr val="333333"/>
                </a:solidFill>
                <a:latin typeface="Calibri"/>
                <a:cs typeface="Calibri" pitchFamily="34" charset="0"/>
              </a:rPr>
              <a:t>Storage</a:t>
            </a:r>
          </a:p>
        </p:txBody>
      </p:sp>
      <p:sp>
        <p:nvSpPr>
          <p:cNvPr id="193" name="Flowchart: Process 192"/>
          <p:cNvSpPr/>
          <p:nvPr/>
        </p:nvSpPr>
        <p:spPr>
          <a:xfrm>
            <a:off x="1342610" y="4377509"/>
            <a:ext cx="3458633" cy="344488"/>
          </a:xfrm>
          <a:prstGeom prst="flowChartProcess">
            <a:avLst/>
          </a:prstGeom>
          <a:noFill/>
          <a:ln w="25400" cap="flat" cmpd="sng" algn="ctr">
            <a:noFill/>
            <a:prstDash val="solid"/>
          </a:ln>
          <a:effectLst/>
        </p:spPr>
        <p:txBody>
          <a:bodyPr anchor="ctr"/>
          <a:lstStyle/>
          <a:p>
            <a:pPr defTabSz="1219170">
              <a:defRPr/>
            </a:pPr>
            <a:r>
              <a:rPr lang="en-US" sz="2400" kern="0" dirty="0">
                <a:solidFill>
                  <a:srgbClr val="333333"/>
                </a:solidFill>
                <a:latin typeface="Calibri"/>
                <a:cs typeface="Calibri" pitchFamily="34" charset="0"/>
              </a:rPr>
              <a:t>Replication Management</a:t>
            </a:r>
          </a:p>
        </p:txBody>
      </p:sp>
      <p:sp>
        <p:nvSpPr>
          <p:cNvPr id="194" name="Flowchart: Process 193"/>
          <p:cNvSpPr/>
          <p:nvPr/>
        </p:nvSpPr>
        <p:spPr>
          <a:xfrm>
            <a:off x="1340494" y="5274447"/>
            <a:ext cx="3128433" cy="381000"/>
          </a:xfrm>
          <a:prstGeom prst="flowChartProcess">
            <a:avLst/>
          </a:prstGeom>
          <a:noFill/>
          <a:ln w="25400" cap="flat" cmpd="sng" algn="ctr">
            <a:noFill/>
            <a:prstDash val="solid"/>
          </a:ln>
          <a:effectLst/>
        </p:spPr>
        <p:txBody>
          <a:bodyPr anchor="ctr"/>
          <a:lstStyle/>
          <a:p>
            <a:pPr defTabSz="1219170">
              <a:defRPr/>
            </a:pPr>
            <a:r>
              <a:rPr lang="en-US" sz="2400" kern="0" dirty="0">
                <a:solidFill>
                  <a:srgbClr val="333333"/>
                </a:solidFill>
                <a:latin typeface="Calibri"/>
                <a:cs typeface="Calibri" pitchFamily="34" charset="0"/>
              </a:rPr>
              <a:t>Remote Storage</a:t>
            </a:r>
          </a:p>
        </p:txBody>
      </p:sp>
      <p:sp>
        <p:nvSpPr>
          <p:cNvPr id="195" name="Flowchart: Process 194"/>
          <p:cNvSpPr/>
          <p:nvPr/>
        </p:nvSpPr>
        <p:spPr>
          <a:xfrm>
            <a:off x="6329478" y="1424761"/>
            <a:ext cx="4559300" cy="342900"/>
          </a:xfrm>
          <a:prstGeom prst="flowChartProcess">
            <a:avLst/>
          </a:prstGeom>
          <a:noFill/>
          <a:ln w="25400" cap="flat" cmpd="sng" algn="ctr">
            <a:noFill/>
            <a:prstDash val="solid"/>
          </a:ln>
          <a:effectLst/>
        </p:spPr>
        <p:txBody>
          <a:bodyPr anchor="ctr"/>
          <a:lstStyle/>
          <a:p>
            <a:pPr algn="ctr" defTabSz="1219170">
              <a:lnSpc>
                <a:spcPts val="2533"/>
              </a:lnSpc>
              <a:defRPr/>
            </a:pPr>
            <a:r>
              <a:rPr lang="en-US" sz="2400" kern="0" dirty="0">
                <a:solidFill>
                  <a:srgbClr val="333333"/>
                </a:solidFill>
                <a:latin typeface="Calibri"/>
                <a:cs typeface="Calibri" pitchFamily="34" charset="0"/>
              </a:rPr>
              <a:t>Remote </a:t>
            </a:r>
            <a:r>
              <a:rPr lang="en-US" sz="2400" kern="0" dirty="0" err="1">
                <a:solidFill>
                  <a:srgbClr val="333333"/>
                </a:solidFill>
                <a:latin typeface="Calibri"/>
                <a:cs typeface="Calibri" pitchFamily="34" charset="0"/>
              </a:rPr>
              <a:t>vCenter</a:t>
            </a:r>
            <a:endParaRPr lang="en-US" sz="2400" kern="0" dirty="0">
              <a:solidFill>
                <a:srgbClr val="333333"/>
              </a:solidFill>
              <a:latin typeface="Calibri"/>
              <a:cs typeface="Calibri" pitchFamily="34" charset="0"/>
            </a:endParaRPr>
          </a:p>
        </p:txBody>
      </p:sp>
      <p:sp>
        <p:nvSpPr>
          <p:cNvPr id="196" name="Flowchart: Process 195"/>
          <p:cNvSpPr/>
          <p:nvPr/>
        </p:nvSpPr>
        <p:spPr>
          <a:xfrm rot="16200000">
            <a:off x="-3593" y="2059759"/>
            <a:ext cx="1981200" cy="711200"/>
          </a:xfrm>
          <a:prstGeom prst="flowChartProcess">
            <a:avLst/>
          </a:prstGeom>
          <a:solidFill>
            <a:srgbClr val="333333"/>
          </a:solidFill>
          <a:ln w="28575" cap="flat" cmpd="sng" algn="ctr">
            <a:noFill/>
            <a:prstDash val="solid"/>
          </a:ln>
          <a:effectLst/>
        </p:spPr>
        <p:txBody>
          <a:bodyPr anchor="ctr"/>
          <a:lstStyle/>
          <a:p>
            <a:pPr algn="ctr" defTabSz="1219170">
              <a:lnSpc>
                <a:spcPts val="2667"/>
              </a:lnSpc>
              <a:defRPr/>
            </a:pPr>
            <a:r>
              <a:rPr lang="en-US" sz="2400" kern="0" dirty="0">
                <a:solidFill>
                  <a:prstClr val="white"/>
                </a:solidFill>
                <a:latin typeface="Calibri"/>
                <a:cs typeface="Calibri" pitchFamily="34" charset="0"/>
              </a:rPr>
              <a:t>Virtualization</a:t>
            </a:r>
            <a:r>
              <a:rPr lang="en-US" sz="2400" kern="0" dirty="0">
                <a:solidFill>
                  <a:srgbClr val="333333"/>
                </a:solidFill>
                <a:latin typeface="Calibri"/>
                <a:cs typeface="Calibri" pitchFamily="34" charset="0"/>
              </a:rPr>
              <a:t> </a:t>
            </a:r>
            <a:r>
              <a:rPr lang="en-US" sz="2400" kern="0" dirty="0">
                <a:solidFill>
                  <a:prstClr val="white"/>
                </a:solidFill>
                <a:latin typeface="Calibri"/>
                <a:cs typeface="Calibri" pitchFamily="34" charset="0"/>
              </a:rPr>
              <a:t>Team</a:t>
            </a:r>
          </a:p>
        </p:txBody>
      </p:sp>
      <p:sp>
        <p:nvSpPr>
          <p:cNvPr id="197" name="Flowchart: Process 196"/>
          <p:cNvSpPr/>
          <p:nvPr/>
        </p:nvSpPr>
        <p:spPr>
          <a:xfrm rot="16200000">
            <a:off x="-346493" y="4383859"/>
            <a:ext cx="2667000" cy="711200"/>
          </a:xfrm>
          <a:prstGeom prst="flowChartProcess">
            <a:avLst/>
          </a:prstGeom>
          <a:solidFill>
            <a:srgbClr val="333333"/>
          </a:solidFill>
          <a:ln w="28575" cap="flat" cmpd="sng" algn="ctr">
            <a:noFill/>
            <a:prstDash val="solid"/>
          </a:ln>
          <a:effectLst/>
        </p:spPr>
        <p:txBody>
          <a:bodyPr anchor="ctr"/>
          <a:lstStyle/>
          <a:p>
            <a:pPr algn="ctr" defTabSz="1219170">
              <a:defRPr/>
            </a:pPr>
            <a:r>
              <a:rPr lang="en-US" sz="2400" kern="0" dirty="0">
                <a:solidFill>
                  <a:prstClr val="white"/>
                </a:solidFill>
                <a:latin typeface="Calibri"/>
                <a:cs typeface="Calibri" pitchFamily="34" charset="0"/>
              </a:rPr>
              <a:t>Storage Team</a:t>
            </a:r>
          </a:p>
        </p:txBody>
      </p:sp>
      <p:sp>
        <p:nvSpPr>
          <p:cNvPr id="198" name="Rounded Rectangle 197"/>
          <p:cNvSpPr/>
          <p:nvPr/>
        </p:nvSpPr>
        <p:spPr>
          <a:xfrm>
            <a:off x="6337939" y="5339533"/>
            <a:ext cx="2385381" cy="609600"/>
          </a:xfrm>
          <a:prstGeom prst="roundRect">
            <a:avLst/>
          </a:prstGeom>
          <a:solidFill>
            <a:srgbClr val="D9D9D9"/>
          </a:solidFill>
          <a:ln w="2540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199" name="Rounded Rectangle 198"/>
          <p:cNvSpPr/>
          <p:nvPr/>
        </p:nvSpPr>
        <p:spPr>
          <a:xfrm>
            <a:off x="6282906" y="5387159"/>
            <a:ext cx="2385381" cy="609600"/>
          </a:xfrm>
          <a:prstGeom prst="roundRect">
            <a:avLst/>
          </a:prstGeom>
          <a:solidFill>
            <a:srgbClr val="D9D9D9"/>
          </a:solidFill>
          <a:ln w="25400" cap="flat" cmpd="sng" algn="ctr">
            <a:solidFill>
              <a:sysClr val="window" lastClr="FFFFFF">
                <a:lumMod val="75000"/>
              </a:sysClr>
            </a:solidFill>
            <a:prstDash val="solid"/>
          </a:ln>
          <a:effectLst/>
        </p:spPr>
        <p:txBody>
          <a:bodyPr rtlCol="1" anchor="ctr"/>
          <a:lstStyle/>
          <a:p>
            <a:pPr algn="ctr" defTabSz="1219170">
              <a:defRPr/>
            </a:pPr>
            <a:endParaRPr lang="en-US" sz="1600" kern="0" dirty="0">
              <a:solidFill>
                <a:srgbClr val="333333">
                  <a:lumMod val="65000"/>
                  <a:lumOff val="35000"/>
                </a:srgbClr>
              </a:solidFill>
              <a:latin typeface="Calibri"/>
              <a:cs typeface="Calibri" pitchFamily="34" charset="0"/>
            </a:endParaRPr>
          </a:p>
        </p:txBody>
      </p:sp>
      <p:sp>
        <p:nvSpPr>
          <p:cNvPr id="200" name="Rounded Rectangle 199"/>
          <p:cNvSpPr/>
          <p:nvPr/>
        </p:nvSpPr>
        <p:spPr>
          <a:xfrm>
            <a:off x="6124155" y="5434784"/>
            <a:ext cx="2472519"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Allocate LUNs in replica with same properties</a:t>
            </a:r>
          </a:p>
        </p:txBody>
      </p:sp>
      <p:sp>
        <p:nvSpPr>
          <p:cNvPr id="201" name="Rounded Rectangle 200"/>
          <p:cNvSpPr/>
          <p:nvPr/>
        </p:nvSpPr>
        <p:spPr>
          <a:xfrm>
            <a:off x="3922823" y="5396684"/>
            <a:ext cx="1727200" cy="609600"/>
          </a:xfrm>
          <a:prstGeom prst="roundRect">
            <a:avLst/>
          </a:prstGeom>
          <a:solidFill>
            <a:sysClr val="window" lastClr="FFFFFF"/>
          </a:solidFill>
          <a:ln w="19050" cap="flat" cmpd="sng" algn="ctr">
            <a:solidFill>
              <a:sysClr val="window" lastClr="FFFFFF">
                <a:lumMod val="75000"/>
              </a:sysClr>
            </a:solidFill>
            <a:prstDash val="solid"/>
          </a:ln>
          <a:effectLst/>
        </p:spPr>
        <p:txBody>
          <a:bodyPr rtlCol="1" anchor="ctr"/>
          <a:lstStyle/>
          <a:p>
            <a:pPr algn="ctr" defTabSz="1219170">
              <a:defRPr/>
            </a:pPr>
            <a:r>
              <a:rPr lang="en-US" sz="1600" kern="0" dirty="0">
                <a:solidFill>
                  <a:srgbClr val="333333"/>
                </a:solidFill>
                <a:latin typeface="Calibri"/>
                <a:cs typeface="Calibri" pitchFamily="34" charset="0"/>
              </a:rPr>
              <a:t>Ensure sufficient space for replica</a:t>
            </a:r>
          </a:p>
        </p:txBody>
      </p:sp>
      <p:cxnSp>
        <p:nvCxnSpPr>
          <p:cNvPr id="202" name="Straight Arrow Connector 201"/>
          <p:cNvCxnSpPr/>
          <p:nvPr/>
        </p:nvCxnSpPr>
        <p:spPr>
          <a:xfrm>
            <a:off x="5673307" y="5777686"/>
            <a:ext cx="508000" cy="1588"/>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203" name="Straight Arrow Connector 202"/>
          <p:cNvCxnSpPr>
            <a:stCxn id="200" idx="0"/>
            <a:endCxn id="156" idx="2"/>
          </p:cNvCxnSpPr>
          <p:nvPr/>
        </p:nvCxnSpPr>
        <p:spPr>
          <a:xfrm flipH="1" flipV="1">
            <a:off x="6480998" y="5236347"/>
            <a:ext cx="879417" cy="198437"/>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204" name="Straight Arrow Connector 203"/>
          <p:cNvCxnSpPr>
            <a:stCxn id="156" idx="3"/>
            <a:endCxn id="157" idx="1"/>
          </p:cNvCxnSpPr>
          <p:nvPr/>
        </p:nvCxnSpPr>
        <p:spPr>
          <a:xfrm>
            <a:off x="7626995" y="4931548"/>
            <a:ext cx="687916" cy="7937"/>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205" name="Straight Connector 204"/>
          <p:cNvCxnSpPr/>
          <p:nvPr/>
        </p:nvCxnSpPr>
        <p:spPr>
          <a:xfrm>
            <a:off x="697023" y="3405959"/>
            <a:ext cx="531283" cy="0"/>
          </a:xfrm>
          <a:prstGeom prst="line">
            <a:avLst/>
          </a:prstGeom>
          <a:noFill/>
          <a:ln w="9525" cap="flat" cmpd="sng" algn="ctr">
            <a:solidFill>
              <a:sysClr val="window" lastClr="FFFFFF">
                <a:lumMod val="85000"/>
              </a:sysClr>
            </a:solidFill>
            <a:prstDash val="solid"/>
          </a:ln>
          <a:effectLst/>
        </p:spPr>
      </p:cxnSp>
      <p:cxnSp>
        <p:nvCxnSpPr>
          <p:cNvPr id="206" name="Straight Connector 205"/>
          <p:cNvCxnSpPr/>
          <p:nvPr/>
        </p:nvCxnSpPr>
        <p:spPr>
          <a:xfrm>
            <a:off x="2007240" y="3985399"/>
            <a:ext cx="6426200" cy="0"/>
          </a:xfrm>
          <a:prstGeom prst="line">
            <a:avLst/>
          </a:prstGeom>
          <a:noFill/>
          <a:ln w="127000" cap="flat" cmpd="sng" algn="ctr">
            <a:solidFill>
              <a:srgbClr val="A60015">
                <a:lumMod val="60000"/>
                <a:lumOff val="40000"/>
              </a:srgbClr>
            </a:solidFill>
            <a:prstDash val="solid"/>
          </a:ln>
          <a:effectLst/>
        </p:spPr>
      </p:cxnSp>
      <p:cxnSp>
        <p:nvCxnSpPr>
          <p:cNvPr id="207" name="Straight Connector 206"/>
          <p:cNvCxnSpPr/>
          <p:nvPr/>
        </p:nvCxnSpPr>
        <p:spPr>
          <a:xfrm>
            <a:off x="5400749" y="4929959"/>
            <a:ext cx="6028267" cy="0"/>
          </a:xfrm>
          <a:prstGeom prst="line">
            <a:avLst/>
          </a:prstGeom>
          <a:noFill/>
          <a:ln w="127000" cap="flat" cmpd="sng" algn="ctr">
            <a:solidFill>
              <a:srgbClr val="A60015">
                <a:lumMod val="60000"/>
                <a:lumOff val="40000"/>
              </a:srgbClr>
            </a:solidFill>
            <a:prstDash val="solid"/>
          </a:ln>
          <a:effectLst/>
        </p:spPr>
      </p:cxnSp>
      <p:cxnSp>
        <p:nvCxnSpPr>
          <p:cNvPr id="208" name="Straight Connector 207"/>
          <p:cNvCxnSpPr>
            <a:endCxn id="179" idx="3"/>
          </p:cNvCxnSpPr>
          <p:nvPr/>
        </p:nvCxnSpPr>
        <p:spPr>
          <a:xfrm>
            <a:off x="2184535" y="2943997"/>
            <a:ext cx="4249228" cy="0"/>
          </a:xfrm>
          <a:prstGeom prst="line">
            <a:avLst/>
          </a:prstGeom>
          <a:noFill/>
          <a:ln w="127000" cap="flat" cmpd="sng" algn="ctr">
            <a:solidFill>
              <a:srgbClr val="A60015">
                <a:lumMod val="60000"/>
                <a:lumOff val="40000"/>
              </a:srgbClr>
            </a:solidFill>
            <a:prstDash val="solid"/>
          </a:ln>
          <a:effectLst/>
        </p:spPr>
      </p:cxnSp>
      <p:cxnSp>
        <p:nvCxnSpPr>
          <p:cNvPr id="209" name="Straight Connector 208"/>
          <p:cNvCxnSpPr/>
          <p:nvPr/>
        </p:nvCxnSpPr>
        <p:spPr>
          <a:xfrm>
            <a:off x="7186181" y="2057212"/>
            <a:ext cx="4002617" cy="0"/>
          </a:xfrm>
          <a:prstGeom prst="line">
            <a:avLst/>
          </a:prstGeom>
          <a:noFill/>
          <a:ln w="127000" cap="flat" cmpd="sng" algn="ctr">
            <a:solidFill>
              <a:srgbClr val="A60015">
                <a:lumMod val="60000"/>
                <a:lumOff val="40000"/>
              </a:srgbClr>
            </a:solidFill>
            <a:prstDash val="solid"/>
          </a:ln>
          <a:effectLst/>
        </p:spPr>
      </p:cxnSp>
      <p:sp>
        <p:nvSpPr>
          <p:cNvPr id="210" name="Flowchart: Process 209"/>
          <p:cNvSpPr/>
          <p:nvPr/>
        </p:nvSpPr>
        <p:spPr>
          <a:xfrm>
            <a:off x="1370961" y="1446411"/>
            <a:ext cx="10225616" cy="4648200"/>
          </a:xfrm>
          <a:prstGeom prst="flowChartProcess">
            <a:avLst/>
          </a:prstGeom>
          <a:solidFill>
            <a:sysClr val="window" lastClr="FFFFFF">
              <a:lumMod val="95000"/>
              <a:alpha val="74000"/>
            </a:sysClr>
          </a:solidFill>
          <a:ln w="25400" cap="flat" cmpd="sng" algn="ctr">
            <a:noFill/>
            <a:prstDash val="solid"/>
          </a:ln>
          <a:effectLst/>
        </p:spPr>
        <p:txBody>
          <a:bodyPr anchor="ctr"/>
          <a:lstStyle/>
          <a:p>
            <a:pPr algn="ctr" defTabSz="1219170">
              <a:defRPr/>
            </a:pPr>
            <a:endParaRPr lang="en-US" sz="2400" kern="0" dirty="0">
              <a:solidFill>
                <a:prstClr val="white"/>
              </a:solidFill>
              <a:latin typeface="Calibri"/>
              <a:cs typeface="Calibri" pitchFamily="34" charset="0"/>
            </a:endParaRPr>
          </a:p>
        </p:txBody>
      </p:sp>
      <p:cxnSp>
        <p:nvCxnSpPr>
          <p:cNvPr id="211" name="Straight Arrow Connector 210"/>
          <p:cNvCxnSpPr>
            <a:stCxn id="216" idx="3"/>
            <a:endCxn id="219" idx="1"/>
          </p:cNvCxnSpPr>
          <p:nvPr/>
        </p:nvCxnSpPr>
        <p:spPr>
          <a:xfrm>
            <a:off x="5802424" y="1977210"/>
            <a:ext cx="3560233" cy="825500"/>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212" name="Straight Arrow Connector 211"/>
          <p:cNvCxnSpPr>
            <a:stCxn id="215" idx="3"/>
            <a:endCxn id="216" idx="1"/>
          </p:cNvCxnSpPr>
          <p:nvPr/>
        </p:nvCxnSpPr>
        <p:spPr>
          <a:xfrm>
            <a:off x="3112140" y="1951809"/>
            <a:ext cx="389465" cy="25400"/>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213" name="Straight Arrow Connector 212"/>
          <p:cNvCxnSpPr>
            <a:stCxn id="218" idx="0"/>
            <a:endCxn id="215" idx="2"/>
          </p:cNvCxnSpPr>
          <p:nvPr/>
        </p:nvCxnSpPr>
        <p:spPr>
          <a:xfrm flipH="1" flipV="1">
            <a:off x="2299339" y="2256609"/>
            <a:ext cx="4734984" cy="3084512"/>
          </a:xfrm>
          <a:prstGeom prst="straightConnector1">
            <a:avLst/>
          </a:prstGeom>
          <a:noFill/>
          <a:ln w="19050" cap="flat" cmpd="sng" algn="ctr">
            <a:solidFill>
              <a:srgbClr val="333333"/>
            </a:solidFill>
            <a:prstDash val="sysDot"/>
            <a:headEnd type="none" w="med" len="med"/>
            <a:tailEnd type="triangle" w="med" len="med"/>
          </a:ln>
          <a:effectLst/>
        </p:spPr>
      </p:cxnSp>
      <p:cxnSp>
        <p:nvCxnSpPr>
          <p:cNvPr id="214" name="Straight Arrow Connector 213"/>
          <p:cNvCxnSpPr>
            <a:stCxn id="217" idx="3"/>
            <a:endCxn id="218" idx="1"/>
          </p:cNvCxnSpPr>
          <p:nvPr/>
        </p:nvCxnSpPr>
        <p:spPr>
          <a:xfrm>
            <a:off x="5531491" y="5645921"/>
            <a:ext cx="524932" cy="0"/>
          </a:xfrm>
          <a:prstGeom prst="straightConnector1">
            <a:avLst/>
          </a:prstGeom>
          <a:noFill/>
          <a:ln w="19050" cap="flat" cmpd="sng" algn="ctr">
            <a:solidFill>
              <a:srgbClr val="333333"/>
            </a:solidFill>
            <a:prstDash val="sysDot"/>
            <a:headEnd type="none" w="med" len="med"/>
            <a:tailEnd type="triangle" w="med" len="med"/>
          </a:ln>
          <a:effectLst/>
        </p:spPr>
      </p:cxnSp>
      <p:sp>
        <p:nvSpPr>
          <p:cNvPr id="215" name="Rounded Rectangle 214"/>
          <p:cNvSpPr/>
          <p:nvPr/>
        </p:nvSpPr>
        <p:spPr>
          <a:xfrm>
            <a:off x="1486539" y="1647009"/>
            <a:ext cx="1625600" cy="609600"/>
          </a:xfrm>
          <a:prstGeom prst="roundRect">
            <a:avLst/>
          </a:prstGeom>
          <a:solidFill>
            <a:srgbClr val="AC0000"/>
          </a:solidFill>
          <a:ln w="25400" cap="flat" cmpd="sng" algn="ctr">
            <a:noFill/>
            <a:prstDash val="solid"/>
          </a:ln>
          <a:effectLst/>
        </p:spPr>
        <p:txBody>
          <a:bodyPr rtlCol="1" anchor="ctr"/>
          <a:lstStyle/>
          <a:p>
            <a:pPr algn="ctr" defTabSz="1219170">
              <a:defRPr/>
            </a:pPr>
            <a:r>
              <a:rPr lang="en-US" sz="1600" kern="0" dirty="0">
                <a:solidFill>
                  <a:prstClr val="white"/>
                </a:solidFill>
                <a:latin typeface="Calibri"/>
                <a:cs typeface="Calibri" pitchFamily="34" charset="0"/>
              </a:rPr>
              <a:t>Locate all VMs affecting CRM</a:t>
            </a:r>
          </a:p>
        </p:txBody>
      </p:sp>
      <p:sp>
        <p:nvSpPr>
          <p:cNvPr id="216" name="Rounded Rectangle 215"/>
          <p:cNvSpPr/>
          <p:nvPr/>
        </p:nvSpPr>
        <p:spPr>
          <a:xfrm>
            <a:off x="3501604" y="1672409"/>
            <a:ext cx="2300819" cy="609600"/>
          </a:xfrm>
          <a:prstGeom prst="roundRect">
            <a:avLst/>
          </a:prstGeom>
          <a:solidFill>
            <a:srgbClr val="AC0000"/>
          </a:solidFill>
          <a:ln w="25400" cap="flat" cmpd="sng" algn="ctr">
            <a:noFill/>
            <a:prstDash val="solid"/>
          </a:ln>
          <a:effectLst/>
        </p:spPr>
        <p:txBody>
          <a:bodyPr rtlCol="1" anchor="ctr"/>
          <a:lstStyle/>
          <a:p>
            <a:pPr algn="ctr" defTabSz="1219170">
              <a:defRPr/>
            </a:pPr>
            <a:r>
              <a:rPr lang="en-US" sz="1600" kern="0" dirty="0">
                <a:solidFill>
                  <a:prstClr val="white"/>
                </a:solidFill>
                <a:latin typeface="Calibri"/>
                <a:cs typeface="Calibri" pitchFamily="34" charset="0"/>
              </a:rPr>
              <a:t>Configure verify replication and policies</a:t>
            </a:r>
          </a:p>
        </p:txBody>
      </p:sp>
      <p:sp>
        <p:nvSpPr>
          <p:cNvPr id="217" name="Rounded Rectangle 216"/>
          <p:cNvSpPr/>
          <p:nvPr/>
        </p:nvSpPr>
        <p:spPr>
          <a:xfrm>
            <a:off x="3797941" y="5341121"/>
            <a:ext cx="1733551" cy="609600"/>
          </a:xfrm>
          <a:prstGeom prst="roundRect">
            <a:avLst/>
          </a:prstGeom>
          <a:solidFill>
            <a:srgbClr val="AC0000"/>
          </a:solidFill>
          <a:ln w="25400" cap="flat" cmpd="sng" algn="ctr">
            <a:noFill/>
            <a:prstDash val="solid"/>
          </a:ln>
          <a:effectLst/>
        </p:spPr>
        <p:txBody>
          <a:bodyPr rtlCol="1" anchor="ctr"/>
          <a:lstStyle/>
          <a:p>
            <a:pPr algn="ctr" defTabSz="1219170">
              <a:defRPr/>
            </a:pPr>
            <a:r>
              <a:rPr lang="en-US" sz="1600" kern="0" dirty="0">
                <a:solidFill>
                  <a:prstClr val="white"/>
                </a:solidFill>
                <a:latin typeface="Calibri"/>
                <a:cs typeface="Calibri" pitchFamily="34" charset="0"/>
              </a:rPr>
              <a:t>Ensure sufficient space for replica</a:t>
            </a:r>
          </a:p>
        </p:txBody>
      </p:sp>
      <p:sp>
        <p:nvSpPr>
          <p:cNvPr id="218" name="Rounded Rectangle 217"/>
          <p:cNvSpPr/>
          <p:nvPr/>
        </p:nvSpPr>
        <p:spPr>
          <a:xfrm>
            <a:off x="6056423" y="5341121"/>
            <a:ext cx="1955800" cy="609600"/>
          </a:xfrm>
          <a:prstGeom prst="roundRect">
            <a:avLst/>
          </a:prstGeom>
          <a:solidFill>
            <a:srgbClr val="AC0000"/>
          </a:solidFill>
          <a:ln w="25400" cap="flat" cmpd="sng" algn="ctr">
            <a:noFill/>
            <a:prstDash val="solid"/>
          </a:ln>
          <a:effectLst/>
        </p:spPr>
        <p:txBody>
          <a:bodyPr rtlCol="1" anchor="ctr"/>
          <a:lstStyle/>
          <a:p>
            <a:pPr algn="ctr" defTabSz="1219170">
              <a:defRPr/>
            </a:pPr>
            <a:r>
              <a:rPr lang="en-US" sz="1600" kern="0" dirty="0">
                <a:solidFill>
                  <a:prstClr val="white"/>
                </a:solidFill>
                <a:latin typeface="Calibri"/>
                <a:cs typeface="Calibri" pitchFamily="34" charset="0"/>
              </a:rPr>
              <a:t>Allocate space for all replicated VMs</a:t>
            </a:r>
          </a:p>
        </p:txBody>
      </p:sp>
      <p:sp>
        <p:nvSpPr>
          <p:cNvPr id="219" name="Rounded Rectangle 218"/>
          <p:cNvSpPr/>
          <p:nvPr/>
        </p:nvSpPr>
        <p:spPr>
          <a:xfrm>
            <a:off x="9362656" y="2497909"/>
            <a:ext cx="1979083" cy="609600"/>
          </a:xfrm>
          <a:prstGeom prst="roundRect">
            <a:avLst/>
          </a:prstGeom>
          <a:solidFill>
            <a:srgbClr val="AC0000"/>
          </a:solidFill>
          <a:ln w="25400" cap="flat" cmpd="sng" algn="ctr">
            <a:noFill/>
            <a:prstDash val="solid"/>
          </a:ln>
          <a:effectLst/>
        </p:spPr>
        <p:txBody>
          <a:bodyPr rtlCol="1" anchor="ctr"/>
          <a:lstStyle/>
          <a:p>
            <a:pPr algn="ctr" defTabSz="1219170">
              <a:defRPr/>
            </a:pPr>
            <a:r>
              <a:rPr lang="en-US" sz="1600" kern="0" dirty="0">
                <a:solidFill>
                  <a:prstClr val="white"/>
                </a:solidFill>
                <a:latin typeface="Calibri"/>
                <a:cs typeface="Calibri" pitchFamily="34" charset="0"/>
              </a:rPr>
              <a:t>On going replication monitoring</a:t>
            </a:r>
          </a:p>
        </p:txBody>
      </p:sp>
    </p:spTree>
    <p:extLst>
      <p:ext uri="{BB962C8B-B14F-4D97-AF65-F5344CB8AC3E}">
        <p14:creationId xmlns:p14="http://schemas.microsoft.com/office/powerpoint/2010/main" val="324563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7"/>
                                        </p:tgtEl>
                                        <p:attrNameLst>
                                          <p:attrName>style.visibility</p:attrName>
                                        </p:attrNameLst>
                                      </p:cBhvr>
                                      <p:to>
                                        <p:strVal val="visible"/>
                                      </p:to>
                                    </p:set>
                                    <p:animEffect transition="in" filter="wipe(left)">
                                      <p:cBhvr>
                                        <p:cTn id="7" dur="500"/>
                                        <p:tgtEl>
                                          <p:spTgt spid="207"/>
                                        </p:tgtEl>
                                      </p:cBhvr>
                                    </p:animEffect>
                                  </p:childTnLst>
                                </p:cTn>
                              </p:par>
                              <p:par>
                                <p:cTn id="8" presetID="22" presetClass="entr" presetSubtype="8" fill="hold" nodeType="withEffect">
                                  <p:stCondLst>
                                    <p:cond delay="0"/>
                                  </p:stCondLst>
                                  <p:childTnLst>
                                    <p:set>
                                      <p:cBhvr>
                                        <p:cTn id="9" dur="1" fill="hold">
                                          <p:stCondLst>
                                            <p:cond delay="0"/>
                                          </p:stCondLst>
                                        </p:cTn>
                                        <p:tgtEl>
                                          <p:spTgt spid="206"/>
                                        </p:tgtEl>
                                        <p:attrNameLst>
                                          <p:attrName>style.visibility</p:attrName>
                                        </p:attrNameLst>
                                      </p:cBhvr>
                                      <p:to>
                                        <p:strVal val="visible"/>
                                      </p:to>
                                    </p:set>
                                    <p:animEffect transition="in" filter="wipe(left)">
                                      <p:cBhvr>
                                        <p:cTn id="10" dur="500"/>
                                        <p:tgtEl>
                                          <p:spTgt spid="206"/>
                                        </p:tgtEl>
                                      </p:cBhvr>
                                    </p:animEffect>
                                  </p:childTnLst>
                                </p:cTn>
                              </p:par>
                              <p:par>
                                <p:cTn id="11" presetID="22" presetClass="entr" presetSubtype="8" fill="hold" nodeType="withEffect">
                                  <p:stCondLst>
                                    <p:cond delay="0"/>
                                  </p:stCondLst>
                                  <p:childTnLst>
                                    <p:set>
                                      <p:cBhvr>
                                        <p:cTn id="12" dur="1" fill="hold">
                                          <p:stCondLst>
                                            <p:cond delay="0"/>
                                          </p:stCondLst>
                                        </p:cTn>
                                        <p:tgtEl>
                                          <p:spTgt spid="208"/>
                                        </p:tgtEl>
                                        <p:attrNameLst>
                                          <p:attrName>style.visibility</p:attrName>
                                        </p:attrNameLst>
                                      </p:cBhvr>
                                      <p:to>
                                        <p:strVal val="visible"/>
                                      </p:to>
                                    </p:set>
                                    <p:animEffect transition="in" filter="wipe(left)">
                                      <p:cBhvr>
                                        <p:cTn id="13" dur="500"/>
                                        <p:tgtEl>
                                          <p:spTgt spid="208"/>
                                        </p:tgtEl>
                                      </p:cBhvr>
                                    </p:animEffect>
                                  </p:childTnLst>
                                </p:cTn>
                              </p:par>
                              <p:par>
                                <p:cTn id="14" presetID="22" presetClass="entr" presetSubtype="8" fill="hold" nodeType="withEffect">
                                  <p:stCondLst>
                                    <p:cond delay="0"/>
                                  </p:stCondLst>
                                  <p:childTnLst>
                                    <p:set>
                                      <p:cBhvr>
                                        <p:cTn id="15" dur="1" fill="hold">
                                          <p:stCondLst>
                                            <p:cond delay="0"/>
                                          </p:stCondLst>
                                        </p:cTn>
                                        <p:tgtEl>
                                          <p:spTgt spid="209"/>
                                        </p:tgtEl>
                                        <p:attrNameLst>
                                          <p:attrName>style.visibility</p:attrName>
                                        </p:attrNameLst>
                                      </p:cBhvr>
                                      <p:to>
                                        <p:strVal val="visible"/>
                                      </p:to>
                                    </p:set>
                                    <p:animEffect transition="in" filter="wipe(left)">
                                      <p:cBhvr>
                                        <p:cTn id="16" dur="500"/>
                                        <p:tgtEl>
                                          <p:spTgt spid="20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10"/>
                                        </p:tgtEl>
                                        <p:attrNameLst>
                                          <p:attrName>style.visibility</p:attrName>
                                        </p:attrNameLst>
                                      </p:cBhvr>
                                      <p:to>
                                        <p:strVal val="visible"/>
                                      </p:to>
                                    </p:set>
                                    <p:animEffect transition="in" filter="fade">
                                      <p:cBhvr>
                                        <p:cTn id="20" dur="500"/>
                                        <p:tgtEl>
                                          <p:spTgt spid="210"/>
                                        </p:tgtEl>
                                      </p:cBhvr>
                                    </p:animEffect>
                                  </p:childTnLst>
                                </p:cTn>
                              </p:par>
                            </p:childTnLst>
                          </p:cTn>
                        </p:par>
                        <p:par>
                          <p:cTn id="21" fill="hold">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15"/>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nodeType="afterEffect">
                                  <p:stCondLst>
                                    <p:cond delay="0"/>
                                  </p:stCondLst>
                                  <p:childTnLst>
                                    <p:set>
                                      <p:cBhvr>
                                        <p:cTn id="26" dur="1" fill="hold">
                                          <p:stCondLst>
                                            <p:cond delay="0"/>
                                          </p:stCondLst>
                                        </p:cTn>
                                        <p:tgtEl>
                                          <p:spTgt spid="212"/>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217"/>
                                        </p:tgtEl>
                                        <p:attrNameLst>
                                          <p:attrName>style.visibility</p:attrName>
                                        </p:attrNameLst>
                                      </p:cBhvr>
                                      <p:to>
                                        <p:strVal val="visible"/>
                                      </p:to>
                                    </p:se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214"/>
                                        </p:tgtEl>
                                        <p:attrNameLst>
                                          <p:attrName>style.visibility</p:attrName>
                                        </p:attrNameLst>
                                      </p:cBhvr>
                                      <p:to>
                                        <p:strVal val="visible"/>
                                      </p:to>
                                    </p:set>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218"/>
                                        </p:tgtEl>
                                        <p:attrNameLst>
                                          <p:attrName>style.visibility</p:attrName>
                                        </p:attrNameLst>
                                      </p:cBhvr>
                                      <p:to>
                                        <p:strVal val="visible"/>
                                      </p:to>
                                    </p:set>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213"/>
                                        </p:tgtEl>
                                        <p:attrNameLst>
                                          <p:attrName>style.visibility</p:attrName>
                                        </p:attrNameLst>
                                      </p:cBhvr>
                                      <p:to>
                                        <p:strVal val="visible"/>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216"/>
                                        </p:tgtEl>
                                        <p:attrNameLst>
                                          <p:attrName>style.visibility</p:attrName>
                                        </p:attrNameLst>
                                      </p:cBhvr>
                                      <p:to>
                                        <p:strVal val="visible"/>
                                      </p:to>
                                    </p:set>
                                  </p:childTnLst>
                                </p:cTn>
                              </p:par>
                            </p:childTnLst>
                          </p:cTn>
                        </p:par>
                        <p:par>
                          <p:cTn id="42" fill="hold">
                            <p:stCondLst>
                              <p:cond delay="1000"/>
                            </p:stCondLst>
                            <p:childTnLst>
                              <p:par>
                                <p:cTn id="43" presetID="1" presetClass="entr" presetSubtype="0" fill="hold" nodeType="afterEffect">
                                  <p:stCondLst>
                                    <p:cond delay="0"/>
                                  </p:stCondLst>
                                  <p:childTnLst>
                                    <p:set>
                                      <p:cBhvr>
                                        <p:cTn id="44" dur="1" fill="hold">
                                          <p:stCondLst>
                                            <p:cond delay="0"/>
                                          </p:stCondLst>
                                        </p:cTn>
                                        <p:tgtEl>
                                          <p:spTgt spid="211"/>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grpId="0" nodeType="afterEffect">
                                  <p:stCondLst>
                                    <p:cond delay="0"/>
                                  </p:stCondLst>
                                  <p:childTnLst>
                                    <p:set>
                                      <p:cBhvr>
                                        <p:cTn id="47"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animBg="1"/>
      <p:bldP spid="215" grpId="0" animBg="1"/>
      <p:bldP spid="216" grpId="0" animBg="1"/>
      <p:bldP spid="217" grpId="0" animBg="1"/>
      <p:bldP spid="218" grpId="0" animBg="1"/>
      <p:bldP spid="2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7EB88CEF-8B9E-CE47-8F32-B5CF733A233F}" type="slidenum">
              <a:rPr lang="en-US" smtClean="0"/>
              <a:pPr/>
              <a:t>28</a:t>
            </a:fld>
            <a:endParaRPr lang="en-US" dirty="0"/>
          </a:p>
        </p:txBody>
      </p:sp>
      <p:pic>
        <p:nvPicPr>
          <p:cNvPr id="30" name="Content Placeholder 3"/>
          <p:cNvPicPr>
            <a:picLocks noChangeAspect="1"/>
          </p:cNvPicPr>
          <p:nvPr/>
        </p:nvPicPr>
        <p:blipFill rotWithShape="1">
          <a:blip r:embed="rId3">
            <a:lum bright="-2000"/>
          </a:blip>
          <a:srcRect l="-1976" t="-10252" r="-1976" b="-9566"/>
          <a:stretch/>
        </p:blipFill>
        <p:spPr>
          <a:xfrm>
            <a:off x="3784600" y="1193801"/>
            <a:ext cx="4622799" cy="1481666"/>
          </a:xfrm>
          <a:prstGeom prst="rect">
            <a:avLst/>
          </a:prstGeom>
        </p:spPr>
      </p:pic>
      <p:grpSp>
        <p:nvGrpSpPr>
          <p:cNvPr id="3" name="Group 2"/>
          <p:cNvGrpSpPr/>
          <p:nvPr/>
        </p:nvGrpSpPr>
        <p:grpSpPr>
          <a:xfrm>
            <a:off x="956663" y="4318010"/>
            <a:ext cx="10278674" cy="763284"/>
            <a:chOff x="1166006" y="4318010"/>
            <a:chExt cx="10278674" cy="763284"/>
          </a:xfrm>
        </p:grpSpPr>
        <p:sp>
          <p:nvSpPr>
            <p:cNvPr id="38" name="TextBox 37"/>
            <p:cNvSpPr txBox="1"/>
            <p:nvPr/>
          </p:nvSpPr>
          <p:spPr>
            <a:xfrm>
              <a:off x="2921820" y="4318010"/>
              <a:ext cx="1430867" cy="763282"/>
            </a:xfrm>
            <a:prstGeom prst="rect">
              <a:avLst/>
            </a:prstGeom>
            <a:noFill/>
          </p:spPr>
          <p:txBody>
            <a:bodyPr wrap="square" lIns="91436" tIns="45718" rIns="91436" bIns="45718" rtlCol="0">
              <a:spAutoFit/>
            </a:bodyPr>
            <a:lstStyle/>
            <a:p>
              <a:pPr algn="ctr">
                <a:lnSpc>
                  <a:spcPct val="90000"/>
                </a:lnSpc>
              </a:pPr>
              <a:r>
                <a:rPr lang="en-US" sz="2400" dirty="0">
                  <a:solidFill>
                    <a:schemeClr val="tx1">
                      <a:lumMod val="90000"/>
                      <a:lumOff val="10000"/>
                    </a:schemeClr>
                  </a:solidFill>
                </a:rPr>
                <a:t>Scalable Software</a:t>
              </a:r>
            </a:p>
          </p:txBody>
        </p:sp>
        <p:sp>
          <p:nvSpPr>
            <p:cNvPr id="40" name="TextBox 39"/>
            <p:cNvSpPr txBox="1"/>
            <p:nvPr/>
          </p:nvSpPr>
          <p:spPr>
            <a:xfrm>
              <a:off x="6175093" y="4318010"/>
              <a:ext cx="1683417" cy="763282"/>
            </a:xfrm>
            <a:prstGeom prst="rect">
              <a:avLst/>
            </a:prstGeom>
            <a:noFill/>
          </p:spPr>
          <p:txBody>
            <a:bodyPr wrap="square" lIns="91436" tIns="45718" rIns="91436" bIns="45718" rtlCol="0">
              <a:spAutoFit/>
            </a:bodyPr>
            <a:lstStyle/>
            <a:p>
              <a:pPr algn="ctr">
                <a:lnSpc>
                  <a:spcPct val="90000"/>
                </a:lnSpc>
              </a:pPr>
              <a:r>
                <a:rPr lang="en-US" sz="2400" dirty="0">
                  <a:solidFill>
                    <a:schemeClr val="tx1">
                      <a:lumMod val="90000"/>
                      <a:lumOff val="10000"/>
                    </a:schemeClr>
                  </a:solidFill>
                </a:rPr>
                <a:t>24/7 Global Support</a:t>
              </a:r>
            </a:p>
          </p:txBody>
        </p:sp>
        <p:sp>
          <p:nvSpPr>
            <p:cNvPr id="41" name="TextBox 40"/>
            <p:cNvSpPr txBox="1"/>
            <p:nvPr/>
          </p:nvSpPr>
          <p:spPr>
            <a:xfrm>
              <a:off x="8116715" y="4318010"/>
              <a:ext cx="1134533" cy="763282"/>
            </a:xfrm>
            <a:prstGeom prst="rect">
              <a:avLst/>
            </a:prstGeom>
            <a:noFill/>
          </p:spPr>
          <p:txBody>
            <a:bodyPr wrap="square" lIns="91436" tIns="45718" rIns="91436" bIns="45718" rtlCol="0">
              <a:spAutoFit/>
            </a:bodyPr>
            <a:lstStyle/>
            <a:p>
              <a:pPr algn="ctr">
                <a:lnSpc>
                  <a:spcPct val="90000"/>
                </a:lnSpc>
              </a:pPr>
              <a:r>
                <a:rPr lang="en-US" sz="2400" dirty="0">
                  <a:solidFill>
                    <a:schemeClr val="tx1">
                      <a:lumMod val="90000"/>
                      <a:lumOff val="10000"/>
                    </a:schemeClr>
                  </a:solidFill>
                </a:rPr>
                <a:t>Market Leader</a:t>
              </a:r>
            </a:p>
          </p:txBody>
        </p:sp>
        <p:sp>
          <p:nvSpPr>
            <p:cNvPr id="39" name="TextBox 38"/>
            <p:cNvSpPr txBox="1"/>
            <p:nvPr/>
          </p:nvSpPr>
          <p:spPr>
            <a:xfrm>
              <a:off x="4610892" y="4318010"/>
              <a:ext cx="1305996" cy="763282"/>
            </a:xfrm>
            <a:prstGeom prst="rect">
              <a:avLst/>
            </a:prstGeom>
            <a:noFill/>
          </p:spPr>
          <p:txBody>
            <a:bodyPr wrap="square" lIns="91436" tIns="45718" rIns="91436" bIns="45718" rtlCol="0">
              <a:spAutoFit/>
            </a:bodyPr>
            <a:lstStyle/>
            <a:p>
              <a:pPr algn="ctr">
                <a:lnSpc>
                  <a:spcPct val="90000"/>
                </a:lnSpc>
              </a:pPr>
              <a:r>
                <a:rPr lang="en-US" sz="2400" dirty="0">
                  <a:solidFill>
                    <a:schemeClr val="tx1">
                      <a:lumMod val="90000"/>
                      <a:lumOff val="10000"/>
                    </a:schemeClr>
                  </a:solidFill>
                </a:rPr>
                <a:t>Strategic Solution</a:t>
              </a:r>
            </a:p>
          </p:txBody>
        </p:sp>
        <p:sp>
          <p:nvSpPr>
            <p:cNvPr id="37" name="TextBox 36"/>
            <p:cNvSpPr txBox="1"/>
            <p:nvPr/>
          </p:nvSpPr>
          <p:spPr>
            <a:xfrm>
              <a:off x="1166006" y="4318012"/>
              <a:ext cx="1497609" cy="763282"/>
            </a:xfrm>
            <a:prstGeom prst="rect">
              <a:avLst/>
            </a:prstGeom>
            <a:noFill/>
          </p:spPr>
          <p:txBody>
            <a:bodyPr wrap="square" lIns="91436" tIns="45718" rIns="91436" bIns="45718" rtlCol="0">
              <a:spAutoFit/>
            </a:bodyPr>
            <a:lstStyle/>
            <a:p>
              <a:pPr algn="ctr">
                <a:lnSpc>
                  <a:spcPct val="90000"/>
                </a:lnSpc>
              </a:pPr>
              <a:r>
                <a:rPr lang="en-US" sz="2400" dirty="0">
                  <a:solidFill>
                    <a:schemeClr val="tx1">
                      <a:lumMod val="90000"/>
                      <a:lumOff val="10000"/>
                    </a:schemeClr>
                  </a:solidFill>
                </a:rPr>
                <a:t>Protect Any Cloud</a:t>
              </a:r>
            </a:p>
          </p:txBody>
        </p:sp>
        <p:sp>
          <p:nvSpPr>
            <p:cNvPr id="32" name="TextBox 31"/>
            <p:cNvSpPr txBox="1"/>
            <p:nvPr/>
          </p:nvSpPr>
          <p:spPr>
            <a:xfrm>
              <a:off x="9509455" y="4318010"/>
              <a:ext cx="1935225" cy="763282"/>
            </a:xfrm>
            <a:prstGeom prst="rect">
              <a:avLst/>
            </a:prstGeom>
            <a:noFill/>
          </p:spPr>
          <p:txBody>
            <a:bodyPr wrap="square" lIns="91436" tIns="45718" rIns="91436" bIns="45718" rtlCol="0">
              <a:spAutoFit/>
            </a:bodyPr>
            <a:lstStyle/>
            <a:p>
              <a:pPr algn="ctr">
                <a:lnSpc>
                  <a:spcPct val="90000"/>
                </a:lnSpc>
              </a:pPr>
              <a:r>
                <a:rPr lang="en-US" sz="2400" dirty="0">
                  <a:solidFill>
                    <a:schemeClr val="tx1">
                      <a:lumMod val="90000"/>
                      <a:lumOff val="10000"/>
                    </a:schemeClr>
                  </a:solidFill>
                </a:rPr>
                <a:t>Join the Zerto Revolution</a:t>
              </a:r>
            </a:p>
          </p:txBody>
        </p:sp>
      </p:grpSp>
      <p:pic>
        <p:nvPicPr>
          <p:cNvPr id="15" name="Picture 14" descr="symbol_0005s_0020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7196" y="3529634"/>
            <a:ext cx="835164" cy="575423"/>
          </a:xfrm>
          <a:prstGeom prst="rect">
            <a:avLst/>
          </a:prstGeom>
        </p:spPr>
      </p:pic>
      <p:pic>
        <p:nvPicPr>
          <p:cNvPr id="16" name="Picture 15" descr="symbol_0004s_0000_Vector-Smart-Objec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2070" y="3529634"/>
            <a:ext cx="934523" cy="575423"/>
          </a:xfrm>
          <a:prstGeom prst="rect">
            <a:avLst/>
          </a:prstGeom>
        </p:spPr>
      </p:pic>
      <p:pic>
        <p:nvPicPr>
          <p:cNvPr id="17" name="Picture 16" descr="symbol_0001s_0018_Vector-Smart-Object.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0344" y="3434401"/>
            <a:ext cx="535763" cy="765888"/>
          </a:xfrm>
          <a:prstGeom prst="rect">
            <a:avLst/>
          </a:prstGeom>
        </p:spPr>
      </p:pic>
      <p:pic>
        <p:nvPicPr>
          <p:cNvPr id="18" name="Picture 17" descr="symbol_0001s_0025_Vector-Smart-Object.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12696" y="3396107"/>
            <a:ext cx="763606" cy="842477"/>
          </a:xfrm>
          <a:prstGeom prst="rect">
            <a:avLst/>
          </a:prstGeom>
        </p:spPr>
      </p:pic>
      <p:pic>
        <p:nvPicPr>
          <p:cNvPr id="19" name="Picture 18" descr="symbol_0001s_0020_Vector-Smart-Object.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0187" y="3396107"/>
            <a:ext cx="526983" cy="842477"/>
          </a:xfrm>
          <a:prstGeom prst="rect">
            <a:avLst/>
          </a:prstGeom>
        </p:spPr>
      </p:pic>
      <p:pic>
        <p:nvPicPr>
          <p:cNvPr id="20" name="Picture 19" descr="symbol_0005s_0011_Vector-Smart-Object.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08128" y="3271530"/>
            <a:ext cx="1121338" cy="1121338"/>
          </a:xfrm>
          <a:prstGeom prst="rect">
            <a:avLst/>
          </a:prstGeom>
        </p:spPr>
      </p:pic>
    </p:spTree>
    <p:extLst>
      <p:ext uri="{BB962C8B-B14F-4D97-AF65-F5344CB8AC3E}">
        <p14:creationId xmlns:p14="http://schemas.microsoft.com/office/powerpoint/2010/main" val="369666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78583" y="1349829"/>
            <a:ext cx="11490087" cy="4078514"/>
          </a:xfrm>
        </p:spPr>
        <p:txBody>
          <a:bodyPr/>
          <a:lstStyle/>
          <a:p>
            <a:pPr marL="457200" indent="-457200">
              <a:buFont typeface="Arial" panose="020B0604020202020204" pitchFamily="34" charset="0"/>
              <a:buChar char="•"/>
            </a:pPr>
            <a:r>
              <a:rPr lang="en-US" dirty="0"/>
              <a:t>Introductions</a:t>
            </a:r>
          </a:p>
          <a:p>
            <a:pPr marL="457200" indent="-457200">
              <a:buFont typeface="Arial" panose="020B0604020202020204" pitchFamily="34" charset="0"/>
              <a:buChar char="•"/>
            </a:pPr>
            <a:r>
              <a:rPr lang="en-US" dirty="0"/>
              <a:t>Current State </a:t>
            </a:r>
          </a:p>
          <a:p>
            <a:pPr marL="457200" indent="-457200">
              <a:buFont typeface="Arial" panose="020B0604020202020204" pitchFamily="34" charset="0"/>
              <a:buChar char="•"/>
            </a:pPr>
            <a:r>
              <a:rPr lang="en-US" dirty="0"/>
              <a:t>Zerto Overview</a:t>
            </a:r>
          </a:p>
          <a:p>
            <a:pPr marL="457200" indent="-457200">
              <a:buFont typeface="Arial" panose="020B0604020202020204" pitchFamily="34" charset="0"/>
              <a:buChar char="•"/>
            </a:pPr>
            <a:r>
              <a:rPr lang="en-US" dirty="0"/>
              <a:t>Zerto Architecture</a:t>
            </a:r>
          </a:p>
          <a:p>
            <a:pPr marL="457200" indent="-457200">
              <a:buFont typeface="Arial" panose="020B0604020202020204" pitchFamily="34" charset="0"/>
              <a:buChar char="•"/>
            </a:pPr>
            <a:r>
              <a:rPr lang="en-US" dirty="0"/>
              <a:t>Next Steps</a:t>
            </a:r>
          </a:p>
        </p:txBody>
      </p:sp>
      <p:sp>
        <p:nvSpPr>
          <p:cNvPr id="3" name="Title 2"/>
          <p:cNvSpPr>
            <a:spLocks noGrp="1"/>
          </p:cNvSpPr>
          <p:nvPr>
            <p:ph type="ctrTitle"/>
          </p:nvPr>
        </p:nvSpPr>
        <p:spPr>
          <a:xfrm>
            <a:off x="278583" y="219954"/>
            <a:ext cx="11490087" cy="705555"/>
          </a:xfrm>
        </p:spPr>
        <p:txBody>
          <a:bodyPr>
            <a:normAutofit fontScale="90000"/>
          </a:bodyPr>
          <a:lstStyle/>
          <a:p>
            <a:r>
              <a:rPr lang="en-US" dirty="0"/>
              <a:t>								Agenda</a:t>
            </a:r>
          </a:p>
        </p:txBody>
      </p:sp>
    </p:spTree>
    <p:extLst>
      <p:ext uri="{BB962C8B-B14F-4D97-AF65-F5344CB8AC3E}">
        <p14:creationId xmlns:p14="http://schemas.microsoft.com/office/powerpoint/2010/main" val="672254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278583" y="1349829"/>
            <a:ext cx="11490087" cy="4078514"/>
          </a:xfrm>
        </p:spPr>
        <p:txBody>
          <a:bodyPr/>
          <a:lstStyle/>
          <a:p>
            <a:pPr marL="457200" indent="-457200">
              <a:buFont typeface="Arial" panose="020B0604020202020204" pitchFamily="34" charset="0"/>
              <a:buChar char="•"/>
            </a:pPr>
            <a:r>
              <a:rPr lang="en-US" dirty="0"/>
              <a:t>Introduction and Objectives</a:t>
            </a:r>
          </a:p>
          <a:p>
            <a:pPr marL="457200" indent="-457200">
              <a:buFont typeface="Arial" panose="020B0604020202020204" pitchFamily="34" charset="0"/>
              <a:buChar char="•"/>
            </a:pPr>
            <a:r>
              <a:rPr lang="en-US" dirty="0"/>
              <a:t>What We Heard</a:t>
            </a:r>
          </a:p>
          <a:p>
            <a:pPr marL="457200" indent="-457200">
              <a:buFont typeface="Arial" panose="020B0604020202020204" pitchFamily="34" charset="0"/>
              <a:buChar char="•"/>
            </a:pPr>
            <a:r>
              <a:rPr lang="en-US" dirty="0"/>
              <a:t>Point of View</a:t>
            </a:r>
          </a:p>
          <a:p>
            <a:pPr marL="457200" indent="-457200">
              <a:buFont typeface="Arial" panose="020B0604020202020204" pitchFamily="34" charset="0"/>
              <a:buChar char="•"/>
            </a:pPr>
            <a:r>
              <a:rPr lang="en-US" dirty="0"/>
              <a:t>Zerto’s Approach</a:t>
            </a:r>
          </a:p>
          <a:p>
            <a:pPr marL="457200" indent="-457200">
              <a:buFont typeface="Arial" panose="020B0604020202020204" pitchFamily="34" charset="0"/>
              <a:buChar char="•"/>
            </a:pPr>
            <a:r>
              <a:rPr lang="en-US" dirty="0"/>
              <a:t>Customer Success Stories</a:t>
            </a:r>
          </a:p>
          <a:p>
            <a:pPr marL="457200" indent="-457200">
              <a:buFont typeface="Arial" panose="020B0604020202020204" pitchFamily="34" charset="0"/>
              <a:buChar char="•"/>
            </a:pPr>
            <a:r>
              <a:rPr lang="en-US" dirty="0"/>
              <a:t>Next Steps</a:t>
            </a:r>
          </a:p>
          <a:p>
            <a:pPr marL="457200" indent="-457200">
              <a:buFont typeface="Arial" panose="020B0604020202020204" pitchFamily="34" charset="0"/>
              <a:buChar char="•"/>
            </a:pPr>
            <a:endParaRPr lang="en-US" dirty="0"/>
          </a:p>
        </p:txBody>
      </p:sp>
      <p:sp>
        <p:nvSpPr>
          <p:cNvPr id="3" name="Title 2"/>
          <p:cNvSpPr>
            <a:spLocks noGrp="1"/>
          </p:cNvSpPr>
          <p:nvPr>
            <p:ph type="ctrTitle"/>
          </p:nvPr>
        </p:nvSpPr>
        <p:spPr>
          <a:xfrm>
            <a:off x="278583" y="219954"/>
            <a:ext cx="11490087" cy="705555"/>
          </a:xfrm>
        </p:spPr>
        <p:txBody>
          <a:bodyPr>
            <a:normAutofit fontScale="90000"/>
          </a:bodyPr>
          <a:lstStyle/>
          <a:p>
            <a:r>
              <a:rPr lang="en-US" dirty="0"/>
              <a:t>								Agenda</a:t>
            </a:r>
          </a:p>
        </p:txBody>
      </p:sp>
    </p:spTree>
    <p:extLst>
      <p:ext uri="{BB962C8B-B14F-4D97-AF65-F5344CB8AC3E}">
        <p14:creationId xmlns:p14="http://schemas.microsoft.com/office/powerpoint/2010/main" val="1262912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a:xfrm>
            <a:off x="11404602" y="6474889"/>
            <a:ext cx="630759" cy="366183"/>
          </a:xfrm>
        </p:spPr>
        <p:txBody>
          <a:bodyPr/>
          <a:lstStyle/>
          <a:p>
            <a:fld id="{7EB88CEF-8B9E-CE47-8F32-B5CF733A233F}" type="slidenum">
              <a:rPr lang="en-US" smtClean="0"/>
              <a:pPr/>
              <a:t>5</a:t>
            </a:fld>
            <a:endParaRPr lang="en-US" dirty="0"/>
          </a:p>
        </p:txBody>
      </p:sp>
      <p:sp>
        <p:nvSpPr>
          <p:cNvPr id="3" name="Title 2"/>
          <p:cNvSpPr>
            <a:spLocks noGrp="1"/>
          </p:cNvSpPr>
          <p:nvPr>
            <p:ph type="ctrTitle"/>
          </p:nvPr>
        </p:nvSpPr>
        <p:spPr>
          <a:xfrm>
            <a:off x="278582" y="1453667"/>
            <a:ext cx="9237953" cy="2864335"/>
          </a:xfrm>
        </p:spPr>
        <p:txBody>
          <a:bodyPr/>
          <a:lstStyle/>
          <a:p>
            <a:r>
              <a:rPr lang="en-US" dirty="0"/>
              <a:t>Zerto provides enterprise-class, virtual replication and BC/DR solutions for private, hybrid and public clouds.</a:t>
            </a:r>
          </a:p>
        </p:txBody>
      </p:sp>
    </p:spTree>
    <p:extLst>
      <p:ext uri="{BB962C8B-B14F-4D97-AF65-F5344CB8AC3E}">
        <p14:creationId xmlns:p14="http://schemas.microsoft.com/office/powerpoint/2010/main" val="1187366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How Zerto Revolutionized BC/DR</a:t>
            </a:r>
          </a:p>
        </p:txBody>
      </p:sp>
      <p:sp>
        <p:nvSpPr>
          <p:cNvPr id="4" name="Slide Number Placeholder 3"/>
          <p:cNvSpPr>
            <a:spLocks noGrp="1"/>
          </p:cNvSpPr>
          <p:nvPr>
            <p:ph type="sldNum" sz="quarter" idx="4"/>
          </p:nvPr>
        </p:nvSpPr>
        <p:spPr/>
        <p:txBody>
          <a:bodyPr/>
          <a:lstStyle/>
          <a:p>
            <a:fld id="{7EB88CEF-8B9E-CE47-8F32-B5CF733A233F}" type="slidenum">
              <a:rPr lang="en-US" smtClean="0"/>
              <a:pPr/>
              <a:t>6</a:t>
            </a:fld>
            <a:endParaRPr lang="en-US" dirty="0"/>
          </a:p>
        </p:txBody>
      </p:sp>
      <p:sp>
        <p:nvSpPr>
          <p:cNvPr id="56" name="Rectangle 55"/>
          <p:cNvSpPr/>
          <p:nvPr/>
        </p:nvSpPr>
        <p:spPr>
          <a:xfrm>
            <a:off x="2513919" y="3647509"/>
            <a:ext cx="3526645" cy="707886"/>
          </a:xfrm>
          <a:prstGeom prst="rect">
            <a:avLst/>
          </a:prstGeom>
          <a:solidFill>
            <a:srgbClr val="AA001C"/>
          </a:solidFill>
        </p:spPr>
        <p:txBody>
          <a:bodyPr wrap="square">
            <a:spAutoFit/>
          </a:bodyPr>
          <a:lstStyle/>
          <a:p>
            <a:pPr algn="ctr"/>
            <a:r>
              <a:rPr lang="en-US" sz="2000" b="1" dirty="0">
                <a:solidFill>
                  <a:schemeClr val="bg1"/>
                </a:solidFill>
              </a:rPr>
              <a:t>Zerto Hypervisor Based Replication</a:t>
            </a:r>
          </a:p>
        </p:txBody>
      </p:sp>
      <p:sp>
        <p:nvSpPr>
          <p:cNvPr id="72" name="Content Placeholder 10"/>
          <p:cNvSpPr txBox="1">
            <a:spLocks/>
          </p:cNvSpPr>
          <p:nvPr/>
        </p:nvSpPr>
        <p:spPr>
          <a:xfrm>
            <a:off x="2360048" y="4971294"/>
            <a:ext cx="3834388" cy="856244"/>
          </a:xfrm>
          <a:prstGeom prst="rect">
            <a:avLst/>
          </a:prstGeom>
        </p:spPr>
        <p:txBody>
          <a:bodyPr vert="horz" lIns="91436" tIns="45718" rIns="91436" bIns="45718" rtlCol="0" anchor="t">
            <a:normAutofit/>
          </a:bodyPr>
          <a:lstStyle>
            <a:lvl1pPr marL="457167" indent="-457167" algn="l" defTabSz="609555" rtl="0" eaLnBrk="1" latinLnBrk="0" hangingPunct="1">
              <a:spcBef>
                <a:spcPct val="20000"/>
              </a:spcBef>
              <a:buClr>
                <a:srgbClr val="A30015"/>
              </a:buClr>
              <a:buFont typeface="Arial"/>
              <a:buChar char="•"/>
              <a:defRPr sz="2800" b="0" i="0" kern="1200">
                <a:solidFill>
                  <a:schemeClr val="tx1">
                    <a:lumMod val="75000"/>
                    <a:lumOff val="25000"/>
                  </a:schemeClr>
                </a:solidFill>
                <a:latin typeface="+mj-lt"/>
                <a:ea typeface="+mn-ea"/>
                <a:cs typeface="Calibri"/>
              </a:defRPr>
            </a:lvl1pPr>
            <a:lvl2pPr marL="990526" indent="-380972"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523887" indent="-304776"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2133440"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2742994"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spcBef>
                <a:spcPct val="0"/>
              </a:spcBef>
              <a:buFont typeface="Arial"/>
              <a:buNone/>
            </a:pPr>
            <a:r>
              <a:rPr lang="en-US" sz="2400" dirty="0">
                <a:solidFill>
                  <a:srgbClr val="40393B"/>
                </a:solidFill>
              </a:rPr>
              <a:t>Replication was in the </a:t>
            </a:r>
            <a:r>
              <a:rPr lang="en-US" sz="2400" u="sng" dirty="0">
                <a:solidFill>
                  <a:srgbClr val="40393B"/>
                </a:solidFill>
              </a:rPr>
              <a:t>wrong</a:t>
            </a:r>
            <a:r>
              <a:rPr lang="en-US" sz="2400" dirty="0">
                <a:solidFill>
                  <a:srgbClr val="40393B"/>
                </a:solidFill>
              </a:rPr>
              <a:t> </a:t>
            </a:r>
            <a:br>
              <a:rPr lang="en-US" sz="2400" dirty="0">
                <a:solidFill>
                  <a:srgbClr val="40393B"/>
                </a:solidFill>
              </a:rPr>
            </a:br>
            <a:r>
              <a:rPr lang="en-US" sz="2400" dirty="0">
                <a:solidFill>
                  <a:srgbClr val="40393B"/>
                </a:solidFill>
              </a:rPr>
              <a:t>place – the physical layer</a:t>
            </a:r>
          </a:p>
        </p:txBody>
      </p:sp>
      <p:sp>
        <p:nvSpPr>
          <p:cNvPr id="75" name="Content Placeholder 10"/>
          <p:cNvSpPr txBox="1">
            <a:spLocks/>
          </p:cNvSpPr>
          <p:nvPr/>
        </p:nvSpPr>
        <p:spPr>
          <a:xfrm>
            <a:off x="2394213" y="1664256"/>
            <a:ext cx="3653979" cy="1575374"/>
          </a:xfrm>
          <a:prstGeom prst="rect">
            <a:avLst/>
          </a:prstGeom>
        </p:spPr>
        <p:txBody>
          <a:bodyPr vert="horz" lIns="91440" tIns="45720" rIns="91440" bIns="45720" rtlCol="0" anchor="t">
            <a:noAutofit/>
          </a:bodyPr>
          <a:lstStyle>
            <a:lvl1pPr marL="457189" indent="-457189" algn="l" defTabSz="609585" rtl="0" eaLnBrk="1" latinLnBrk="0" hangingPunct="1">
              <a:spcBef>
                <a:spcPct val="20000"/>
              </a:spcBef>
              <a:buFont typeface="Arial"/>
              <a:buChar char="•"/>
              <a:defRPr sz="3200" b="0" i="0" kern="1200">
                <a:solidFill>
                  <a:schemeClr val="tx1">
                    <a:lumMod val="75000"/>
                    <a:lumOff val="25000"/>
                  </a:schemeClr>
                </a:solidFill>
                <a:latin typeface="+mj-lt"/>
                <a:ea typeface="+mn-ea"/>
                <a:cs typeface="Calibri"/>
              </a:defRPr>
            </a:lvl1pPr>
            <a:lvl2pPr marL="990575" indent="-380990" algn="l" defTabSz="609585" rtl="0" eaLnBrk="1" latinLnBrk="0" hangingPunct="1">
              <a:spcBef>
                <a:spcPct val="20000"/>
              </a:spcBef>
              <a:buFont typeface="Arial"/>
              <a:buChar char="–"/>
              <a:defRPr sz="2933"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523962" indent="-304792" algn="l" defTabSz="609585" rtl="0" eaLnBrk="1" latinLnBrk="0" hangingPunct="1">
              <a:spcBef>
                <a:spcPct val="20000"/>
              </a:spcBef>
              <a:buFont typeface="Arial"/>
              <a:buChar char="•"/>
              <a:defRPr sz="2667"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2133547" indent="-304792" algn="l" defTabSz="609585" rtl="0" eaLnBrk="1" latinLnBrk="0" hangingPunct="1">
              <a:spcBef>
                <a:spcPct val="20000"/>
              </a:spcBef>
              <a:buFont typeface="Arial"/>
              <a:buChar char="–"/>
              <a:defRPr sz="2667"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2743131" indent="-304792" algn="l" defTabSz="609585" rtl="0" eaLnBrk="1" latinLnBrk="0" hangingPunct="1">
              <a:spcBef>
                <a:spcPct val="20000"/>
              </a:spcBef>
              <a:buFont typeface="Arial"/>
              <a:buChar char="»"/>
              <a:defRPr sz="2667"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algn="ctr">
              <a:spcBef>
                <a:spcPct val="0"/>
              </a:spcBef>
              <a:buFont typeface="Arial"/>
              <a:buNone/>
            </a:pPr>
            <a:r>
              <a:rPr lang="en-US" sz="2400" dirty="0">
                <a:solidFill>
                  <a:schemeClr val="tx1">
                    <a:lumMod val="90000"/>
                    <a:lumOff val="10000"/>
                  </a:schemeClr>
                </a:solidFill>
                <a:latin typeface="+mn-lt"/>
                <a:cs typeface="+mn-cs"/>
              </a:rPr>
              <a:t>The first Enterprise-class, Software-Defined</a:t>
            </a:r>
            <a:br>
              <a:rPr lang="en-US" sz="2400" dirty="0">
                <a:solidFill>
                  <a:schemeClr val="tx1">
                    <a:lumMod val="90000"/>
                    <a:lumOff val="10000"/>
                  </a:schemeClr>
                </a:solidFill>
                <a:latin typeface="+mn-lt"/>
                <a:cs typeface="+mn-cs"/>
              </a:rPr>
            </a:br>
            <a:r>
              <a:rPr lang="en-US" sz="2400" dirty="0">
                <a:solidFill>
                  <a:schemeClr val="tx1">
                    <a:lumMod val="90000"/>
                    <a:lumOff val="10000"/>
                  </a:schemeClr>
                </a:solidFill>
                <a:latin typeface="+mn-lt"/>
                <a:cs typeface="+mn-cs"/>
              </a:rPr>
              <a:t>Replication &amp; Recovery Automation solution</a:t>
            </a:r>
          </a:p>
        </p:txBody>
      </p:sp>
      <p:sp>
        <p:nvSpPr>
          <p:cNvPr id="59" name="Rounded Rectangle 58"/>
          <p:cNvSpPr/>
          <p:nvPr/>
        </p:nvSpPr>
        <p:spPr>
          <a:xfrm>
            <a:off x="7098603" y="1466787"/>
            <a:ext cx="2518834" cy="2998680"/>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grpSp>
        <p:nvGrpSpPr>
          <p:cNvPr id="76" name="Group 75"/>
          <p:cNvGrpSpPr/>
          <p:nvPr/>
        </p:nvGrpSpPr>
        <p:grpSpPr>
          <a:xfrm>
            <a:off x="7771174" y="1257605"/>
            <a:ext cx="1173692" cy="412927"/>
            <a:chOff x="2393950" y="1384668"/>
            <a:chExt cx="1173692" cy="412927"/>
          </a:xfrm>
        </p:grpSpPr>
        <p:sp>
          <p:nvSpPr>
            <p:cNvPr id="77" name="Rounded Rectangle 76"/>
            <p:cNvSpPr>
              <a:spLocks/>
            </p:cNvSpPr>
            <p:nvPr/>
          </p:nvSpPr>
          <p:spPr>
            <a:xfrm>
              <a:off x="2393950" y="1384668"/>
              <a:ext cx="1163108" cy="412927"/>
            </a:xfrm>
            <a:prstGeom prst="roundRect">
              <a:avLst>
                <a:gd name="adj" fmla="val 14849"/>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    </a:t>
              </a:r>
            </a:p>
          </p:txBody>
        </p:sp>
        <p:sp>
          <p:nvSpPr>
            <p:cNvPr id="78" name="TextBox 77"/>
            <p:cNvSpPr txBox="1"/>
            <p:nvPr/>
          </p:nvSpPr>
          <p:spPr>
            <a:xfrm>
              <a:off x="2417233" y="1449548"/>
              <a:ext cx="1150409" cy="294183"/>
            </a:xfrm>
            <a:prstGeom prst="rect">
              <a:avLst/>
            </a:prstGeom>
            <a:solidFill>
              <a:schemeClr val="bg1"/>
            </a:solidFill>
          </p:spPr>
          <p:txBody>
            <a:bodyPr wrap="square" rtlCol="0">
              <a:spAutoFit/>
            </a:bodyPr>
            <a:lstStyle/>
            <a:p>
              <a:pPr algn="ctr">
                <a:lnSpc>
                  <a:spcPct val="80000"/>
                </a:lnSpc>
              </a:pPr>
              <a:r>
                <a:rPr lang="en-US" sz="1600" b="1" dirty="0">
                  <a:solidFill>
                    <a:schemeClr val="tx1">
                      <a:lumMod val="75000"/>
                      <a:lumOff val="25000"/>
                    </a:schemeClr>
                  </a:solidFill>
                </a:rPr>
                <a:t>Hypervisor</a:t>
              </a:r>
            </a:p>
          </p:txBody>
        </p:sp>
      </p:grpSp>
      <p:grpSp>
        <p:nvGrpSpPr>
          <p:cNvPr id="100" name="Group 99"/>
          <p:cNvGrpSpPr/>
          <p:nvPr/>
        </p:nvGrpSpPr>
        <p:grpSpPr>
          <a:xfrm>
            <a:off x="7331135" y="2439234"/>
            <a:ext cx="2101969" cy="526387"/>
            <a:chOff x="2311401" y="2913622"/>
            <a:chExt cx="397932" cy="336652"/>
          </a:xfrm>
        </p:grpSpPr>
        <p:sp>
          <p:nvSpPr>
            <p:cNvPr id="101" name="Rounded Rectangle 100"/>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102" name="TextBox 101"/>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Security</a:t>
              </a:r>
            </a:p>
          </p:txBody>
        </p:sp>
      </p:grpSp>
      <p:grpSp>
        <p:nvGrpSpPr>
          <p:cNvPr id="103" name="Group 102"/>
          <p:cNvGrpSpPr/>
          <p:nvPr/>
        </p:nvGrpSpPr>
        <p:grpSpPr>
          <a:xfrm>
            <a:off x="7490767" y="3066103"/>
            <a:ext cx="1763451" cy="526387"/>
            <a:chOff x="2341433" y="2913622"/>
            <a:chExt cx="1127819" cy="336652"/>
          </a:xfrm>
        </p:grpSpPr>
        <p:sp>
          <p:nvSpPr>
            <p:cNvPr id="104" name="Rounded Rectangle 103"/>
            <p:cNvSpPr>
              <a:spLocks/>
            </p:cNvSpPr>
            <p:nvPr/>
          </p:nvSpPr>
          <p:spPr>
            <a:xfrm>
              <a:off x="2341433" y="2913622"/>
              <a:ext cx="1127819"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105" name="TextBox 104"/>
            <p:cNvSpPr txBox="1"/>
            <p:nvPr/>
          </p:nvSpPr>
          <p:spPr>
            <a:xfrm>
              <a:off x="2428132" y="2973686"/>
              <a:ext cx="939608" cy="216523"/>
            </a:xfrm>
            <a:prstGeom prst="rect">
              <a:avLst/>
            </a:prstGeom>
            <a:noFill/>
          </p:spPr>
          <p:txBody>
            <a:bodyPr wrap="square" rtlCol="0">
              <a:spAutoFit/>
            </a:bodyPr>
            <a:lstStyle/>
            <a:p>
              <a:pPr algn="ctr"/>
              <a:r>
                <a:rPr lang="en-US" sz="1600" dirty="0">
                  <a:solidFill>
                    <a:schemeClr val="bg1"/>
                  </a:solidFill>
                </a:rPr>
                <a:t>Networking</a:t>
              </a:r>
            </a:p>
          </p:txBody>
        </p:sp>
      </p:grpSp>
      <p:pic>
        <p:nvPicPr>
          <p:cNvPr id="48" name="Picture 8" descr="Displaying symbol_0003s_0004_Vector-Smart-Object.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834" y="1179331"/>
            <a:ext cx="484925" cy="484925"/>
          </a:xfrm>
          <a:prstGeom prst="rect">
            <a:avLst/>
          </a:prstGeom>
          <a:noFill/>
          <a:extLst>
            <a:ext uri="{909E8E84-426E-40dd-AFC4-6F175D3DCCD1}">
              <a14:hiddenFill xmlns="" xmlns:a14="http://schemas.microsoft.com/office/drawing/2010/main">
                <a:solidFill>
                  <a:srgbClr val="FFFFFF"/>
                </a:solidFill>
              </a14:hiddenFill>
            </a:ext>
          </a:extLst>
        </p:spPr>
      </p:pic>
      <p:grpSp>
        <p:nvGrpSpPr>
          <p:cNvPr id="91" name="Group 90"/>
          <p:cNvGrpSpPr/>
          <p:nvPr/>
        </p:nvGrpSpPr>
        <p:grpSpPr>
          <a:xfrm>
            <a:off x="7321008" y="1824971"/>
            <a:ext cx="2101969" cy="526387"/>
            <a:chOff x="2311401" y="2913622"/>
            <a:chExt cx="397932" cy="336652"/>
          </a:xfrm>
        </p:grpSpPr>
        <p:sp>
          <p:nvSpPr>
            <p:cNvPr id="92" name="Rounded Rectangle 91"/>
            <p:cNvSpPr>
              <a:spLocks/>
            </p:cNvSpPr>
            <p:nvPr/>
          </p:nvSpPr>
          <p:spPr>
            <a:xfrm>
              <a:off x="2341433" y="2913622"/>
              <a:ext cx="334034" cy="336652"/>
            </a:xfrm>
            <a:prstGeom prst="roundRect">
              <a:avLst>
                <a:gd name="adj" fmla="val 14849"/>
              </a:avLst>
            </a:prstGeom>
            <a:solidFill>
              <a:srgbClr val="7F7F7F"/>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93" name="TextBox 92"/>
            <p:cNvSpPr txBox="1"/>
            <p:nvPr/>
          </p:nvSpPr>
          <p:spPr>
            <a:xfrm>
              <a:off x="2311401" y="2955994"/>
              <a:ext cx="397932" cy="216523"/>
            </a:xfrm>
            <a:prstGeom prst="rect">
              <a:avLst/>
            </a:prstGeom>
            <a:noFill/>
          </p:spPr>
          <p:txBody>
            <a:bodyPr wrap="square" rtlCol="0">
              <a:spAutoFit/>
            </a:bodyPr>
            <a:lstStyle/>
            <a:p>
              <a:pPr algn="ctr"/>
              <a:r>
                <a:rPr lang="en-US" sz="1600" dirty="0">
                  <a:solidFill>
                    <a:schemeClr val="bg1"/>
                  </a:solidFill>
                </a:rPr>
                <a:t>Servers</a:t>
              </a:r>
            </a:p>
          </p:txBody>
        </p:sp>
      </p:grpSp>
      <p:sp>
        <p:nvSpPr>
          <p:cNvPr id="97" name="Rounded Rectangle 96"/>
          <p:cNvSpPr/>
          <p:nvPr/>
        </p:nvSpPr>
        <p:spPr>
          <a:xfrm>
            <a:off x="7098603" y="4905349"/>
            <a:ext cx="2518834" cy="988134"/>
          </a:xfrm>
          <a:prstGeom prst="roundRect">
            <a:avLst>
              <a:gd name="adj" fmla="val 2263"/>
            </a:avLst>
          </a:prstGeom>
          <a:noFill/>
          <a:ln w="76200" cmpd="sng">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err="1">
              <a:solidFill>
                <a:schemeClr val="bg1"/>
              </a:solidFill>
            </a:endParaRPr>
          </a:p>
        </p:txBody>
      </p:sp>
      <p:grpSp>
        <p:nvGrpSpPr>
          <p:cNvPr id="98" name="Group 97"/>
          <p:cNvGrpSpPr/>
          <p:nvPr/>
        </p:nvGrpSpPr>
        <p:grpSpPr>
          <a:xfrm>
            <a:off x="7775529" y="4696167"/>
            <a:ext cx="1164983" cy="412927"/>
            <a:chOff x="2254615" y="1384668"/>
            <a:chExt cx="1164983" cy="412927"/>
          </a:xfrm>
        </p:grpSpPr>
        <p:sp>
          <p:nvSpPr>
            <p:cNvPr id="99" name="Rounded Rectangle 98"/>
            <p:cNvSpPr>
              <a:spLocks/>
            </p:cNvSpPr>
            <p:nvPr/>
          </p:nvSpPr>
          <p:spPr>
            <a:xfrm>
              <a:off x="2254615" y="1384668"/>
              <a:ext cx="1163108" cy="412927"/>
            </a:xfrm>
            <a:prstGeom prst="roundRect">
              <a:avLst>
                <a:gd name="adj" fmla="val 14849"/>
              </a:avLst>
            </a:prstGeom>
            <a:solidFill>
              <a:schemeClr val="bg1">
                <a:alpha val="91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b="1" dirty="0">
                  <a:solidFill>
                    <a:schemeClr val="bg1"/>
                  </a:solidFill>
                </a:rPr>
                <a:t>    </a:t>
              </a:r>
            </a:p>
          </p:txBody>
        </p:sp>
        <p:sp>
          <p:nvSpPr>
            <p:cNvPr id="112" name="TextBox 111"/>
            <p:cNvSpPr txBox="1"/>
            <p:nvPr/>
          </p:nvSpPr>
          <p:spPr>
            <a:xfrm>
              <a:off x="2269189" y="1449548"/>
              <a:ext cx="1150409" cy="294183"/>
            </a:xfrm>
            <a:prstGeom prst="rect">
              <a:avLst/>
            </a:prstGeom>
            <a:solidFill>
              <a:schemeClr val="bg1"/>
            </a:solidFill>
          </p:spPr>
          <p:txBody>
            <a:bodyPr wrap="square" rtlCol="0">
              <a:spAutoFit/>
            </a:bodyPr>
            <a:lstStyle/>
            <a:p>
              <a:pPr algn="ctr">
                <a:lnSpc>
                  <a:spcPct val="80000"/>
                </a:lnSpc>
              </a:pPr>
              <a:r>
                <a:rPr lang="en-US" sz="1600" b="1" dirty="0">
                  <a:solidFill>
                    <a:schemeClr val="tx1">
                      <a:lumMod val="75000"/>
                      <a:lumOff val="25000"/>
                    </a:schemeClr>
                  </a:solidFill>
                </a:rPr>
                <a:t>Storage</a:t>
              </a:r>
            </a:p>
          </p:txBody>
        </p:sp>
      </p:grpSp>
      <p:pic>
        <p:nvPicPr>
          <p:cNvPr id="45" name="Picture 44"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5247" y="5120717"/>
            <a:ext cx="675908" cy="583740"/>
          </a:xfrm>
          <a:prstGeom prst="rect">
            <a:avLst/>
          </a:prstGeom>
        </p:spPr>
      </p:pic>
      <p:pic>
        <p:nvPicPr>
          <p:cNvPr id="46" name="Picture 45" descr="symbol_0004s_0005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247" y="5120717"/>
            <a:ext cx="675908" cy="583740"/>
          </a:xfrm>
          <a:prstGeom prst="rect">
            <a:avLst/>
          </a:prstGeom>
        </p:spPr>
      </p:pic>
      <p:pic>
        <p:nvPicPr>
          <p:cNvPr id="50" name="Picture 10" descr="Displaying symbol_0005s_0005_Vector-Smart-Objec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2105" y="4564768"/>
            <a:ext cx="486383" cy="54432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7626329" y="5126515"/>
            <a:ext cx="606274" cy="606274"/>
          </a:xfrm>
          <a:prstGeom prst="rect">
            <a:avLst/>
          </a:prstGeom>
        </p:spPr>
      </p:pic>
      <p:pic>
        <p:nvPicPr>
          <p:cNvPr id="117" name="Picture 116"/>
          <p:cNvPicPr>
            <a:picLocks noChangeAspect="1"/>
          </p:cNvPicPr>
          <p:nvPr/>
        </p:nvPicPr>
        <p:blipFill>
          <a:blip r:embed="rId6"/>
          <a:stretch>
            <a:fillRect/>
          </a:stretch>
        </p:blipFill>
        <p:spPr>
          <a:xfrm>
            <a:off x="8509064" y="5114547"/>
            <a:ext cx="606274" cy="606274"/>
          </a:xfrm>
          <a:prstGeom prst="rect">
            <a:avLst/>
          </a:prstGeom>
        </p:spPr>
      </p:pic>
      <p:grpSp>
        <p:nvGrpSpPr>
          <p:cNvPr id="88" name="Group 87"/>
          <p:cNvGrpSpPr/>
          <p:nvPr/>
        </p:nvGrpSpPr>
        <p:grpSpPr>
          <a:xfrm>
            <a:off x="7335120" y="3739795"/>
            <a:ext cx="2101969" cy="526387"/>
            <a:chOff x="2311401" y="2913622"/>
            <a:chExt cx="397932" cy="336652"/>
          </a:xfrm>
          <a:solidFill>
            <a:srgbClr val="AA001C"/>
          </a:solidFill>
        </p:grpSpPr>
        <p:sp>
          <p:nvSpPr>
            <p:cNvPr id="89" name="Rounded Rectangle 88"/>
            <p:cNvSpPr>
              <a:spLocks/>
            </p:cNvSpPr>
            <p:nvPr/>
          </p:nvSpPr>
          <p:spPr>
            <a:xfrm>
              <a:off x="2341433" y="2913622"/>
              <a:ext cx="334034" cy="336652"/>
            </a:xfrm>
            <a:prstGeom prst="roundRect">
              <a:avLst>
                <a:gd name="adj" fmla="val 14849"/>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bg1"/>
                  </a:solidFill>
                </a:rPr>
                <a:t>    </a:t>
              </a:r>
            </a:p>
          </p:txBody>
        </p:sp>
        <p:sp>
          <p:nvSpPr>
            <p:cNvPr id="90" name="TextBox 89"/>
            <p:cNvSpPr txBox="1"/>
            <p:nvPr/>
          </p:nvSpPr>
          <p:spPr>
            <a:xfrm>
              <a:off x="2311401" y="2972704"/>
              <a:ext cx="397932" cy="216523"/>
            </a:xfrm>
            <a:prstGeom prst="rect">
              <a:avLst/>
            </a:prstGeom>
            <a:noFill/>
          </p:spPr>
          <p:txBody>
            <a:bodyPr wrap="square" rtlCol="0">
              <a:spAutoFit/>
            </a:bodyPr>
            <a:lstStyle/>
            <a:p>
              <a:pPr algn="ctr"/>
              <a:r>
                <a:rPr lang="en-US" sz="1600" dirty="0">
                  <a:solidFill>
                    <a:schemeClr val="bg1"/>
                  </a:solidFill>
                </a:rPr>
                <a:t>Replication</a:t>
              </a:r>
            </a:p>
          </p:txBody>
        </p:sp>
      </p:grpSp>
    </p:spTree>
    <p:extLst>
      <p:ext uri="{BB962C8B-B14F-4D97-AF65-F5344CB8AC3E}">
        <p14:creationId xmlns:p14="http://schemas.microsoft.com/office/powerpoint/2010/main" val="126390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2000"/>
                                        <p:tgtEl>
                                          <p:spTgt spid="117"/>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wipe(down)">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8"/>
                                        </p:tgtEl>
                                        <p:attrNameLst>
                                          <p:attrName>style.visibility</p:attrName>
                                        </p:attrNameLst>
                                      </p:cBhvr>
                                      <p:to>
                                        <p:strVal val="visible"/>
                                      </p:to>
                                    </p:set>
                                    <p:animEffect transition="in" filter="fade">
                                      <p:cBhvr>
                                        <p:cTn id="25" dur="2000"/>
                                        <p:tgtEl>
                                          <p:spTgt spid="88"/>
                                        </p:tgtEl>
                                      </p:cBhvr>
                                    </p:animEffect>
                                  </p:childTnLst>
                                </p:cTn>
                              </p:par>
                              <p:par>
                                <p:cTn id="26" presetID="42" presetClass="path" presetSubtype="0" accel="50000" decel="50000" fill="hold" nodeType="withEffect">
                                  <p:stCondLst>
                                    <p:cond delay="0"/>
                                  </p:stCondLst>
                                  <p:childTnLst>
                                    <p:animMotion origin="layout" path="M -6.25E-7 0.21158 L -6.25E-7 -4.81481E-6 " pathEditMode="relative" rAng="0" ptsTypes="AA">
                                      <p:cBhvr>
                                        <p:cTn id="27" dur="2000" fill="hold"/>
                                        <p:tgtEl>
                                          <p:spTgt spid="88"/>
                                        </p:tgtEl>
                                        <p:attrNameLst>
                                          <p:attrName>ppt_x</p:attrName>
                                          <p:attrName>ppt_y</p:attrName>
                                        </p:attrNameLst>
                                      </p:cBhvr>
                                      <p:rCtr x="0" y="-10579"/>
                                    </p:animMotion>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20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anim calcmode="lin" valueType="num">
                                      <p:cBhvr>
                                        <p:cTn id="35" dur="2000" fill="hold"/>
                                        <p:tgtEl>
                                          <p:spTgt spid="75"/>
                                        </p:tgtEl>
                                        <p:attrNameLst>
                                          <p:attrName>ppt_w</p:attrName>
                                        </p:attrNameLst>
                                      </p:cBhvr>
                                      <p:tavLst>
                                        <p:tav tm="0">
                                          <p:val>
                                            <p:fltVal val="0"/>
                                          </p:val>
                                        </p:tav>
                                        <p:tav tm="100000">
                                          <p:val>
                                            <p:strVal val="#ppt_w"/>
                                          </p:val>
                                        </p:tav>
                                      </p:tavLst>
                                    </p:anim>
                                    <p:anim calcmode="lin" valueType="num">
                                      <p:cBhvr>
                                        <p:cTn id="36" dur="2000" fill="hold"/>
                                        <p:tgtEl>
                                          <p:spTgt spid="75"/>
                                        </p:tgtEl>
                                        <p:attrNameLst>
                                          <p:attrName>ppt_h</p:attrName>
                                        </p:attrNameLst>
                                      </p:cBhvr>
                                      <p:tavLst>
                                        <p:tav tm="0">
                                          <p:val>
                                            <p:fltVal val="0"/>
                                          </p:val>
                                        </p:tav>
                                        <p:tav tm="100000">
                                          <p:val>
                                            <p:strVal val="#ppt_h"/>
                                          </p:val>
                                        </p:tav>
                                      </p:tavLst>
                                    </p:anim>
                                    <p:animEffect transition="in" filter="fade">
                                      <p:cBhvr>
                                        <p:cTn id="37" dur="2000"/>
                                        <p:tgtEl>
                                          <p:spTgt spid="75"/>
                                        </p:tgtEl>
                                      </p:cBhvr>
                                    </p:animEffect>
                                  </p:childTnLst>
                                </p:cTn>
                              </p:par>
                              <p:par>
                                <p:cTn id="38" presetID="53" presetClass="entr" presetSubtype="16" fill="hold" nodeType="withEffect">
                                  <p:stCondLst>
                                    <p:cond delay="0"/>
                                  </p:stCondLst>
                                  <p:childTnLst>
                                    <p:set>
                                      <p:cBhvr>
                                        <p:cTn id="39" dur="1" fill="hold">
                                          <p:stCondLst>
                                            <p:cond delay="0"/>
                                          </p:stCondLst>
                                        </p:cTn>
                                        <p:tgtEl>
                                          <p:spTgt spid="48"/>
                                        </p:tgtEl>
                                        <p:attrNameLst>
                                          <p:attrName>style.visibility</p:attrName>
                                        </p:attrNameLst>
                                      </p:cBhvr>
                                      <p:to>
                                        <p:strVal val="visible"/>
                                      </p:to>
                                    </p:set>
                                    <p:anim calcmode="lin" valueType="num">
                                      <p:cBhvr>
                                        <p:cTn id="40" dur="2000" fill="hold"/>
                                        <p:tgtEl>
                                          <p:spTgt spid="48"/>
                                        </p:tgtEl>
                                        <p:attrNameLst>
                                          <p:attrName>ppt_w</p:attrName>
                                        </p:attrNameLst>
                                      </p:cBhvr>
                                      <p:tavLst>
                                        <p:tav tm="0">
                                          <p:val>
                                            <p:fltVal val="0"/>
                                          </p:val>
                                        </p:tav>
                                        <p:tav tm="100000">
                                          <p:val>
                                            <p:strVal val="#ppt_w"/>
                                          </p:val>
                                        </p:tav>
                                      </p:tavLst>
                                    </p:anim>
                                    <p:anim calcmode="lin" valueType="num">
                                      <p:cBhvr>
                                        <p:cTn id="41" dur="2000" fill="hold"/>
                                        <p:tgtEl>
                                          <p:spTgt spid="48"/>
                                        </p:tgtEl>
                                        <p:attrNameLst>
                                          <p:attrName>ppt_h</p:attrName>
                                        </p:attrNameLst>
                                      </p:cBhvr>
                                      <p:tavLst>
                                        <p:tav tm="0">
                                          <p:val>
                                            <p:fltVal val="0"/>
                                          </p:val>
                                        </p:tav>
                                        <p:tav tm="100000">
                                          <p:val>
                                            <p:strVal val="#ppt_h"/>
                                          </p:val>
                                        </p:tav>
                                      </p:tavLst>
                                    </p:anim>
                                    <p:animEffect transition="in" filter="fade">
                                      <p:cBhvr>
                                        <p:cTn id="42" dur="2000"/>
                                        <p:tgtEl>
                                          <p:spTgt spid="48"/>
                                        </p:tgtEl>
                                      </p:cBhvr>
                                    </p:animEffect>
                                  </p:childTnLst>
                                </p:cTn>
                              </p:par>
                              <p:par>
                                <p:cTn id="43" presetID="53" presetClass="exit" presetSubtype="32" fill="hold" nodeType="withEffect">
                                  <p:stCondLst>
                                    <p:cond delay="0"/>
                                  </p:stCondLst>
                                  <p:childTnLst>
                                    <p:anim calcmode="lin" valueType="num">
                                      <p:cBhvr>
                                        <p:cTn id="44" dur="2000"/>
                                        <p:tgtEl>
                                          <p:spTgt spid="50"/>
                                        </p:tgtEl>
                                        <p:attrNameLst>
                                          <p:attrName>ppt_w</p:attrName>
                                        </p:attrNameLst>
                                      </p:cBhvr>
                                      <p:tavLst>
                                        <p:tav tm="0">
                                          <p:val>
                                            <p:strVal val="ppt_w"/>
                                          </p:val>
                                        </p:tav>
                                        <p:tav tm="100000">
                                          <p:val>
                                            <p:fltVal val="0"/>
                                          </p:val>
                                        </p:tav>
                                      </p:tavLst>
                                    </p:anim>
                                    <p:anim calcmode="lin" valueType="num">
                                      <p:cBhvr>
                                        <p:cTn id="45" dur="2000"/>
                                        <p:tgtEl>
                                          <p:spTgt spid="50"/>
                                        </p:tgtEl>
                                        <p:attrNameLst>
                                          <p:attrName>ppt_h</p:attrName>
                                        </p:attrNameLst>
                                      </p:cBhvr>
                                      <p:tavLst>
                                        <p:tav tm="0">
                                          <p:val>
                                            <p:strVal val="ppt_h"/>
                                          </p:val>
                                        </p:tav>
                                        <p:tav tm="100000">
                                          <p:val>
                                            <p:fltVal val="0"/>
                                          </p:val>
                                        </p:tav>
                                      </p:tavLst>
                                    </p:anim>
                                    <p:animEffect transition="out" filter="fade">
                                      <p:cBhvr>
                                        <p:cTn id="46" dur="2000"/>
                                        <p:tgtEl>
                                          <p:spTgt spid="50"/>
                                        </p:tgtEl>
                                      </p:cBhvr>
                                    </p:animEffect>
                                    <p:set>
                                      <p:cBhvr>
                                        <p:cTn id="47" dur="1" fill="hold">
                                          <p:stCondLst>
                                            <p:cond delay="1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72" grpId="0"/>
      <p:bldP spid="7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ymbol_0005s_0017_Vector-Smart-Object.p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6526" b="-12843"/>
          <a:stretch/>
        </p:blipFill>
        <p:spPr>
          <a:xfrm>
            <a:off x="2003863" y="3451755"/>
            <a:ext cx="800550" cy="689727"/>
          </a:xfrm>
        </p:spPr>
      </p:pic>
      <p:sp>
        <p:nvSpPr>
          <p:cNvPr id="4" name="Slide Number Placeholder 3"/>
          <p:cNvSpPr>
            <a:spLocks noGrp="1"/>
          </p:cNvSpPr>
          <p:nvPr>
            <p:ph type="sldNum" sz="quarter" idx="4"/>
          </p:nvPr>
        </p:nvSpPr>
        <p:spPr/>
        <p:txBody>
          <a:bodyPr/>
          <a:lstStyle/>
          <a:p>
            <a:fld id="{7EB88CEF-8B9E-CE47-8F32-B5CF733A233F}" type="slidenum">
              <a:rPr lang="en-US" smtClean="0"/>
              <a:pPr/>
              <a:t>7</a:t>
            </a:fld>
            <a:endParaRPr lang="en-US" dirty="0"/>
          </a:p>
        </p:txBody>
      </p:sp>
      <p:pic>
        <p:nvPicPr>
          <p:cNvPr id="7" name="Picture 6" descr="symbol_0005s_0010_Vector-Smart-Object.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331" y="3392588"/>
            <a:ext cx="646017" cy="696262"/>
          </a:xfrm>
          <a:prstGeom prst="rect">
            <a:avLst/>
          </a:prstGeom>
        </p:spPr>
      </p:pic>
      <p:pic>
        <p:nvPicPr>
          <p:cNvPr id="8" name="Picture 7" descr="symbol_0005s_0021_Vector-Smart-Object.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4305" y="3344327"/>
            <a:ext cx="757285" cy="765888"/>
          </a:xfrm>
          <a:prstGeom prst="rect">
            <a:avLst/>
          </a:prstGeom>
        </p:spPr>
      </p:pic>
      <p:pic>
        <p:nvPicPr>
          <p:cNvPr id="9" name="Picture 8" descr="symbol_0005s_0022_Vector-Smart-Object.png"/>
          <p:cNvPicPr>
            <a:picLocks noChangeAspect="1"/>
          </p:cNvPicPr>
          <p:nvPr/>
        </p:nvPicPr>
        <p:blipFill rotWithShape="1">
          <a:blip r:embed="rId6" cstate="print">
            <a:extLst>
              <a:ext uri="{28A0092B-C50C-407E-A947-70E740481C1C}">
                <a14:useLocalDpi xmlns:a14="http://schemas.microsoft.com/office/drawing/2010/main" val="0"/>
              </a:ext>
            </a:extLst>
          </a:blip>
          <a:srcRect l="7380" t="33533" r="7380" b="35955"/>
          <a:stretch/>
        </p:blipFill>
        <p:spPr>
          <a:xfrm>
            <a:off x="9067830" y="3451755"/>
            <a:ext cx="1539395" cy="551033"/>
          </a:xfrm>
          <a:prstGeom prst="rect">
            <a:avLst/>
          </a:prstGeom>
        </p:spPr>
      </p:pic>
      <p:sp>
        <p:nvSpPr>
          <p:cNvPr id="12" name="Content Placeholder 1"/>
          <p:cNvSpPr txBox="1">
            <a:spLocks/>
          </p:cNvSpPr>
          <p:nvPr/>
        </p:nvSpPr>
        <p:spPr>
          <a:xfrm>
            <a:off x="1396286" y="4261624"/>
            <a:ext cx="2068498" cy="947989"/>
          </a:xfrm>
          <a:prstGeom prst="rect">
            <a:avLst/>
          </a:prstGeom>
        </p:spPr>
        <p:txBody>
          <a:bodyPr vert="horz" lIns="91436" tIns="45718" rIns="91436" bIns="45718" rtlCol="0">
            <a:noAutofit/>
          </a:bodyPr>
          <a:lstStyle>
            <a:lvl1pPr marL="457167" indent="-457167" algn="l" defTabSz="609555" rtl="0" eaLnBrk="1" latinLnBrk="0" hangingPunct="1">
              <a:spcBef>
                <a:spcPct val="20000"/>
              </a:spcBef>
              <a:buClr>
                <a:srgbClr val="A30015"/>
              </a:buClr>
              <a:buFont typeface="Arial"/>
              <a:buChar char="•"/>
              <a:defRPr sz="2800" b="0" i="0" kern="1200">
                <a:solidFill>
                  <a:schemeClr val="tx1">
                    <a:lumMod val="75000"/>
                    <a:lumOff val="25000"/>
                  </a:schemeClr>
                </a:solidFill>
                <a:latin typeface="+mj-lt"/>
                <a:ea typeface="+mn-ea"/>
                <a:cs typeface="Calibri"/>
              </a:defRPr>
            </a:lvl1pPr>
            <a:lvl2pPr marL="990526" indent="-380972"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523887" indent="-304776"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2133440"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2742994"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None/>
            </a:pPr>
            <a:r>
              <a:rPr lang="en-US" sz="2400" dirty="0">
                <a:solidFill>
                  <a:srgbClr val="40393B"/>
                </a:solidFill>
              </a:rPr>
              <a:t>Virtual Aware</a:t>
            </a:r>
          </a:p>
        </p:txBody>
      </p:sp>
      <p:sp>
        <p:nvSpPr>
          <p:cNvPr id="13" name="Content Placeholder 1"/>
          <p:cNvSpPr txBox="1">
            <a:spLocks/>
          </p:cNvSpPr>
          <p:nvPr/>
        </p:nvSpPr>
        <p:spPr>
          <a:xfrm>
            <a:off x="3726937" y="4257949"/>
            <a:ext cx="2336803" cy="690569"/>
          </a:xfrm>
          <a:prstGeom prst="rect">
            <a:avLst/>
          </a:prstGeom>
        </p:spPr>
        <p:txBody>
          <a:bodyPr vert="horz" lIns="91436" tIns="45718" rIns="91436" bIns="45718" rtlCol="0">
            <a:noAutofit/>
          </a:bodyPr>
          <a:lstStyle>
            <a:lvl1pPr marL="457167" indent="-457167" algn="l" defTabSz="609555" rtl="0" eaLnBrk="1" latinLnBrk="0" hangingPunct="1">
              <a:spcBef>
                <a:spcPct val="20000"/>
              </a:spcBef>
              <a:buClr>
                <a:srgbClr val="A30015"/>
              </a:buClr>
              <a:buFont typeface="Arial"/>
              <a:buChar char="•"/>
              <a:defRPr sz="2800" b="0" i="0" kern="1200">
                <a:solidFill>
                  <a:schemeClr val="tx1">
                    <a:lumMod val="75000"/>
                    <a:lumOff val="25000"/>
                  </a:schemeClr>
                </a:solidFill>
                <a:latin typeface="+mj-lt"/>
                <a:ea typeface="+mn-ea"/>
                <a:cs typeface="Calibri"/>
              </a:defRPr>
            </a:lvl1pPr>
            <a:lvl2pPr marL="990526" indent="-380972"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523887" indent="-304776"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2133440"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2742994"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None/>
            </a:pPr>
            <a:r>
              <a:rPr lang="en-US" sz="2400" dirty="0">
                <a:solidFill>
                  <a:srgbClr val="40393B"/>
                </a:solidFill>
              </a:rPr>
              <a:t>Enterprise-Class BC/DR</a:t>
            </a:r>
          </a:p>
        </p:txBody>
      </p:sp>
      <p:sp>
        <p:nvSpPr>
          <p:cNvPr id="14" name="Content Placeholder 1"/>
          <p:cNvSpPr txBox="1">
            <a:spLocks/>
          </p:cNvSpPr>
          <p:nvPr/>
        </p:nvSpPr>
        <p:spPr>
          <a:xfrm>
            <a:off x="6588034" y="4268532"/>
            <a:ext cx="1555518" cy="937406"/>
          </a:xfrm>
          <a:prstGeom prst="rect">
            <a:avLst/>
          </a:prstGeom>
        </p:spPr>
        <p:txBody>
          <a:bodyPr vert="horz" lIns="91436" tIns="45718" rIns="91436" bIns="45718" rtlCol="0">
            <a:normAutofit/>
          </a:bodyPr>
          <a:lstStyle>
            <a:lvl1pPr marL="457167" indent="-457167" algn="l" defTabSz="609555" rtl="0" eaLnBrk="1" latinLnBrk="0" hangingPunct="1">
              <a:spcBef>
                <a:spcPct val="20000"/>
              </a:spcBef>
              <a:buClr>
                <a:srgbClr val="A30015"/>
              </a:buClr>
              <a:buFont typeface="Arial"/>
              <a:buChar char="•"/>
              <a:defRPr sz="2800" b="0" i="0" kern="1200">
                <a:solidFill>
                  <a:schemeClr val="tx1">
                    <a:lumMod val="75000"/>
                    <a:lumOff val="25000"/>
                  </a:schemeClr>
                </a:solidFill>
                <a:latin typeface="+mj-lt"/>
                <a:ea typeface="+mn-ea"/>
                <a:cs typeface="Calibri"/>
              </a:defRPr>
            </a:lvl1pPr>
            <a:lvl2pPr marL="990526" indent="-380972"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523887" indent="-304776"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2133440"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2742994"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None/>
            </a:pPr>
            <a:r>
              <a:rPr lang="en-US" sz="2400" dirty="0">
                <a:solidFill>
                  <a:srgbClr val="40393B"/>
                </a:solidFill>
              </a:rPr>
              <a:t>Software Only</a:t>
            </a:r>
          </a:p>
        </p:txBody>
      </p:sp>
      <p:sp>
        <p:nvSpPr>
          <p:cNvPr id="15" name="Content Placeholder 1"/>
          <p:cNvSpPr txBox="1">
            <a:spLocks/>
          </p:cNvSpPr>
          <p:nvPr/>
        </p:nvSpPr>
        <p:spPr>
          <a:xfrm>
            <a:off x="8860030" y="4272297"/>
            <a:ext cx="2009125" cy="1281530"/>
          </a:xfrm>
          <a:prstGeom prst="rect">
            <a:avLst/>
          </a:prstGeom>
        </p:spPr>
        <p:txBody>
          <a:bodyPr vert="horz" lIns="91436" tIns="45718" rIns="91436" bIns="45718" rtlCol="0">
            <a:noAutofit/>
          </a:bodyPr>
          <a:lstStyle>
            <a:lvl1pPr marL="457167" indent="-457167" algn="l" defTabSz="609555" rtl="0" eaLnBrk="1" latinLnBrk="0" hangingPunct="1">
              <a:spcBef>
                <a:spcPct val="20000"/>
              </a:spcBef>
              <a:buClr>
                <a:srgbClr val="A30015"/>
              </a:buClr>
              <a:buFont typeface="Arial"/>
              <a:buChar char="•"/>
              <a:defRPr sz="2800" b="0" i="0" kern="1200">
                <a:solidFill>
                  <a:schemeClr val="tx1">
                    <a:lumMod val="75000"/>
                    <a:lumOff val="25000"/>
                  </a:schemeClr>
                </a:solidFill>
                <a:latin typeface="+mj-lt"/>
                <a:ea typeface="+mn-ea"/>
                <a:cs typeface="Calibri"/>
              </a:defRPr>
            </a:lvl1pPr>
            <a:lvl2pPr marL="990526" indent="-380972"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523887" indent="-304776"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2133440"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2742994"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buNone/>
            </a:pPr>
            <a:r>
              <a:rPr lang="en-US" sz="2400" dirty="0">
                <a:solidFill>
                  <a:srgbClr val="40393B"/>
                </a:solidFill>
              </a:rPr>
              <a:t>Storage </a:t>
            </a:r>
            <a:br>
              <a:rPr lang="en-US" sz="2400" dirty="0">
                <a:solidFill>
                  <a:srgbClr val="40393B"/>
                </a:solidFill>
              </a:rPr>
            </a:br>
            <a:r>
              <a:rPr lang="en-US" sz="2400" dirty="0">
                <a:solidFill>
                  <a:srgbClr val="40393B"/>
                </a:solidFill>
              </a:rPr>
              <a:t>&amp; Hypervisor Agnostic </a:t>
            </a:r>
          </a:p>
        </p:txBody>
      </p:sp>
      <p:pic>
        <p:nvPicPr>
          <p:cNvPr id="16" name="Picture 15" descr="a_zerto_logo.png"/>
          <p:cNvPicPr>
            <a:picLocks noChangeAspect="1"/>
          </p:cNvPicPr>
          <p:nvPr/>
        </p:nvPicPr>
        <p:blipFill rotWithShape="1">
          <a:blip r:embed="rId7" cstate="print">
            <a:extLst>
              <a:ext uri="{28A0092B-C50C-407E-A947-70E740481C1C}">
                <a14:useLocalDpi xmlns:a14="http://schemas.microsoft.com/office/drawing/2010/main" val="0"/>
              </a:ext>
            </a:extLst>
          </a:blip>
          <a:srcRect l="642" t="32553" r="-255" b="34491"/>
          <a:stretch/>
        </p:blipFill>
        <p:spPr>
          <a:xfrm>
            <a:off x="3726231" y="1081206"/>
            <a:ext cx="4568089" cy="1511299"/>
          </a:xfrm>
          <a:prstGeom prst="rect">
            <a:avLst/>
          </a:prstGeom>
        </p:spPr>
      </p:pic>
    </p:spTree>
    <p:extLst>
      <p:ext uri="{BB962C8B-B14F-4D97-AF65-F5344CB8AC3E}">
        <p14:creationId xmlns:p14="http://schemas.microsoft.com/office/powerpoint/2010/main" val="426604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p:cTn id="48" dur="500" fill="hold"/>
                                        <p:tgtEl>
                                          <p:spTgt spid="15"/>
                                        </p:tgtEl>
                                        <p:attrNameLst>
                                          <p:attrName>ppt_w</p:attrName>
                                        </p:attrNameLst>
                                      </p:cBhvr>
                                      <p:tavLst>
                                        <p:tav tm="0">
                                          <p:val>
                                            <p:fltVal val="0"/>
                                          </p:val>
                                        </p:tav>
                                        <p:tav tm="100000">
                                          <p:val>
                                            <p:strVal val="#ppt_w"/>
                                          </p:val>
                                        </p:tav>
                                      </p:tavLst>
                                    </p:anim>
                                    <p:anim calcmode="lin" valueType="num">
                                      <p:cBhvr>
                                        <p:cTn id="49" dur="500" fill="hold"/>
                                        <p:tgtEl>
                                          <p:spTgt spid="15"/>
                                        </p:tgtEl>
                                        <p:attrNameLst>
                                          <p:attrName>ppt_h</p:attrName>
                                        </p:attrNameLst>
                                      </p:cBhvr>
                                      <p:tavLst>
                                        <p:tav tm="0">
                                          <p:val>
                                            <p:fltVal val="0"/>
                                          </p:val>
                                        </p:tav>
                                        <p:tav tm="100000">
                                          <p:val>
                                            <p:strVal val="#ppt_h"/>
                                          </p:val>
                                        </p:tav>
                                      </p:tavLst>
                                    </p:anim>
                                    <p:animEffect transition="in" filter="fade">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Q4 2015 Added Logos</a:t>
            </a:r>
          </a:p>
        </p:txBody>
      </p:sp>
      <p:sp>
        <p:nvSpPr>
          <p:cNvPr id="3" name="Content Placeholder 2"/>
          <p:cNvSpPr>
            <a:spLocks noGrp="1"/>
          </p:cNvSpPr>
          <p:nvPr>
            <p:ph idx="1"/>
          </p:nvPr>
        </p:nvSpPr>
        <p:spPr>
          <a:xfrm>
            <a:off x="1847851" y="1514477"/>
            <a:ext cx="8229600" cy="4960937"/>
          </a:xfrm>
        </p:spPr>
        <p:txBody>
          <a:bodyPr/>
          <a:lstStyle/>
          <a:p>
            <a:endParaRPr lang="en-US" sz="1800" dirty="0"/>
          </a:p>
          <a:p>
            <a:pPr marL="401638" lvl="2" indent="0">
              <a:buNone/>
            </a:pPr>
            <a:endParaRPr lang="en-US" sz="1800" dirty="0"/>
          </a:p>
          <a:p>
            <a:pPr lvl="2"/>
            <a:endParaRPr lang="en-US" sz="1800" dirty="0"/>
          </a:p>
          <a:p>
            <a:pPr marL="401638" lvl="2" indent="0">
              <a:buNone/>
            </a:pPr>
            <a:endParaRPr lang="en-US" sz="1000" dirty="0"/>
          </a:p>
          <a:p>
            <a:pPr marL="401638" lvl="2" indent="0">
              <a:buNone/>
            </a:pPr>
            <a:endParaRPr lang="en-US" sz="1000" dirty="0"/>
          </a:p>
        </p:txBody>
      </p:sp>
      <p:sp>
        <p:nvSpPr>
          <p:cNvPr id="4" name="Slide Number Placeholder 3"/>
          <p:cNvSpPr>
            <a:spLocks noGrp="1"/>
          </p:cNvSpPr>
          <p:nvPr>
            <p:ph type="sldNum" sz="quarter" idx="4294967295"/>
          </p:nvPr>
        </p:nvSpPr>
        <p:spPr>
          <a:xfrm>
            <a:off x="9993313" y="6475414"/>
            <a:ext cx="361950" cy="365125"/>
          </a:xfrm>
          <a:prstGeom prst="rect">
            <a:avLst/>
          </a:prstGeom>
        </p:spPr>
        <p:txBody>
          <a:bodyPr/>
          <a:lstStyle/>
          <a:p>
            <a:pPr>
              <a:defRPr/>
            </a:pPr>
            <a:fld id="{EDEF89AF-E42C-4883-9C34-AFEF6AD30033}" type="slidenum">
              <a:rPr lang="en-US" smtClean="0"/>
              <a:pPr>
                <a:defRPr/>
              </a:pPr>
              <a:t>8</a:t>
            </a:fld>
            <a:endParaRPr lang="en-US"/>
          </a:p>
        </p:txBody>
      </p:sp>
      <p:sp>
        <p:nvSpPr>
          <p:cNvPr id="5" name="Date Placeholder 4"/>
          <p:cNvSpPr>
            <a:spLocks noGrp="1"/>
          </p:cNvSpPr>
          <p:nvPr>
            <p:ph type="dt" sz="half" idx="4294967295"/>
          </p:nvPr>
        </p:nvSpPr>
        <p:spPr>
          <a:xfrm>
            <a:off x="2990850" y="6475414"/>
            <a:ext cx="2133600" cy="269875"/>
          </a:xfrm>
          <a:prstGeom prst="rect">
            <a:avLst/>
          </a:prstGeom>
        </p:spPr>
        <p:txBody>
          <a:bodyPr/>
          <a:lstStyle/>
          <a:p>
            <a:pPr>
              <a:defRPr/>
            </a:pPr>
            <a:fld id="{2352F6AD-371F-431E-8724-5E7179E4B135}" type="datetime4">
              <a:rPr lang="en-US" smtClean="0"/>
              <a:pPr>
                <a:defRPr/>
              </a:pPr>
              <a:t>August 4, 2016</a:t>
            </a:fld>
            <a:endParaRPr lang="en-US" dirty="0"/>
          </a:p>
        </p:txBody>
      </p:sp>
      <p:pic>
        <p:nvPicPr>
          <p:cNvPr id="1026" name="Picture 2" descr="NCR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7164" y="1446617"/>
            <a:ext cx="1104900" cy="1104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verge | energy made bet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355" y="1579578"/>
            <a:ext cx="2117008" cy="523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T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9376" y="2246575"/>
            <a:ext cx="36480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ted Community Ban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6518" y="1566673"/>
            <a:ext cx="2105844" cy="5896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ocus Brand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76567" y="2711442"/>
            <a:ext cx="1423219" cy="6431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tlantic America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91524" y="4286398"/>
            <a:ext cx="1757921" cy="67813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eorgia's Own Credit Uni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42348" y="2325992"/>
            <a:ext cx="1243114" cy="95715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Georgia Southern Universit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1982" y="9366673"/>
            <a:ext cx="3533775" cy="552451"/>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2" descr="Mercer University"/>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54" name="Picture 30" descr="Flowers Foods markets baked foods under such brands as Nature's Own and Whitewhea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85225" y="2737132"/>
            <a:ext cx="2465134" cy="526364"/>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Alston &amp; Bird LLP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40451" y="3469346"/>
            <a:ext cx="1695450" cy="733426"/>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DocuFree Solutions (Pvt) Lt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05624" y="3289184"/>
            <a:ext cx="2667000" cy="685800"/>
          </a:xfrm>
          <a:prstGeom prst="rect">
            <a:avLst/>
          </a:prstGeom>
          <a:noFill/>
          <a:extLst>
            <a:ext uri="{909E8E84-426E-40DD-AFC4-6F175D3DCCD1}">
              <a14:hiddenFill xmlns:a14="http://schemas.microsoft.com/office/drawing/2010/main">
                <a:solidFill>
                  <a:srgbClr val="FFFFFF"/>
                </a:solidFill>
              </a14:hiddenFill>
            </a:ext>
          </a:extLst>
        </p:spPr>
      </p:pic>
      <p:sp>
        <p:nvSpPr>
          <p:cNvPr id="18" name="AutoShape 48" descr="Image result for logo for mercer university"/>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AutoShape 50" descr="Image result for logo for mercer university"/>
          <p:cNvSpPr>
            <a:spLocks noChangeAspect="1" noChangeArrowheads="1"/>
          </p:cNvSpPr>
          <p:nvPr/>
        </p:nvSpPr>
        <p:spPr bwMode="auto">
          <a:xfrm>
            <a:off x="1984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52" descr="Image result for logo for mercer university"/>
          <p:cNvSpPr>
            <a:spLocks noChangeAspect="1" noChangeArrowheads="1"/>
          </p:cNvSpPr>
          <p:nvPr/>
        </p:nvSpPr>
        <p:spPr bwMode="auto">
          <a:xfrm>
            <a:off x="2136775"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AutoShape 54" descr="Image result for logo for mercer university"/>
          <p:cNvSpPr>
            <a:spLocks noChangeAspect="1" noChangeArrowheads="1"/>
          </p:cNvSpPr>
          <p:nvPr/>
        </p:nvSpPr>
        <p:spPr bwMode="auto">
          <a:xfrm>
            <a:off x="2289175"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2" name="Picture 21"/>
          <p:cNvPicPr>
            <a:picLocks noChangeAspect="1"/>
          </p:cNvPicPr>
          <p:nvPr/>
        </p:nvPicPr>
        <p:blipFill>
          <a:blip r:embed="rId13"/>
          <a:stretch>
            <a:fillRect/>
          </a:stretch>
        </p:blipFill>
        <p:spPr>
          <a:xfrm>
            <a:off x="5202535" y="4149063"/>
            <a:ext cx="1647825" cy="457200"/>
          </a:xfrm>
          <a:prstGeom prst="rect">
            <a:avLst/>
          </a:prstGeom>
        </p:spPr>
      </p:pic>
      <p:pic>
        <p:nvPicPr>
          <p:cNvPr id="23" name="Picture 22"/>
          <p:cNvPicPr>
            <a:picLocks noChangeAspect="1"/>
          </p:cNvPicPr>
          <p:nvPr/>
        </p:nvPicPr>
        <p:blipFill>
          <a:blip r:embed="rId14"/>
          <a:stretch>
            <a:fillRect/>
          </a:stretch>
        </p:blipFill>
        <p:spPr>
          <a:xfrm>
            <a:off x="7842349" y="3422765"/>
            <a:ext cx="1389839" cy="685972"/>
          </a:xfrm>
          <a:prstGeom prst="rect">
            <a:avLst/>
          </a:prstGeom>
        </p:spPr>
      </p:pic>
      <p:pic>
        <p:nvPicPr>
          <p:cNvPr id="24" name="Picture 23"/>
          <p:cNvPicPr>
            <a:picLocks noChangeAspect="1"/>
          </p:cNvPicPr>
          <p:nvPr/>
        </p:nvPicPr>
        <p:blipFill>
          <a:blip r:embed="rId15"/>
          <a:stretch>
            <a:fillRect/>
          </a:stretch>
        </p:blipFill>
        <p:spPr>
          <a:xfrm>
            <a:off x="7628235" y="4784387"/>
            <a:ext cx="2109569" cy="666712"/>
          </a:xfrm>
          <a:prstGeom prst="rect">
            <a:avLst/>
          </a:prstGeom>
        </p:spPr>
      </p:pic>
      <p:pic>
        <p:nvPicPr>
          <p:cNvPr id="25" name="Picture 24"/>
          <p:cNvPicPr>
            <a:picLocks noChangeAspect="1"/>
          </p:cNvPicPr>
          <p:nvPr/>
        </p:nvPicPr>
        <p:blipFill>
          <a:blip r:embed="rId16"/>
          <a:stretch>
            <a:fillRect/>
          </a:stretch>
        </p:blipFill>
        <p:spPr>
          <a:xfrm>
            <a:off x="1925219" y="4520740"/>
            <a:ext cx="2047875" cy="514350"/>
          </a:xfrm>
          <a:prstGeom prst="rect">
            <a:avLst/>
          </a:prstGeom>
        </p:spPr>
      </p:pic>
      <p:pic>
        <p:nvPicPr>
          <p:cNvPr id="26" name="Picture 25"/>
          <p:cNvPicPr>
            <a:picLocks noChangeAspect="1"/>
          </p:cNvPicPr>
          <p:nvPr/>
        </p:nvPicPr>
        <p:blipFill>
          <a:blip r:embed="rId17"/>
          <a:stretch>
            <a:fillRect/>
          </a:stretch>
        </p:blipFill>
        <p:spPr>
          <a:xfrm>
            <a:off x="5645986" y="5655269"/>
            <a:ext cx="1642601" cy="615975"/>
          </a:xfrm>
          <a:prstGeom prst="rect">
            <a:avLst/>
          </a:prstGeom>
        </p:spPr>
      </p:pic>
      <p:pic>
        <p:nvPicPr>
          <p:cNvPr id="27" name="Picture 26"/>
          <p:cNvPicPr>
            <a:picLocks noChangeAspect="1"/>
          </p:cNvPicPr>
          <p:nvPr/>
        </p:nvPicPr>
        <p:blipFill>
          <a:blip r:embed="rId18"/>
          <a:stretch>
            <a:fillRect/>
          </a:stretch>
        </p:blipFill>
        <p:spPr>
          <a:xfrm>
            <a:off x="2106613" y="5314339"/>
            <a:ext cx="1768475" cy="477488"/>
          </a:xfrm>
          <a:prstGeom prst="rect">
            <a:avLst/>
          </a:prstGeom>
        </p:spPr>
      </p:pic>
      <p:pic>
        <p:nvPicPr>
          <p:cNvPr id="28" name="Picture 27"/>
          <p:cNvPicPr>
            <a:picLocks noChangeAspect="1"/>
          </p:cNvPicPr>
          <p:nvPr/>
        </p:nvPicPr>
        <p:blipFill>
          <a:blip r:embed="rId19"/>
          <a:stretch>
            <a:fillRect/>
          </a:stretch>
        </p:blipFill>
        <p:spPr>
          <a:xfrm>
            <a:off x="5124450" y="4649375"/>
            <a:ext cx="1300276" cy="801725"/>
          </a:xfrm>
          <a:prstGeom prst="rect">
            <a:avLst/>
          </a:prstGeom>
        </p:spPr>
      </p:pic>
      <p:sp>
        <p:nvSpPr>
          <p:cNvPr id="6" name="AutoShape 2" descr="Image result for RNDC logo"/>
          <p:cNvSpPr>
            <a:spLocks noChangeAspect="1" noChangeArrowheads="1"/>
          </p:cNvSpPr>
          <p:nvPr/>
        </p:nvSpPr>
        <p:spPr bwMode="auto">
          <a:xfrm>
            <a:off x="2441575"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0"/>
          <a:stretch>
            <a:fillRect/>
          </a:stretch>
        </p:blipFill>
        <p:spPr>
          <a:xfrm>
            <a:off x="7842348" y="5659784"/>
            <a:ext cx="1638300" cy="547832"/>
          </a:xfrm>
          <a:prstGeom prst="rect">
            <a:avLst/>
          </a:prstGeom>
        </p:spPr>
      </p:pic>
    </p:spTree>
    <p:extLst>
      <p:ext uri="{BB962C8B-B14F-4D97-AF65-F5344CB8AC3E}">
        <p14:creationId xmlns:p14="http://schemas.microsoft.com/office/powerpoint/2010/main" val="41252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The Standard in BC/DR</a:t>
            </a:r>
          </a:p>
        </p:txBody>
      </p:sp>
      <p:sp>
        <p:nvSpPr>
          <p:cNvPr id="4" name="Slide Number Placeholder 3"/>
          <p:cNvSpPr>
            <a:spLocks noGrp="1"/>
          </p:cNvSpPr>
          <p:nvPr>
            <p:ph type="sldNum" sz="quarter" idx="4"/>
          </p:nvPr>
        </p:nvSpPr>
        <p:spPr/>
        <p:txBody>
          <a:bodyPr/>
          <a:lstStyle/>
          <a:p>
            <a:fld id="{7EB88CEF-8B9E-CE47-8F32-B5CF733A233F}" type="slidenum">
              <a:rPr lang="en-US" smtClean="0"/>
              <a:pPr/>
              <a:t>9</a:t>
            </a:fld>
            <a:endParaRPr lang="en-US" dirty="0"/>
          </a:p>
        </p:txBody>
      </p:sp>
      <p:grpSp>
        <p:nvGrpSpPr>
          <p:cNvPr id="2" name="Group 1"/>
          <p:cNvGrpSpPr/>
          <p:nvPr/>
        </p:nvGrpSpPr>
        <p:grpSpPr>
          <a:xfrm>
            <a:off x="1867585" y="1182709"/>
            <a:ext cx="8456831" cy="1699006"/>
            <a:chOff x="1777281" y="1182709"/>
            <a:chExt cx="8456831" cy="1699006"/>
          </a:xfrm>
        </p:grpSpPr>
        <p:sp>
          <p:nvSpPr>
            <p:cNvPr id="10" name="Content Placeholder 1"/>
            <p:cNvSpPr txBox="1">
              <a:spLocks/>
            </p:cNvSpPr>
            <p:nvPr/>
          </p:nvSpPr>
          <p:spPr>
            <a:xfrm>
              <a:off x="5551362" y="1235622"/>
              <a:ext cx="2310895" cy="1341582"/>
            </a:xfrm>
            <a:prstGeom prst="rect">
              <a:avLst/>
            </a:prstGeom>
          </p:spPr>
          <p:txBody>
            <a:bodyPr vert="horz" lIns="91436" tIns="45718" rIns="91436" bIns="45718" rtlCol="0">
              <a:normAutofit lnSpcReduction="10000"/>
            </a:bodyPr>
            <a:lstStyle>
              <a:lvl1pPr marL="457167" indent="-457167" algn="l" defTabSz="609555" rtl="0" eaLnBrk="1" latinLnBrk="0" hangingPunct="1">
                <a:spcBef>
                  <a:spcPct val="20000"/>
                </a:spcBef>
                <a:buClr>
                  <a:srgbClr val="A30015"/>
                </a:buClr>
                <a:buFont typeface="Arial"/>
                <a:buChar char="•"/>
                <a:defRPr sz="2800" b="0" i="0" kern="1200">
                  <a:solidFill>
                    <a:schemeClr val="tx1">
                      <a:lumMod val="75000"/>
                      <a:lumOff val="25000"/>
                    </a:schemeClr>
                  </a:solidFill>
                  <a:latin typeface="+mj-lt"/>
                  <a:ea typeface="+mn-ea"/>
                  <a:cs typeface="Calibri"/>
                </a:defRPr>
              </a:lvl1pPr>
              <a:lvl2pPr marL="990526" indent="-380972"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523887" indent="-304776"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2133440"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2742994"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lnSpc>
                  <a:spcPct val="90000"/>
                </a:lnSpc>
                <a:buNone/>
              </a:pPr>
              <a:r>
                <a:rPr lang="en-US" sz="3600" dirty="0">
                  <a:solidFill>
                    <a:srgbClr val="BA0C25"/>
                  </a:solidFill>
                </a:rPr>
                <a:t>250+ </a:t>
              </a:r>
              <a:br>
                <a:rPr lang="en-US" sz="3600" dirty="0"/>
              </a:br>
              <a:r>
                <a:rPr lang="en-US" dirty="0">
                  <a:solidFill>
                    <a:schemeClr val="tx1">
                      <a:lumMod val="90000"/>
                      <a:lumOff val="10000"/>
                    </a:schemeClr>
                  </a:solidFill>
                </a:rPr>
                <a:t>Cloud Service Providers</a:t>
              </a:r>
            </a:p>
            <a:p>
              <a:pPr marL="0" indent="0" algn="ctr">
                <a:lnSpc>
                  <a:spcPct val="90000"/>
                </a:lnSpc>
                <a:buNone/>
              </a:pPr>
              <a:endParaRPr lang="en-US" dirty="0"/>
            </a:p>
          </p:txBody>
        </p:sp>
        <p:sp>
          <p:nvSpPr>
            <p:cNvPr id="11" name="Content Placeholder 1"/>
            <p:cNvSpPr txBox="1">
              <a:spLocks/>
            </p:cNvSpPr>
            <p:nvPr/>
          </p:nvSpPr>
          <p:spPr>
            <a:xfrm>
              <a:off x="8052634" y="1182709"/>
              <a:ext cx="2181478" cy="1528183"/>
            </a:xfrm>
            <a:prstGeom prst="rect">
              <a:avLst/>
            </a:prstGeom>
          </p:spPr>
          <p:txBody>
            <a:bodyPr vert="horz" lIns="91436" tIns="45718" rIns="91436" bIns="45718" rtlCol="0">
              <a:normAutofit/>
            </a:bodyPr>
            <a:lstStyle>
              <a:lvl1pPr marL="457167" indent="-457167" algn="l" defTabSz="609555" rtl="0" eaLnBrk="1" latinLnBrk="0" hangingPunct="1">
                <a:spcBef>
                  <a:spcPct val="20000"/>
                </a:spcBef>
                <a:buClr>
                  <a:srgbClr val="A30015"/>
                </a:buClr>
                <a:buFont typeface="Arial"/>
                <a:buChar char="•"/>
                <a:defRPr sz="2800" b="0" i="0" kern="1200">
                  <a:solidFill>
                    <a:schemeClr val="tx1">
                      <a:lumMod val="75000"/>
                      <a:lumOff val="25000"/>
                    </a:schemeClr>
                  </a:solidFill>
                  <a:latin typeface="+mj-lt"/>
                  <a:ea typeface="+mn-ea"/>
                  <a:cs typeface="Calibri"/>
                </a:defRPr>
              </a:lvl1pPr>
              <a:lvl2pPr marL="990526" indent="-380972"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523887" indent="-304776"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2133440"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2742994"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lnSpc>
                  <a:spcPct val="90000"/>
                </a:lnSpc>
                <a:buNone/>
              </a:pPr>
              <a:r>
                <a:rPr lang="en-US" sz="3600" dirty="0">
                  <a:solidFill>
                    <a:srgbClr val="BA0C25"/>
                  </a:solidFill>
                </a:rPr>
                <a:t>600+ </a:t>
              </a:r>
              <a:br>
                <a:rPr lang="en-US" sz="3600" dirty="0"/>
              </a:br>
              <a:r>
                <a:rPr lang="en-US" dirty="0">
                  <a:solidFill>
                    <a:srgbClr val="40393B"/>
                  </a:solidFill>
                </a:rPr>
                <a:t>Channel Partners</a:t>
              </a:r>
            </a:p>
            <a:p>
              <a:pPr marL="0" indent="0" algn="ctr">
                <a:lnSpc>
                  <a:spcPct val="90000"/>
                </a:lnSpc>
                <a:buNone/>
              </a:pPr>
              <a:endParaRPr lang="en-US" dirty="0"/>
            </a:p>
          </p:txBody>
        </p:sp>
        <p:sp>
          <p:nvSpPr>
            <p:cNvPr id="12" name="Content Placeholder 1"/>
            <p:cNvSpPr txBox="1">
              <a:spLocks/>
            </p:cNvSpPr>
            <p:nvPr/>
          </p:nvSpPr>
          <p:spPr>
            <a:xfrm>
              <a:off x="1777281" y="1235622"/>
              <a:ext cx="3583704" cy="1646093"/>
            </a:xfrm>
            <a:prstGeom prst="rect">
              <a:avLst/>
            </a:prstGeom>
          </p:spPr>
          <p:txBody>
            <a:bodyPr vert="horz" lIns="91436" tIns="45718" rIns="91436" bIns="45718" rtlCol="0">
              <a:normAutofit/>
            </a:bodyPr>
            <a:lstStyle>
              <a:lvl1pPr marL="457167" indent="-457167" algn="l" defTabSz="609555" rtl="0" eaLnBrk="1" latinLnBrk="0" hangingPunct="1">
                <a:spcBef>
                  <a:spcPct val="20000"/>
                </a:spcBef>
                <a:buClr>
                  <a:srgbClr val="A30015"/>
                </a:buClr>
                <a:buFont typeface="Arial"/>
                <a:buChar char="•"/>
                <a:defRPr sz="2800" b="0" i="0" kern="1200">
                  <a:solidFill>
                    <a:schemeClr val="tx1">
                      <a:lumMod val="75000"/>
                      <a:lumOff val="25000"/>
                    </a:schemeClr>
                  </a:solidFill>
                  <a:latin typeface="+mj-lt"/>
                  <a:ea typeface="+mn-ea"/>
                  <a:cs typeface="Calibri"/>
                </a:defRPr>
              </a:lvl1pPr>
              <a:lvl2pPr marL="990526" indent="-380972"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2pPr>
              <a:lvl3pPr marL="1523887" indent="-304776" algn="l" defTabSz="609555" rtl="0" eaLnBrk="1" latinLnBrk="0" hangingPunct="1">
                <a:spcBef>
                  <a:spcPct val="20000"/>
                </a:spcBef>
                <a:buClr>
                  <a:srgbClr val="A30015"/>
                </a:buClr>
                <a:buFont typeface="Arial"/>
                <a:buChar char="•"/>
                <a:defRPr sz="2600" b="0" i="0" kern="1200">
                  <a:solidFill>
                    <a:schemeClr val="tx1">
                      <a:lumMod val="75000"/>
                      <a:lumOff val="25000"/>
                    </a:schemeClr>
                  </a:solidFill>
                  <a:latin typeface="Calibri Light" panose="020F0302020204030204" pitchFamily="34" charset="0"/>
                  <a:ea typeface="+mn-ea"/>
                  <a:cs typeface="Calibri Light" panose="020F0302020204030204" pitchFamily="34" charset="0"/>
                </a:defRPr>
              </a:lvl3pPr>
              <a:lvl4pPr marL="2133440"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4pPr>
              <a:lvl5pPr marL="2742994" indent="-304776" algn="l" defTabSz="609555" rtl="0" eaLnBrk="1" latinLnBrk="0" hangingPunct="1">
                <a:spcBef>
                  <a:spcPct val="20000"/>
                </a:spcBef>
                <a:buClr>
                  <a:srgbClr val="A30015"/>
                </a:buClr>
                <a:buFont typeface="Arial"/>
                <a:buChar char="»"/>
                <a:defRPr sz="2000" b="0" i="1" kern="1200">
                  <a:solidFill>
                    <a:schemeClr val="tx1">
                      <a:lumMod val="75000"/>
                      <a:lumOff val="25000"/>
                    </a:schemeClr>
                  </a:solidFill>
                  <a:latin typeface="Calibri Light" panose="020F0302020204030204" pitchFamily="34" charset="0"/>
                  <a:ea typeface="+mn-ea"/>
                  <a:cs typeface="Calibri Light" panose="020F03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lgn="ctr">
                <a:lnSpc>
                  <a:spcPct val="90000"/>
                </a:lnSpc>
                <a:buNone/>
              </a:pPr>
              <a:r>
                <a:rPr lang="en-US" sz="3600" dirty="0">
                  <a:solidFill>
                    <a:srgbClr val="BA0C25"/>
                  </a:solidFill>
                </a:rPr>
                <a:t>2500+ </a:t>
              </a:r>
              <a:br>
                <a:rPr lang="en-US" dirty="0"/>
              </a:br>
              <a:r>
                <a:rPr lang="en-US" dirty="0">
                  <a:solidFill>
                    <a:schemeClr val="tx1">
                      <a:lumMod val="90000"/>
                      <a:lumOff val="10000"/>
                    </a:schemeClr>
                  </a:solidFill>
                </a:rPr>
                <a:t>Enterprise Customers</a:t>
              </a:r>
              <a:br>
                <a:rPr lang="en-US" dirty="0">
                  <a:solidFill>
                    <a:schemeClr val="tx1">
                      <a:lumMod val="90000"/>
                      <a:lumOff val="10000"/>
                    </a:schemeClr>
                  </a:solidFill>
                </a:rPr>
              </a:br>
              <a:r>
                <a:rPr lang="en-US" sz="2000" dirty="0">
                  <a:solidFill>
                    <a:schemeClr val="tx1">
                      <a:lumMod val="90000"/>
                      <a:lumOff val="10000"/>
                    </a:schemeClr>
                  </a:solidFill>
                </a:rPr>
                <a:t>27 Countries</a:t>
              </a:r>
            </a:p>
            <a:p>
              <a:pPr marL="0" indent="0" algn="ctr">
                <a:lnSpc>
                  <a:spcPct val="90000"/>
                </a:lnSpc>
                <a:buNone/>
              </a:pPr>
              <a:endParaRPr lang="en-US" dirty="0"/>
            </a:p>
          </p:txBody>
        </p:sp>
      </p:grpSp>
      <p:grpSp>
        <p:nvGrpSpPr>
          <p:cNvPr id="93" name="Group 92"/>
          <p:cNvGrpSpPr/>
          <p:nvPr/>
        </p:nvGrpSpPr>
        <p:grpSpPr>
          <a:xfrm>
            <a:off x="4442436" y="2665828"/>
            <a:ext cx="1057140" cy="3590383"/>
            <a:chOff x="2713801" y="2699240"/>
            <a:chExt cx="1057140" cy="3590383"/>
          </a:xfrm>
        </p:grpSpPr>
        <p:sp>
          <p:nvSpPr>
            <p:cNvPr id="94" name="Rectangle 93"/>
            <p:cNvSpPr/>
            <p:nvPr/>
          </p:nvSpPr>
          <p:spPr>
            <a:xfrm>
              <a:off x="2713801" y="269924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p:cNvSpPr/>
            <p:nvPr/>
          </p:nvSpPr>
          <p:spPr>
            <a:xfrm>
              <a:off x="2713801" y="3426024"/>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8" descr="ARA"/>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22900" b="24292"/>
            <a:stretch/>
          </p:blipFill>
          <p:spPr bwMode="auto">
            <a:xfrm>
              <a:off x="2776035" y="3568562"/>
              <a:ext cx="932673" cy="385459"/>
            </a:xfrm>
            <a:prstGeom prst="rect">
              <a:avLst/>
            </a:prstGeom>
            <a:noFill/>
            <a:extLst>
              <a:ext uri="{909E8E84-426E-40dd-AFC4-6F175D3DCCD1}">
                <a14:hiddenFill xmlns="" xmlns:a14="http://schemas.microsoft.com/office/drawing/2010/main">
                  <a:solidFill>
                    <a:srgbClr val="FFFFFF"/>
                  </a:solidFill>
                </a14:hiddenFill>
              </a:ext>
            </a:extLst>
          </p:spPr>
        </p:pic>
        <p:pic>
          <p:nvPicPr>
            <p:cNvPr id="97" name="Picture 10"/>
            <p:cNvPicPr>
              <a:picLocks noChangeAspect="1" noChangeArrowheads="1"/>
            </p:cNvPicPr>
            <p:nvPr/>
          </p:nvPicPr>
          <p:blipFill>
            <a:blip r:embed="rId4" cstate="print">
              <a:alphaModFix/>
              <a:extLst>
                <a:ext uri="{28A0092B-C50C-407E-A947-70E740481C1C}">
                  <a14:useLocalDpi xmlns:a14="http://schemas.microsoft.com/office/drawing/2010/main" val="0"/>
                </a:ext>
              </a:extLst>
            </a:blip>
            <a:srcRect/>
            <a:stretch>
              <a:fillRect/>
            </a:stretch>
          </p:blipFill>
          <p:spPr bwMode="auto">
            <a:xfrm>
              <a:off x="2824363" y="2823784"/>
              <a:ext cx="836017" cy="4315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98" name="Rectangle 97"/>
            <p:cNvSpPr/>
            <p:nvPr/>
          </p:nvSpPr>
          <p:spPr>
            <a:xfrm>
              <a:off x="2713801" y="4168673"/>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8"/>
            <p:cNvPicPr>
              <a:picLocks noChangeAspect="1" noChangeArrowheads="1"/>
            </p:cNvPicPr>
            <p:nvPr/>
          </p:nvPicPr>
          <p:blipFill>
            <a:blip r:embed="rId5" cstate="print">
              <a:alphaModFix/>
              <a:extLst>
                <a:ext uri="{28A0092B-C50C-407E-A947-70E740481C1C}">
                  <a14:useLocalDpi xmlns:a14="http://schemas.microsoft.com/office/drawing/2010/main" val="0"/>
                </a:ext>
              </a:extLst>
            </a:blip>
            <a:srcRect/>
            <a:stretch>
              <a:fillRect/>
            </a:stretch>
          </p:blipFill>
          <p:spPr bwMode="auto">
            <a:xfrm>
              <a:off x="2754097" y="4355868"/>
              <a:ext cx="976548" cy="2870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0" name="Rectangle 99"/>
            <p:cNvSpPr/>
            <p:nvPr/>
          </p:nvSpPr>
          <p:spPr>
            <a:xfrm>
              <a:off x="2713801" y="490501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2713801" y="562891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Picture 17"/>
            <p:cNvPicPr>
              <a:picLocks noChangeAspect="1" noChangeArrowheads="1"/>
            </p:cNvPicPr>
            <p:nvPr/>
          </p:nvPicPr>
          <p:blipFill>
            <a:blip r:embed="rId6" cstate="print">
              <a:alphaModFix/>
              <a:extLst>
                <a:ext uri="{28A0092B-C50C-407E-A947-70E740481C1C}">
                  <a14:useLocalDpi xmlns:a14="http://schemas.microsoft.com/office/drawing/2010/main" val="0"/>
                </a:ext>
              </a:extLst>
            </a:blip>
            <a:srcRect/>
            <a:stretch>
              <a:fillRect/>
            </a:stretch>
          </p:blipFill>
          <p:spPr bwMode="auto">
            <a:xfrm>
              <a:off x="2889592" y="4967424"/>
              <a:ext cx="705558" cy="5362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3" name="Picture 5"/>
            <p:cNvPicPr>
              <a:picLocks noChangeAspect="1" noChangeArrowheads="1"/>
            </p:cNvPicPr>
            <p:nvPr/>
          </p:nvPicPr>
          <p:blipFill>
            <a:blip r:embed="rId7" cstate="print">
              <a:alphaModFix/>
              <a:extLst>
                <a:ext uri="{28A0092B-C50C-407E-A947-70E740481C1C}">
                  <a14:useLocalDpi xmlns:a14="http://schemas.microsoft.com/office/drawing/2010/main" val="0"/>
                </a:ext>
              </a:extLst>
            </a:blip>
            <a:srcRect/>
            <a:stretch>
              <a:fillRect/>
            </a:stretch>
          </p:blipFill>
          <p:spPr bwMode="auto">
            <a:xfrm>
              <a:off x="2827193" y="5713493"/>
              <a:ext cx="830357" cy="441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04" name="Group 103"/>
          <p:cNvGrpSpPr/>
          <p:nvPr/>
        </p:nvGrpSpPr>
        <p:grpSpPr>
          <a:xfrm>
            <a:off x="8013945" y="2665828"/>
            <a:ext cx="1057140" cy="3590383"/>
            <a:chOff x="6083435" y="2699240"/>
            <a:chExt cx="1057140" cy="3590383"/>
          </a:xfrm>
        </p:grpSpPr>
        <p:sp>
          <p:nvSpPr>
            <p:cNvPr id="105" name="Rectangle 104"/>
            <p:cNvSpPr/>
            <p:nvPr/>
          </p:nvSpPr>
          <p:spPr>
            <a:xfrm>
              <a:off x="6083435" y="269924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6083435" y="3426024"/>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p:cNvSpPr/>
            <p:nvPr/>
          </p:nvSpPr>
          <p:spPr>
            <a:xfrm>
              <a:off x="6083435" y="4168673"/>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6083435" y="490501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6083435" y="562891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0" name="Picture 14"/>
            <p:cNvPicPr>
              <a:picLocks noChangeAspect="1" noChangeArrowheads="1"/>
            </p:cNvPicPr>
            <p:nvPr/>
          </p:nvPicPr>
          <p:blipFill>
            <a:blip r:embed="rId8" cstate="print">
              <a:alphaModFix/>
              <a:extLst>
                <a:ext uri="{28A0092B-C50C-407E-A947-70E740481C1C}">
                  <a14:useLocalDpi xmlns:a14="http://schemas.microsoft.com/office/drawing/2010/main" val="0"/>
                </a:ext>
              </a:extLst>
            </a:blip>
            <a:srcRect/>
            <a:stretch>
              <a:fillRect/>
            </a:stretch>
          </p:blipFill>
          <p:spPr bwMode="auto">
            <a:xfrm>
              <a:off x="6198051" y="4311499"/>
              <a:ext cx="823181" cy="37573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1" name="Picture 17" descr="nSPARC"/>
            <p:cNvPicPr>
              <a:picLocks noChangeAspect="1" noChangeArrowheads="1"/>
            </p:cNvPicPr>
            <p:nvPr/>
          </p:nvPicPr>
          <p:blipFill>
            <a:blip r:embed="rId9">
              <a:alphaModFix/>
              <a:extLst>
                <a:ext uri="{28A0092B-C50C-407E-A947-70E740481C1C}">
                  <a14:useLocalDpi xmlns:a14="http://schemas.microsoft.com/office/drawing/2010/main" val="0"/>
                </a:ext>
              </a:extLst>
            </a:blip>
            <a:srcRect/>
            <a:stretch>
              <a:fillRect/>
            </a:stretch>
          </p:blipFill>
          <p:spPr bwMode="auto">
            <a:xfrm>
              <a:off x="6216498" y="5033837"/>
              <a:ext cx="786287" cy="403399"/>
            </a:xfrm>
            <a:prstGeom prst="rect">
              <a:avLst/>
            </a:prstGeom>
            <a:noFill/>
            <a:extLst>
              <a:ext uri="{909E8E84-426E-40dd-AFC4-6F175D3DCCD1}">
                <a14:hiddenFill xmlns="" xmlns:a14="http://schemas.microsoft.com/office/drawing/2010/main">
                  <a:solidFill>
                    <a:srgbClr val="FFFFFF"/>
                  </a:solidFill>
                </a14:hiddenFill>
              </a:ext>
            </a:extLst>
          </p:spPr>
        </p:pic>
        <p:pic>
          <p:nvPicPr>
            <p:cNvPr id="112" name="Picture 3"/>
            <p:cNvPicPr>
              <a:picLocks noChangeAspect="1" noChangeArrowheads="1"/>
            </p:cNvPicPr>
            <p:nvPr/>
          </p:nvPicPr>
          <p:blipFill>
            <a:blip r:embed="rId10">
              <a:alphaModFix/>
              <a:extLst>
                <a:ext uri="{28A0092B-C50C-407E-A947-70E740481C1C}">
                  <a14:useLocalDpi xmlns:a14="http://schemas.microsoft.com/office/drawing/2010/main" val="0"/>
                </a:ext>
              </a:extLst>
            </a:blip>
            <a:srcRect/>
            <a:stretch>
              <a:fillRect/>
            </a:stretch>
          </p:blipFill>
          <p:spPr bwMode="auto">
            <a:xfrm>
              <a:off x="6119583" y="5738617"/>
              <a:ext cx="980116" cy="39167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3" name="Picture 2"/>
            <p:cNvPicPr>
              <a:picLocks noChangeAspect="1" noChangeArrowheads="1"/>
            </p:cNvPicPr>
            <p:nvPr/>
          </p:nvPicPr>
          <p:blipFill>
            <a:blip r:embed="rId11" cstate="print">
              <a:alphaModFix/>
              <a:extLst>
                <a:ext uri="{28A0092B-C50C-407E-A947-70E740481C1C}">
                  <a14:useLocalDpi xmlns:a14="http://schemas.microsoft.com/office/drawing/2010/main" val="0"/>
                </a:ext>
              </a:extLst>
            </a:blip>
            <a:srcRect/>
            <a:stretch>
              <a:fillRect/>
            </a:stretch>
          </p:blipFill>
          <p:spPr bwMode="auto">
            <a:xfrm>
              <a:off x="6177257" y="2862094"/>
              <a:ext cx="864769" cy="3549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4" name="Picture 1" descr="cid:image004.jpg@01CF1B48.C04E5CB0"/>
            <p:cNvPicPr>
              <a:picLocks noChangeAspect="1" noChangeArrowheads="1"/>
            </p:cNvPicPr>
            <p:nvPr/>
          </p:nvPicPr>
          <p:blipFill>
            <a:blip r:embed="rId12">
              <a:alphaModFix/>
              <a:extLst>
                <a:ext uri="{28A0092B-C50C-407E-A947-70E740481C1C}">
                  <a14:useLocalDpi xmlns:a14="http://schemas.microsoft.com/office/drawing/2010/main" val="0"/>
                </a:ext>
              </a:extLst>
            </a:blip>
            <a:srcRect/>
            <a:stretch>
              <a:fillRect/>
            </a:stretch>
          </p:blipFill>
          <p:spPr bwMode="auto">
            <a:xfrm>
              <a:off x="6266640" y="3484678"/>
              <a:ext cx="686002" cy="5532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15" name="Group 114"/>
          <p:cNvGrpSpPr/>
          <p:nvPr/>
        </p:nvGrpSpPr>
        <p:grpSpPr>
          <a:xfrm>
            <a:off x="6819484" y="2665828"/>
            <a:ext cx="1075233" cy="3590383"/>
            <a:chOff x="4960224" y="2699240"/>
            <a:chExt cx="1075233" cy="3590383"/>
          </a:xfrm>
        </p:grpSpPr>
        <p:pic>
          <p:nvPicPr>
            <p:cNvPr id="116" name="Picture 16"/>
            <p:cNvPicPr>
              <a:picLocks noChangeAspect="1" noChangeArrowheads="1"/>
            </p:cNvPicPr>
            <p:nvPr/>
          </p:nvPicPr>
          <p:blipFill>
            <a:blip r:embed="rId13">
              <a:alphaModFix/>
              <a:extLst>
                <a:ext uri="{28A0092B-C50C-407E-A947-70E740481C1C}">
                  <a14:useLocalDpi xmlns:a14="http://schemas.microsoft.com/office/drawing/2010/main" val="0"/>
                </a:ext>
              </a:extLst>
            </a:blip>
            <a:srcRect/>
            <a:stretch>
              <a:fillRect/>
            </a:stretch>
          </p:blipFill>
          <p:spPr bwMode="auto">
            <a:xfrm>
              <a:off x="4976570" y="2903641"/>
              <a:ext cx="1058887" cy="2718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7" name="Rectangle 116"/>
            <p:cNvSpPr/>
            <p:nvPr/>
          </p:nvSpPr>
          <p:spPr>
            <a:xfrm>
              <a:off x="4960224" y="2699240"/>
              <a:ext cx="1057140" cy="660713"/>
            </a:xfrm>
            <a:prstGeom prst="rect">
              <a:avLst/>
            </a:prstGeom>
            <a:no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4960224" y="3426024"/>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4960224" y="4168673"/>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a:off x="4960224" y="490501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a:off x="4977443" y="562891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5" descr="Leupold &amp; Stevens"/>
            <p:cNvPicPr>
              <a:picLocks noChangeAspect="1" noChangeArrowheads="1"/>
            </p:cNvPicPr>
            <p:nvPr/>
          </p:nvPicPr>
          <p:blipFill>
            <a:blip r:embed="rId14">
              <a:alphaModFix/>
              <a:extLst>
                <a:ext uri="{28A0092B-C50C-407E-A947-70E740481C1C}">
                  <a14:useLocalDpi xmlns:a14="http://schemas.microsoft.com/office/drawing/2010/main" val="0"/>
                </a:ext>
              </a:extLst>
            </a:blip>
            <a:srcRect/>
            <a:stretch>
              <a:fillRect/>
            </a:stretch>
          </p:blipFill>
          <p:spPr bwMode="auto">
            <a:xfrm>
              <a:off x="5071147" y="4982179"/>
              <a:ext cx="869733" cy="506714"/>
            </a:xfrm>
            <a:prstGeom prst="rect">
              <a:avLst/>
            </a:prstGeom>
            <a:noFill/>
            <a:extLst>
              <a:ext uri="{909E8E84-426E-40dd-AFC4-6F175D3DCCD1}">
                <a14:hiddenFill xmlns="" xmlns:a14="http://schemas.microsoft.com/office/drawing/2010/main">
                  <a:solidFill>
                    <a:srgbClr val="FFFFFF"/>
                  </a:solidFill>
                </a14:hiddenFill>
              </a:ext>
            </a:extLst>
          </p:spPr>
        </p:pic>
        <p:pic>
          <p:nvPicPr>
            <p:cNvPr id="123" name="Picture 2"/>
            <p:cNvPicPr>
              <a:picLocks noChangeAspect="1" noChangeArrowheads="1"/>
            </p:cNvPicPr>
            <p:nvPr/>
          </p:nvPicPr>
          <p:blipFill>
            <a:blip r:embed="rId15" cstate="print">
              <a:alphaModFix/>
              <a:extLst>
                <a:ext uri="{28A0092B-C50C-407E-A947-70E740481C1C}">
                  <a14:useLocalDpi xmlns:a14="http://schemas.microsoft.com/office/drawing/2010/main" val="0"/>
                </a:ext>
              </a:extLst>
            </a:blip>
            <a:srcRect/>
            <a:stretch>
              <a:fillRect/>
            </a:stretch>
          </p:blipFill>
          <p:spPr bwMode="auto">
            <a:xfrm>
              <a:off x="5025161" y="5794073"/>
              <a:ext cx="918440" cy="2807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4" name="Picture 2"/>
            <p:cNvPicPr>
              <a:picLocks noChangeAspect="1" noChangeArrowheads="1"/>
            </p:cNvPicPr>
            <p:nvPr/>
          </p:nvPicPr>
          <p:blipFill>
            <a:blip r:embed="rId16" cstate="print">
              <a:alphaModFix/>
              <a:extLst>
                <a:ext uri="{28A0092B-C50C-407E-A947-70E740481C1C}">
                  <a14:useLocalDpi xmlns:a14="http://schemas.microsoft.com/office/drawing/2010/main" val="0"/>
                </a:ext>
              </a:extLst>
            </a:blip>
            <a:srcRect/>
            <a:stretch>
              <a:fillRect/>
            </a:stretch>
          </p:blipFill>
          <p:spPr bwMode="auto">
            <a:xfrm>
              <a:off x="5119881" y="3514045"/>
              <a:ext cx="772264" cy="4944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5" name="Picture 2"/>
            <p:cNvPicPr>
              <a:picLocks noChangeAspect="1" noChangeArrowheads="1"/>
            </p:cNvPicPr>
            <p:nvPr/>
          </p:nvPicPr>
          <p:blipFill>
            <a:blip r:embed="rId17" cstate="print">
              <a:alphaModFix/>
              <a:extLst>
                <a:ext uri="{28A0092B-C50C-407E-A947-70E740481C1C}">
                  <a14:useLocalDpi xmlns:a14="http://schemas.microsoft.com/office/drawing/2010/main" val="0"/>
                </a:ext>
              </a:extLst>
            </a:blip>
            <a:srcRect/>
            <a:stretch>
              <a:fillRect/>
            </a:stretch>
          </p:blipFill>
          <p:spPr bwMode="auto">
            <a:xfrm>
              <a:off x="5042603" y="4354275"/>
              <a:ext cx="926821" cy="290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26" name="Group 125"/>
          <p:cNvGrpSpPr/>
          <p:nvPr/>
        </p:nvGrpSpPr>
        <p:grpSpPr>
          <a:xfrm>
            <a:off x="9202170" y="2665828"/>
            <a:ext cx="1057140" cy="3590383"/>
            <a:chOff x="7200410" y="2699240"/>
            <a:chExt cx="1057140" cy="3590383"/>
          </a:xfrm>
        </p:grpSpPr>
        <p:sp>
          <p:nvSpPr>
            <p:cNvPr id="127" name="Rectangle 126"/>
            <p:cNvSpPr/>
            <p:nvPr/>
          </p:nvSpPr>
          <p:spPr>
            <a:xfrm>
              <a:off x="7200410" y="269924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128" name="Rectangle 127"/>
            <p:cNvSpPr/>
            <p:nvPr/>
          </p:nvSpPr>
          <p:spPr>
            <a:xfrm>
              <a:off x="7200410" y="3426024"/>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pic>
          <p:nvPicPr>
            <p:cNvPr id="129" name="Picture 2"/>
            <p:cNvPicPr>
              <a:picLocks noChangeAspect="1" noChangeArrowheads="1"/>
            </p:cNvPicPr>
            <p:nvPr/>
          </p:nvPicPr>
          <p:blipFill rotWithShape="1">
            <a:blip r:embed="rId18">
              <a:alphaModFix/>
              <a:extLst>
                <a:ext uri="{28A0092B-C50C-407E-A947-70E740481C1C}">
                  <a14:useLocalDpi xmlns:a14="http://schemas.microsoft.com/office/drawing/2010/main" val="0"/>
                </a:ext>
              </a:extLst>
            </a:blip>
            <a:srcRect t="12781"/>
            <a:stretch/>
          </p:blipFill>
          <p:spPr bwMode="auto">
            <a:xfrm>
              <a:off x="7466921" y="3508142"/>
              <a:ext cx="526496" cy="5062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0" name="Rectangle 129"/>
            <p:cNvSpPr/>
            <p:nvPr/>
          </p:nvSpPr>
          <p:spPr>
            <a:xfrm>
              <a:off x="7200410" y="4168673"/>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131" name="Rectangle 130"/>
            <p:cNvSpPr/>
            <p:nvPr/>
          </p:nvSpPr>
          <p:spPr>
            <a:xfrm>
              <a:off x="7200410" y="490501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sp>
          <p:nvSpPr>
            <p:cNvPr id="132" name="Rectangle 131"/>
            <p:cNvSpPr/>
            <p:nvPr/>
          </p:nvSpPr>
          <p:spPr>
            <a:xfrm>
              <a:off x="7200410" y="562891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FF"/>
                  </a:solidFill>
                </a:ln>
              </a:endParaRPr>
            </a:p>
          </p:txBody>
        </p:sp>
        <p:pic>
          <p:nvPicPr>
            <p:cNvPr id="133" name="Picture 132" descr="Atlantic Fund Services"/>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7245133" y="4305353"/>
              <a:ext cx="970073" cy="388030"/>
            </a:xfrm>
            <a:prstGeom prst="rect">
              <a:avLst/>
            </a:prstGeom>
            <a:noFill/>
            <a:extLst>
              <a:ext uri="{909E8E84-426E-40dd-AFC4-6F175D3DCCD1}">
                <a14:hiddenFill xmlns="" xmlns:a14="http://schemas.microsoft.com/office/drawing/2010/main">
                  <a:solidFill>
                    <a:srgbClr val="FFFFFF"/>
                  </a:solidFill>
                </a14:hiddenFill>
              </a:ext>
            </a:extLst>
          </p:spPr>
        </p:pic>
        <p:pic>
          <p:nvPicPr>
            <p:cNvPr id="134" name="Picture 13" descr="Jefferson National"/>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7295302" y="5065371"/>
              <a:ext cx="869734" cy="340331"/>
            </a:xfrm>
            <a:prstGeom prst="rect">
              <a:avLst/>
            </a:prstGeom>
            <a:noFill/>
            <a:extLst>
              <a:ext uri="{909E8E84-426E-40dd-AFC4-6F175D3DCCD1}">
                <a14:hiddenFill xmlns="" xmlns:a14="http://schemas.microsoft.com/office/drawing/2010/main">
                  <a:solidFill>
                    <a:srgbClr val="FFFFFF"/>
                  </a:solidFill>
                </a14:hiddenFill>
              </a:ext>
            </a:extLst>
          </p:spPr>
        </p:pic>
        <p:pic>
          <p:nvPicPr>
            <p:cNvPr id="135" name="Picture 2"/>
            <p:cNvPicPr>
              <a:picLocks noChangeAspect="1" noChangeArrowheads="1"/>
            </p:cNvPicPr>
            <p:nvPr/>
          </p:nvPicPr>
          <p:blipFill>
            <a:blip r:embed="rId21" cstate="print">
              <a:alphaModFix/>
              <a:extLst>
                <a:ext uri="{28A0092B-C50C-407E-A947-70E740481C1C}">
                  <a14:useLocalDpi xmlns:a14="http://schemas.microsoft.com/office/drawing/2010/main" val="0"/>
                </a:ext>
              </a:extLst>
            </a:blip>
            <a:srcRect/>
            <a:stretch>
              <a:fillRect/>
            </a:stretch>
          </p:blipFill>
          <p:spPr bwMode="auto">
            <a:xfrm>
              <a:off x="7212285" y="2885832"/>
              <a:ext cx="1035768" cy="3074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6" name="Picture 2"/>
            <p:cNvPicPr>
              <a:picLocks noChangeAspect="1" noChangeArrowheads="1"/>
            </p:cNvPicPr>
            <p:nvPr/>
          </p:nvPicPr>
          <p:blipFill>
            <a:blip r:embed="rId22" cstate="print">
              <a:alphaModFix/>
              <a:extLst>
                <a:ext uri="{28A0092B-C50C-407E-A947-70E740481C1C}">
                  <a14:useLocalDpi xmlns:a14="http://schemas.microsoft.com/office/drawing/2010/main" val="0"/>
                </a:ext>
              </a:extLst>
            </a:blip>
            <a:srcRect/>
            <a:stretch>
              <a:fillRect/>
            </a:stretch>
          </p:blipFill>
          <p:spPr bwMode="auto">
            <a:xfrm>
              <a:off x="7264137" y="5691392"/>
              <a:ext cx="932065" cy="4861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37" name="Group 136"/>
          <p:cNvGrpSpPr/>
          <p:nvPr/>
        </p:nvGrpSpPr>
        <p:grpSpPr>
          <a:xfrm>
            <a:off x="2065388" y="2665828"/>
            <a:ext cx="1057140" cy="3590383"/>
            <a:chOff x="1856542" y="2517286"/>
            <a:chExt cx="1057140" cy="3590383"/>
          </a:xfrm>
        </p:grpSpPr>
        <p:sp>
          <p:nvSpPr>
            <p:cNvPr id="138" name="Rectangle 137"/>
            <p:cNvSpPr/>
            <p:nvPr/>
          </p:nvSpPr>
          <p:spPr>
            <a:xfrm>
              <a:off x="1856542" y="2517286"/>
              <a:ext cx="1057140" cy="66071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39" name="Rectangle 138"/>
            <p:cNvSpPr/>
            <p:nvPr/>
          </p:nvSpPr>
          <p:spPr>
            <a:xfrm>
              <a:off x="1856542" y="3244070"/>
              <a:ext cx="1057140" cy="66071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140" name="Picture 11"/>
            <p:cNvPicPr>
              <a:picLocks noChangeAspect="1" noChangeArrowheads="1"/>
            </p:cNvPicPr>
            <p:nvPr/>
          </p:nvPicPr>
          <p:blipFill>
            <a:blip r:embed="rId23">
              <a:alphaModFix/>
              <a:extLst>
                <a:ext uri="{28A0092B-C50C-407E-A947-70E740481C1C}">
                  <a14:useLocalDpi xmlns:a14="http://schemas.microsoft.com/office/drawing/2010/main" val="0"/>
                </a:ext>
              </a:extLst>
            </a:blip>
            <a:srcRect/>
            <a:stretch>
              <a:fillRect/>
            </a:stretch>
          </p:blipFill>
          <p:spPr bwMode="auto">
            <a:xfrm>
              <a:off x="1980306" y="2710592"/>
              <a:ext cx="811212" cy="2940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1" name="Picture 7"/>
            <p:cNvPicPr>
              <a:picLocks noChangeAspect="1" noChangeArrowheads="1"/>
            </p:cNvPicPr>
            <p:nvPr/>
          </p:nvPicPr>
          <p:blipFill>
            <a:blip r:embed="rId24" cstate="print">
              <a:alphaModFix/>
              <a:extLst>
                <a:ext uri="{28A0092B-C50C-407E-A947-70E740481C1C}">
                  <a14:useLocalDpi xmlns:a14="http://schemas.microsoft.com/office/drawing/2010/main" val="0"/>
                </a:ext>
              </a:extLst>
            </a:blip>
            <a:srcRect/>
            <a:stretch>
              <a:fillRect/>
            </a:stretch>
          </p:blipFill>
          <p:spPr bwMode="auto">
            <a:xfrm>
              <a:off x="2053222" y="3381522"/>
              <a:ext cx="665380" cy="39563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2" name="Rectangle 141"/>
            <p:cNvSpPr/>
            <p:nvPr/>
          </p:nvSpPr>
          <p:spPr>
            <a:xfrm>
              <a:off x="1856542" y="3986719"/>
              <a:ext cx="1057140" cy="66071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43" name="Rectangle 142"/>
            <p:cNvSpPr/>
            <p:nvPr/>
          </p:nvSpPr>
          <p:spPr>
            <a:xfrm>
              <a:off x="1856542" y="4723056"/>
              <a:ext cx="1057140" cy="66071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sp>
          <p:nvSpPr>
            <p:cNvPr id="144" name="Rectangle 143"/>
            <p:cNvSpPr/>
            <p:nvPr/>
          </p:nvSpPr>
          <p:spPr>
            <a:xfrm>
              <a:off x="1856542" y="5446956"/>
              <a:ext cx="1057140" cy="660713"/>
            </a:xfrm>
            <a:prstGeom prst="rect">
              <a:avLst/>
            </a:prstGeom>
            <a:solidFill>
              <a:schemeClr val="bg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endParaRPr>
            </a:p>
          </p:txBody>
        </p:sp>
        <p:pic>
          <p:nvPicPr>
            <p:cNvPr id="145" name="Picture 13"/>
            <p:cNvPicPr>
              <a:picLocks noChangeAspect="1" noChangeArrowheads="1"/>
            </p:cNvPicPr>
            <p:nvPr/>
          </p:nvPicPr>
          <p:blipFill>
            <a:blip r:embed="rId25" cstate="print">
              <a:alphaModFix/>
              <a:extLst>
                <a:ext uri="{28A0092B-C50C-407E-A947-70E740481C1C}">
                  <a14:useLocalDpi xmlns:a14="http://schemas.microsoft.com/office/drawing/2010/main" val="0"/>
                </a:ext>
              </a:extLst>
            </a:blip>
            <a:srcRect/>
            <a:stretch>
              <a:fillRect/>
            </a:stretch>
          </p:blipFill>
          <p:spPr bwMode="auto">
            <a:xfrm>
              <a:off x="1935674" y="5621731"/>
              <a:ext cx="900476" cy="2615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6" name="Picture 145"/>
            <p:cNvPicPr>
              <a:picLocks noChangeAspect="1" noChangeArrowheads="1"/>
            </p:cNvPicPr>
            <p:nvPr/>
          </p:nvPicPr>
          <p:blipFill>
            <a:blip r:embed="rId26">
              <a:alphaModFix/>
              <a:extLst>
                <a:ext uri="{28A0092B-C50C-407E-A947-70E740481C1C}">
                  <a14:useLocalDpi xmlns:a14="http://schemas.microsoft.com/office/drawing/2010/main" val="0"/>
                </a:ext>
              </a:extLst>
            </a:blip>
            <a:srcRect/>
            <a:stretch>
              <a:fillRect/>
            </a:stretch>
          </p:blipFill>
          <p:spPr bwMode="auto">
            <a:xfrm>
              <a:off x="1884847" y="4172067"/>
              <a:ext cx="1002131" cy="2906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7" name="Picture 2"/>
            <p:cNvPicPr>
              <a:picLocks noChangeAspect="1" noChangeArrowheads="1"/>
            </p:cNvPicPr>
            <p:nvPr/>
          </p:nvPicPr>
          <p:blipFill>
            <a:blip r:embed="rId27" cstate="print">
              <a:alphaModFix/>
              <a:extLst>
                <a:ext uri="{28A0092B-C50C-407E-A947-70E740481C1C}">
                  <a14:useLocalDpi xmlns:a14="http://schemas.microsoft.com/office/drawing/2010/main" val="0"/>
                </a:ext>
              </a:extLst>
            </a:blip>
            <a:srcRect/>
            <a:stretch>
              <a:fillRect/>
            </a:stretch>
          </p:blipFill>
          <p:spPr bwMode="auto">
            <a:xfrm>
              <a:off x="1965901" y="4912028"/>
              <a:ext cx="840023" cy="2831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48" name="Group 147"/>
          <p:cNvGrpSpPr/>
          <p:nvPr/>
        </p:nvGrpSpPr>
        <p:grpSpPr>
          <a:xfrm>
            <a:off x="5636897" y="2665828"/>
            <a:ext cx="1057140" cy="3590383"/>
            <a:chOff x="3837012" y="2699240"/>
            <a:chExt cx="1057140" cy="3590383"/>
          </a:xfrm>
        </p:grpSpPr>
        <p:sp>
          <p:nvSpPr>
            <p:cNvPr id="149" name="Rectangle 148"/>
            <p:cNvSpPr/>
            <p:nvPr/>
          </p:nvSpPr>
          <p:spPr>
            <a:xfrm>
              <a:off x="3837012" y="269924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p:cNvSpPr/>
            <p:nvPr/>
          </p:nvSpPr>
          <p:spPr>
            <a:xfrm>
              <a:off x="3837012" y="3426024"/>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p:cNvSpPr/>
            <p:nvPr/>
          </p:nvSpPr>
          <p:spPr>
            <a:xfrm>
              <a:off x="3837012" y="4168673"/>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p:cNvSpPr/>
            <p:nvPr/>
          </p:nvSpPr>
          <p:spPr>
            <a:xfrm>
              <a:off x="3837012" y="490501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p:cNvSpPr/>
            <p:nvPr/>
          </p:nvSpPr>
          <p:spPr>
            <a:xfrm>
              <a:off x="3837012" y="562891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4" name="Group 153"/>
            <p:cNvGrpSpPr/>
            <p:nvPr/>
          </p:nvGrpSpPr>
          <p:grpSpPr>
            <a:xfrm>
              <a:off x="3873725" y="2838409"/>
              <a:ext cx="998469" cy="3232882"/>
              <a:chOff x="3873725" y="2838409"/>
              <a:chExt cx="998469" cy="3232882"/>
            </a:xfrm>
          </p:grpSpPr>
          <p:pic>
            <p:nvPicPr>
              <p:cNvPr id="155" name="Picture 2"/>
              <p:cNvPicPr>
                <a:picLocks noChangeAspect="1" noChangeArrowheads="1"/>
              </p:cNvPicPr>
              <p:nvPr/>
            </p:nvPicPr>
            <p:blipFill>
              <a:blip r:embed="rId28">
                <a:alphaModFix/>
                <a:extLst>
                  <a:ext uri="{28A0092B-C50C-407E-A947-70E740481C1C}">
                    <a14:useLocalDpi xmlns:a14="http://schemas.microsoft.com/office/drawing/2010/main" val="0"/>
                  </a:ext>
                </a:extLst>
              </a:blip>
              <a:srcRect/>
              <a:stretch>
                <a:fillRect/>
              </a:stretch>
            </p:blipFill>
            <p:spPr bwMode="auto">
              <a:xfrm>
                <a:off x="3939773" y="2838409"/>
                <a:ext cx="851619" cy="3548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6" name="Picture 3"/>
              <p:cNvPicPr>
                <a:picLocks noChangeAspect="1" noChangeArrowheads="1"/>
              </p:cNvPicPr>
              <p:nvPr/>
            </p:nvPicPr>
            <p:blipFill>
              <a:blip r:embed="rId29">
                <a:alphaModFix/>
                <a:extLst>
                  <a:ext uri="{28A0092B-C50C-407E-A947-70E740481C1C}">
                    <a14:useLocalDpi xmlns:a14="http://schemas.microsoft.com/office/drawing/2010/main" val="0"/>
                  </a:ext>
                </a:extLst>
              </a:blip>
              <a:srcRect/>
              <a:stretch>
                <a:fillRect/>
              </a:stretch>
            </p:blipFill>
            <p:spPr bwMode="auto">
              <a:xfrm>
                <a:off x="3873725" y="3625480"/>
                <a:ext cx="983715" cy="2716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7" name="Picture 5"/>
              <p:cNvPicPr>
                <a:picLocks noChangeAspect="1" noChangeArrowheads="1"/>
              </p:cNvPicPr>
              <p:nvPr/>
            </p:nvPicPr>
            <p:blipFill>
              <a:blip r:embed="rId30" cstate="print">
                <a:alphaModFix/>
                <a:extLst>
                  <a:ext uri="{28A0092B-C50C-407E-A947-70E740481C1C}">
                    <a14:useLocalDpi xmlns:a14="http://schemas.microsoft.com/office/drawing/2010/main" val="0"/>
                  </a:ext>
                </a:extLst>
              </a:blip>
              <a:srcRect/>
              <a:stretch>
                <a:fillRect/>
              </a:stretch>
            </p:blipFill>
            <p:spPr bwMode="auto">
              <a:xfrm>
                <a:off x="3879306" y="5096399"/>
                <a:ext cx="972552" cy="27827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58" name="Picture 21" descr="Transfreight"/>
              <p:cNvPicPr>
                <a:picLocks noChangeAspect="1" noChangeArrowheads="1"/>
              </p:cNvPicPr>
              <p:nvPr/>
            </p:nvPicPr>
            <p:blipFill>
              <a:blip r:embed="rId31">
                <a:alphaModFix/>
                <a:extLst>
                  <a:ext uri="{28A0092B-C50C-407E-A947-70E740481C1C}">
                    <a14:useLocalDpi xmlns:a14="http://schemas.microsoft.com/office/drawing/2010/main" val="0"/>
                  </a:ext>
                </a:extLst>
              </a:blip>
              <a:srcRect/>
              <a:stretch>
                <a:fillRect/>
              </a:stretch>
            </p:blipFill>
            <p:spPr bwMode="auto">
              <a:xfrm>
                <a:off x="3997949" y="5797613"/>
                <a:ext cx="874245" cy="273678"/>
              </a:xfrm>
              <a:prstGeom prst="rect">
                <a:avLst/>
              </a:prstGeom>
              <a:noFill/>
              <a:extLst>
                <a:ext uri="{909E8E84-426E-40dd-AFC4-6F175D3DCCD1}">
                  <a14:hiddenFill xmlns="" xmlns:a14="http://schemas.microsoft.com/office/drawing/2010/main">
                    <a:solidFill>
                      <a:srgbClr val="FFFFFF"/>
                    </a:solidFill>
                  </a14:hiddenFill>
                </a:ext>
              </a:extLst>
            </p:spPr>
          </p:pic>
          <p:pic>
            <p:nvPicPr>
              <p:cNvPr id="159" name="Picture 3"/>
              <p:cNvPicPr>
                <a:picLocks noChangeAspect="1" noChangeArrowheads="1"/>
              </p:cNvPicPr>
              <p:nvPr/>
            </p:nvPicPr>
            <p:blipFill>
              <a:blip r:embed="rId32">
                <a:alphaModFix/>
                <a:extLst>
                  <a:ext uri="{28A0092B-C50C-407E-A947-70E740481C1C}">
                    <a14:useLocalDpi xmlns:a14="http://schemas.microsoft.com/office/drawing/2010/main" val="0"/>
                  </a:ext>
                </a:extLst>
              </a:blip>
              <a:srcRect/>
              <a:stretch>
                <a:fillRect/>
              </a:stretch>
            </p:blipFill>
            <p:spPr bwMode="auto">
              <a:xfrm>
                <a:off x="3891461" y="4229002"/>
                <a:ext cx="948242" cy="5407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grpSp>
        <p:nvGrpSpPr>
          <p:cNvPr id="160" name="Group 159"/>
          <p:cNvGrpSpPr/>
          <p:nvPr/>
        </p:nvGrpSpPr>
        <p:grpSpPr>
          <a:xfrm>
            <a:off x="3259849" y="2665828"/>
            <a:ext cx="1057140" cy="3590383"/>
            <a:chOff x="3051003" y="2517286"/>
            <a:chExt cx="1057140" cy="3590383"/>
          </a:xfrm>
        </p:grpSpPr>
        <p:grpSp>
          <p:nvGrpSpPr>
            <p:cNvPr id="161" name="Group 160"/>
            <p:cNvGrpSpPr/>
            <p:nvPr/>
          </p:nvGrpSpPr>
          <p:grpSpPr>
            <a:xfrm>
              <a:off x="3051003" y="2517286"/>
              <a:ext cx="1057140" cy="2866483"/>
              <a:chOff x="3051003" y="2517286"/>
              <a:chExt cx="1057140" cy="2866483"/>
            </a:xfrm>
          </p:grpSpPr>
          <p:sp>
            <p:nvSpPr>
              <p:cNvPr id="164" name="Rectangle 163"/>
              <p:cNvSpPr/>
              <p:nvPr/>
            </p:nvSpPr>
            <p:spPr>
              <a:xfrm>
                <a:off x="3051003" y="2517286"/>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ectangle 164"/>
              <p:cNvSpPr/>
              <p:nvPr/>
            </p:nvSpPr>
            <p:spPr>
              <a:xfrm>
                <a:off x="3051003" y="3244070"/>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 name="Picture 165"/>
              <p:cNvPicPr>
                <a:picLocks noChangeAspect="1"/>
              </p:cNvPicPr>
              <p:nvPr/>
            </p:nvPicPr>
            <p:blipFill>
              <a:blip r:embed="rId33" cstate="print">
                <a:alphaModFix/>
                <a:extLst>
                  <a:ext uri="{28A0092B-C50C-407E-A947-70E740481C1C}">
                    <a14:useLocalDpi xmlns:a14="http://schemas.microsoft.com/office/drawing/2010/main" val="0"/>
                  </a:ext>
                </a:extLst>
              </a:blip>
              <a:stretch>
                <a:fillRect/>
              </a:stretch>
            </p:blipFill>
            <p:spPr>
              <a:xfrm>
                <a:off x="3189518" y="3505269"/>
                <a:ext cx="838637" cy="148136"/>
              </a:xfrm>
              <a:prstGeom prst="rect">
                <a:avLst/>
              </a:prstGeom>
            </p:spPr>
          </p:pic>
          <p:sp>
            <p:nvSpPr>
              <p:cNvPr id="167" name="Rectangle 166"/>
              <p:cNvSpPr/>
              <p:nvPr/>
            </p:nvSpPr>
            <p:spPr>
              <a:xfrm>
                <a:off x="3051003" y="3986719"/>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8" name="Picture 6"/>
              <p:cNvPicPr>
                <a:picLocks noChangeAspect="1" noChangeArrowheads="1"/>
              </p:cNvPicPr>
              <p:nvPr/>
            </p:nvPicPr>
            <p:blipFill>
              <a:blip r:embed="rId34" cstate="print">
                <a:alphaModFix/>
                <a:extLst>
                  <a:ext uri="{28A0092B-C50C-407E-A947-70E740481C1C}">
                    <a14:useLocalDpi xmlns:a14="http://schemas.microsoft.com/office/drawing/2010/main" val="0"/>
                  </a:ext>
                </a:extLst>
              </a:blip>
              <a:srcRect/>
              <a:stretch>
                <a:fillRect/>
              </a:stretch>
            </p:blipFill>
            <p:spPr bwMode="auto">
              <a:xfrm>
                <a:off x="3257829" y="4066482"/>
                <a:ext cx="702015" cy="50186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9" name="Rectangle 168"/>
              <p:cNvSpPr/>
              <p:nvPr/>
            </p:nvSpPr>
            <p:spPr>
              <a:xfrm>
                <a:off x="3051003" y="4723056"/>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Picture 6" descr="Community Living Trust"/>
              <p:cNvPicPr>
                <a:picLocks noChangeAspect="1" noChangeArrowheads="1"/>
              </p:cNvPicPr>
              <p:nvPr/>
            </p:nvPicPr>
            <p:blipFill rotWithShape="1">
              <a:blip r:embed="rId35">
                <a:alphaModFix/>
                <a:extLst>
                  <a:ext uri="{28A0092B-C50C-407E-A947-70E740481C1C}">
                    <a14:useLocalDpi xmlns:a14="http://schemas.microsoft.com/office/drawing/2010/main" val="0"/>
                  </a:ext>
                </a:extLst>
              </a:blip>
              <a:srcRect t="15021" b="5872"/>
              <a:stretch/>
            </p:blipFill>
            <p:spPr bwMode="auto">
              <a:xfrm>
                <a:off x="3177767" y="4786706"/>
                <a:ext cx="862139" cy="533753"/>
              </a:xfrm>
              <a:prstGeom prst="rect">
                <a:avLst/>
              </a:prstGeom>
              <a:noFill/>
              <a:extLst>
                <a:ext uri="{909E8E84-426E-40dd-AFC4-6F175D3DCCD1}">
                  <a14:hiddenFill xmlns="" xmlns:a14="http://schemas.microsoft.com/office/drawing/2010/main">
                    <a:solidFill>
                      <a:srgbClr val="FFFFFF"/>
                    </a:solidFill>
                  </a14:hiddenFill>
                </a:ext>
              </a:extLst>
            </p:spPr>
          </p:pic>
          <p:pic>
            <p:nvPicPr>
              <p:cNvPr id="171" name="Picture 2"/>
              <p:cNvPicPr>
                <a:picLocks noChangeAspect="1" noChangeArrowheads="1"/>
              </p:cNvPicPr>
              <p:nvPr/>
            </p:nvPicPr>
            <p:blipFill>
              <a:blip r:embed="rId36">
                <a:alphaModFix/>
                <a:extLst>
                  <a:ext uri="{28A0092B-C50C-407E-A947-70E740481C1C}">
                    <a14:useLocalDpi xmlns:a14="http://schemas.microsoft.com/office/drawing/2010/main" val="0"/>
                  </a:ext>
                </a:extLst>
              </a:blip>
              <a:srcRect/>
              <a:stretch>
                <a:fillRect/>
              </a:stretch>
            </p:blipFill>
            <p:spPr bwMode="auto">
              <a:xfrm>
                <a:off x="3091774" y="2749750"/>
                <a:ext cx="998613" cy="215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162" name="Rectangle 161"/>
            <p:cNvSpPr/>
            <p:nvPr/>
          </p:nvSpPr>
          <p:spPr>
            <a:xfrm>
              <a:off x="3051003" y="5446956"/>
              <a:ext cx="1057140" cy="660713"/>
            </a:xfrm>
            <a:prstGeom prst="rect">
              <a:avLst/>
            </a:prstGeom>
            <a:solidFill>
              <a:schemeClr val="bg1"/>
            </a:solidFill>
            <a:ln w="95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 name="Picture 9"/>
            <p:cNvPicPr>
              <a:picLocks noChangeAspect="1" noChangeArrowheads="1"/>
            </p:cNvPicPr>
            <p:nvPr/>
          </p:nvPicPr>
          <p:blipFill>
            <a:blip r:embed="rId37">
              <a:alphaModFix/>
              <a:extLst>
                <a:ext uri="{28A0092B-C50C-407E-A947-70E740481C1C}">
                  <a14:useLocalDpi xmlns:a14="http://schemas.microsoft.com/office/drawing/2010/main" val="0"/>
                </a:ext>
              </a:extLst>
            </a:blip>
            <a:srcRect/>
            <a:stretch>
              <a:fillRect/>
            </a:stretch>
          </p:blipFill>
          <p:spPr bwMode="auto">
            <a:xfrm>
              <a:off x="3141199" y="5554212"/>
              <a:ext cx="911525" cy="39657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58003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wipe(right)">
                                      <p:cBhvr>
                                        <p:cTn id="7" dur="500"/>
                                        <p:tgtEl>
                                          <p:spTgt spid="13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160"/>
                                        </p:tgtEl>
                                        <p:attrNameLst>
                                          <p:attrName>style.visibility</p:attrName>
                                        </p:attrNameLst>
                                      </p:cBhvr>
                                      <p:to>
                                        <p:strVal val="visible"/>
                                      </p:to>
                                    </p:set>
                                    <p:animEffect transition="in" filter="wipe(right)">
                                      <p:cBhvr>
                                        <p:cTn id="11" dur="500"/>
                                        <p:tgtEl>
                                          <p:spTgt spid="160"/>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wipe(right)">
                                      <p:cBhvr>
                                        <p:cTn id="15" dur="500"/>
                                        <p:tgtEl>
                                          <p:spTgt spid="9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48"/>
                                        </p:tgtEl>
                                        <p:attrNameLst>
                                          <p:attrName>style.visibility</p:attrName>
                                        </p:attrNameLst>
                                      </p:cBhvr>
                                      <p:to>
                                        <p:strVal val="visible"/>
                                      </p:to>
                                    </p:set>
                                    <p:animEffect transition="in" filter="wipe(right)">
                                      <p:cBhvr>
                                        <p:cTn id="19" dur="500"/>
                                        <p:tgtEl>
                                          <p:spTgt spid="148"/>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115"/>
                                        </p:tgtEl>
                                        <p:attrNameLst>
                                          <p:attrName>style.visibility</p:attrName>
                                        </p:attrNameLst>
                                      </p:cBhvr>
                                      <p:to>
                                        <p:strVal val="visible"/>
                                      </p:to>
                                    </p:set>
                                    <p:animEffect transition="in" filter="wipe(right)">
                                      <p:cBhvr>
                                        <p:cTn id="23" dur="500"/>
                                        <p:tgtEl>
                                          <p:spTgt spid="115"/>
                                        </p:tgtEl>
                                      </p:cBhvr>
                                    </p:animEffect>
                                  </p:childTnLst>
                                </p:cTn>
                              </p:par>
                            </p:childTnLst>
                          </p:cTn>
                        </p:par>
                        <p:par>
                          <p:cTn id="24" fill="hold">
                            <p:stCondLst>
                              <p:cond delay="2500"/>
                            </p:stCondLst>
                            <p:childTnLst>
                              <p:par>
                                <p:cTn id="25" presetID="22" presetClass="entr" presetSubtype="2" fill="hold" nodeType="afterEffect">
                                  <p:stCondLst>
                                    <p:cond delay="0"/>
                                  </p:stCondLst>
                                  <p:childTnLst>
                                    <p:set>
                                      <p:cBhvr>
                                        <p:cTn id="26" dur="1" fill="hold">
                                          <p:stCondLst>
                                            <p:cond delay="0"/>
                                          </p:stCondLst>
                                        </p:cTn>
                                        <p:tgtEl>
                                          <p:spTgt spid="104"/>
                                        </p:tgtEl>
                                        <p:attrNameLst>
                                          <p:attrName>style.visibility</p:attrName>
                                        </p:attrNameLst>
                                      </p:cBhvr>
                                      <p:to>
                                        <p:strVal val="visible"/>
                                      </p:to>
                                    </p:set>
                                    <p:animEffect transition="in" filter="wipe(right)">
                                      <p:cBhvr>
                                        <p:cTn id="27" dur="500"/>
                                        <p:tgtEl>
                                          <p:spTgt spid="104"/>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126"/>
                                        </p:tgtEl>
                                        <p:attrNameLst>
                                          <p:attrName>style.visibility</p:attrName>
                                        </p:attrNameLst>
                                      </p:cBhvr>
                                      <p:to>
                                        <p:strVal val="visible"/>
                                      </p:to>
                                    </p:set>
                                    <p:animEffect transition="in" filter="wipe(right)">
                                      <p:cBhvr>
                                        <p:cTn id="31"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Custom 11">
      <a:dk1>
        <a:srgbClr val="292526"/>
      </a:dk1>
      <a:lt1>
        <a:srgbClr val="FFFFFF"/>
      </a:lt1>
      <a:dk2>
        <a:srgbClr val="292632"/>
      </a:dk2>
      <a:lt2>
        <a:srgbClr val="DFE0E0"/>
      </a:lt2>
      <a:accent1>
        <a:srgbClr val="868686"/>
      </a:accent1>
      <a:accent2>
        <a:srgbClr val="7497AC"/>
      </a:accent2>
      <a:accent3>
        <a:srgbClr val="2F779F"/>
      </a:accent3>
      <a:accent4>
        <a:srgbClr val="8D93BA"/>
      </a:accent4>
      <a:accent5>
        <a:srgbClr val="4B5E7F"/>
      </a:accent5>
      <a:accent6>
        <a:srgbClr val="A30D1C"/>
      </a:accent6>
      <a:hlink>
        <a:srgbClr val="436DB0"/>
      </a:hlink>
      <a:folHlink>
        <a:srgbClr val="1D9A87"/>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lumMod val="25000"/>
              <a:lumOff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solidFill>
              <a:schemeClr val="tx1">
                <a:lumMod val="75000"/>
                <a:lumOff val="25000"/>
              </a:schemeClr>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49315</TotalTime>
  <Words>2672</Words>
  <Application>Microsoft Office PowerPoint</Application>
  <PresentationFormat>Widescreen</PresentationFormat>
  <Paragraphs>673</Paragraphs>
  <Slides>28</Slides>
  <Notes>14</Notes>
  <HiddenSlides>13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ＭＳ Ｐゴシック</vt:lpstr>
      <vt:lpstr>Adelle Basic Rg</vt:lpstr>
      <vt:lpstr>Arial</vt:lpstr>
      <vt:lpstr>Calibri</vt:lpstr>
      <vt:lpstr>Calibri Light</vt:lpstr>
      <vt:lpstr>Whitney Book</vt:lpstr>
      <vt:lpstr>1_Office Theme</vt:lpstr>
      <vt:lpstr>Zerto 4.5</vt:lpstr>
      <vt:lpstr>Agenda</vt:lpstr>
      <vt:lpstr>        Agenda</vt:lpstr>
      <vt:lpstr>        Agenda</vt:lpstr>
      <vt:lpstr>Zerto provides enterprise-class, virtual replication and BC/DR solutions for private, hybrid and public clouds.</vt:lpstr>
      <vt:lpstr>How Zerto Revolutionized BC/DR</vt:lpstr>
      <vt:lpstr>PowerPoint Presentation</vt:lpstr>
      <vt:lpstr>Q4 2015 Added Logos</vt:lpstr>
      <vt:lpstr>The Standard in BC/DR</vt:lpstr>
      <vt:lpstr>One Strategic Software Solution</vt:lpstr>
      <vt:lpstr>Building a Complete BC/DR Solution</vt:lpstr>
      <vt:lpstr>Enterprise Class Virtual Replication</vt:lpstr>
      <vt:lpstr>Enterprise Class Virtual Replication</vt:lpstr>
      <vt:lpstr>Typical Data Protection Solutions</vt:lpstr>
      <vt:lpstr>Minimize Impact</vt:lpstr>
      <vt:lpstr>Continuous Data Protection</vt:lpstr>
      <vt:lpstr>Disaster Recovery Automation</vt:lpstr>
      <vt:lpstr>Disaster Recovery Automation</vt:lpstr>
      <vt:lpstr>Offsite Backup</vt:lpstr>
      <vt:lpstr>Simplicity</vt:lpstr>
      <vt:lpstr>DR Test Reporting</vt:lpstr>
      <vt:lpstr>Case Study:  University of Louisville</vt:lpstr>
      <vt:lpstr>Before Zerto</vt:lpstr>
      <vt:lpstr>Evolving With IT</vt:lpstr>
      <vt:lpstr>PowerPoint Presentation</vt:lpstr>
      <vt:lpstr>Before – Complex, Manual Replication Process</vt:lpstr>
      <vt:lpstr>After – Automated Replication Process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Zerto Cloud Continuity Platform</dc:title>
  <dc:creator>Joshua Jamie Stenhouse</dc:creator>
  <cp:lastModifiedBy>Fidel Deforte</cp:lastModifiedBy>
  <cp:revision>880</cp:revision>
  <cp:lastPrinted>2015-02-26T19:45:40Z</cp:lastPrinted>
  <dcterms:created xsi:type="dcterms:W3CDTF">2015-02-27T01:41:42Z</dcterms:created>
  <dcterms:modified xsi:type="dcterms:W3CDTF">2016-08-04T15:24:57Z</dcterms:modified>
</cp:coreProperties>
</file>